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1"/>
  </p:notesMasterIdLst>
  <p:sldIdLst>
    <p:sldId id="256" r:id="rId2"/>
    <p:sldId id="257" r:id="rId3"/>
    <p:sldId id="258" r:id="rId4"/>
    <p:sldId id="259" r:id="rId5"/>
    <p:sldId id="313" r:id="rId6"/>
    <p:sldId id="260" r:id="rId7"/>
    <p:sldId id="306" r:id="rId8"/>
    <p:sldId id="320" r:id="rId9"/>
    <p:sldId id="261" r:id="rId10"/>
    <p:sldId id="307" r:id="rId11"/>
    <p:sldId id="350" r:id="rId12"/>
    <p:sldId id="330" r:id="rId13"/>
    <p:sldId id="262" r:id="rId14"/>
    <p:sldId id="263" r:id="rId15"/>
    <p:sldId id="264" r:id="rId16"/>
    <p:sldId id="265" r:id="rId17"/>
    <p:sldId id="331" r:id="rId18"/>
    <p:sldId id="266" r:id="rId19"/>
    <p:sldId id="351" r:id="rId20"/>
    <p:sldId id="267" r:id="rId21"/>
    <p:sldId id="268" r:id="rId22"/>
    <p:sldId id="332" r:id="rId23"/>
    <p:sldId id="352" r:id="rId24"/>
    <p:sldId id="269" r:id="rId25"/>
    <p:sldId id="270" r:id="rId26"/>
    <p:sldId id="333" r:id="rId27"/>
    <p:sldId id="355" r:id="rId28"/>
    <p:sldId id="271" r:id="rId29"/>
    <p:sldId id="273" r:id="rId30"/>
    <p:sldId id="274" r:id="rId31"/>
    <p:sldId id="308" r:id="rId32"/>
    <p:sldId id="318" r:id="rId33"/>
    <p:sldId id="275" r:id="rId34"/>
    <p:sldId id="328" r:id="rId35"/>
    <p:sldId id="276" r:id="rId36"/>
    <p:sldId id="329" r:id="rId37"/>
    <p:sldId id="321" r:id="rId38"/>
    <p:sldId id="322" r:id="rId39"/>
    <p:sldId id="277" r:id="rId40"/>
    <p:sldId id="327" r:id="rId41"/>
    <p:sldId id="336" r:id="rId42"/>
    <p:sldId id="326" r:id="rId43"/>
    <p:sldId id="335" r:id="rId44"/>
    <p:sldId id="278" r:id="rId45"/>
    <p:sldId id="324" r:id="rId46"/>
    <p:sldId id="325" r:id="rId47"/>
    <p:sldId id="279" r:id="rId48"/>
    <p:sldId id="323" r:id="rId49"/>
    <p:sldId id="310" r:id="rId50"/>
    <p:sldId id="280" r:id="rId51"/>
    <p:sldId id="281" r:id="rId52"/>
    <p:sldId id="314" r:id="rId53"/>
    <p:sldId id="311" r:id="rId54"/>
    <p:sldId id="312" r:id="rId55"/>
    <p:sldId id="282" r:id="rId56"/>
    <p:sldId id="316" r:id="rId57"/>
    <p:sldId id="334" r:id="rId58"/>
    <p:sldId id="315" r:id="rId59"/>
    <p:sldId id="345" r:id="rId60"/>
    <p:sldId id="346" r:id="rId61"/>
    <p:sldId id="347" r:id="rId62"/>
    <p:sldId id="337" r:id="rId63"/>
    <p:sldId id="348" r:id="rId64"/>
    <p:sldId id="343" r:id="rId65"/>
    <p:sldId id="342" r:id="rId66"/>
    <p:sldId id="344" r:id="rId67"/>
    <p:sldId id="341" r:id="rId68"/>
    <p:sldId id="340" r:id="rId69"/>
    <p:sldId id="338" r:id="rId70"/>
    <p:sldId id="339" r:id="rId71"/>
    <p:sldId id="285" r:id="rId72"/>
    <p:sldId id="317" r:id="rId73"/>
    <p:sldId id="356" r:id="rId74"/>
    <p:sldId id="357" r:id="rId75"/>
    <p:sldId id="359" r:id="rId76"/>
    <p:sldId id="358" r:id="rId77"/>
    <p:sldId id="354" r:id="rId78"/>
    <p:sldId id="353" r:id="rId79"/>
    <p:sldId id="360" r:id="rId80"/>
  </p:sldIdLst>
  <p:sldSz cx="9144000" cy="6858000" type="screen4x3"/>
  <p:notesSz cx="6858000" cy="9144000"/>
  <p:defaultTextStyle>
    <a:defPPr>
      <a:defRPr lang="ga-I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3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ga-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60388B-E385-4ACD-A9F8-244D5F0E13BA}" type="datetimeFigureOut">
              <a:rPr lang="ga-IE" smtClean="0"/>
              <a:pPr/>
              <a:t>20/11/2013</a:t>
            </a:fld>
            <a:endParaRPr lang="ga-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ga-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ga-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ga-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537D1D-77E2-458D-A243-03B488830D42}" type="slidenum">
              <a:rPr lang="ga-IE" smtClean="0"/>
              <a:pPr/>
              <a:t>‹#›</a:t>
            </a:fld>
            <a:endParaRPr lang="ga-IE"/>
          </a:p>
        </p:txBody>
      </p:sp>
    </p:spTree>
    <p:extLst>
      <p:ext uri="{BB962C8B-B14F-4D97-AF65-F5344CB8AC3E}">
        <p14:creationId xmlns:p14="http://schemas.microsoft.com/office/powerpoint/2010/main" val="259780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1</a:t>
            </a:fld>
            <a:endParaRPr lang="ga-IE"/>
          </a:p>
        </p:txBody>
      </p:sp>
    </p:spTree>
    <p:extLst>
      <p:ext uri="{BB962C8B-B14F-4D97-AF65-F5344CB8AC3E}">
        <p14:creationId xmlns:p14="http://schemas.microsoft.com/office/powerpoint/2010/main" val="3543396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46E18F-283E-4B36-A3F2-006B0B825C60}" type="slidenum">
              <a:rPr lang="en-US" smtClean="0"/>
              <a:pPr/>
              <a:t>10</a:t>
            </a:fld>
            <a:endParaRPr lang="en-US"/>
          </a:p>
        </p:txBody>
      </p:sp>
    </p:spTree>
    <p:extLst>
      <p:ext uri="{BB962C8B-B14F-4D97-AF65-F5344CB8AC3E}">
        <p14:creationId xmlns:p14="http://schemas.microsoft.com/office/powerpoint/2010/main" val="3762552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11</a:t>
            </a:fld>
            <a:endParaRPr lang="ga-IE"/>
          </a:p>
        </p:txBody>
      </p:sp>
    </p:spTree>
    <p:extLst>
      <p:ext uri="{BB962C8B-B14F-4D97-AF65-F5344CB8AC3E}">
        <p14:creationId xmlns:p14="http://schemas.microsoft.com/office/powerpoint/2010/main" val="2058078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12</a:t>
            </a:fld>
            <a:endParaRPr lang="ga-IE"/>
          </a:p>
        </p:txBody>
      </p:sp>
    </p:spTree>
    <p:extLst>
      <p:ext uri="{BB962C8B-B14F-4D97-AF65-F5344CB8AC3E}">
        <p14:creationId xmlns:p14="http://schemas.microsoft.com/office/powerpoint/2010/main" val="1059849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13</a:t>
            </a:fld>
            <a:endParaRPr lang="ga-IE"/>
          </a:p>
        </p:txBody>
      </p:sp>
    </p:spTree>
    <p:extLst>
      <p:ext uri="{BB962C8B-B14F-4D97-AF65-F5344CB8AC3E}">
        <p14:creationId xmlns:p14="http://schemas.microsoft.com/office/powerpoint/2010/main" val="2513937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14</a:t>
            </a:fld>
            <a:endParaRPr lang="ga-IE"/>
          </a:p>
        </p:txBody>
      </p:sp>
    </p:spTree>
    <p:extLst>
      <p:ext uri="{BB962C8B-B14F-4D97-AF65-F5344CB8AC3E}">
        <p14:creationId xmlns:p14="http://schemas.microsoft.com/office/powerpoint/2010/main" val="3756792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15</a:t>
            </a:fld>
            <a:endParaRPr lang="ga-IE"/>
          </a:p>
        </p:txBody>
      </p:sp>
    </p:spTree>
    <p:extLst>
      <p:ext uri="{BB962C8B-B14F-4D97-AF65-F5344CB8AC3E}">
        <p14:creationId xmlns:p14="http://schemas.microsoft.com/office/powerpoint/2010/main" val="1704015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16</a:t>
            </a:fld>
            <a:endParaRPr lang="ga-IE"/>
          </a:p>
        </p:txBody>
      </p:sp>
    </p:spTree>
    <p:extLst>
      <p:ext uri="{BB962C8B-B14F-4D97-AF65-F5344CB8AC3E}">
        <p14:creationId xmlns:p14="http://schemas.microsoft.com/office/powerpoint/2010/main" val="11913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17</a:t>
            </a:fld>
            <a:endParaRPr lang="ga-IE"/>
          </a:p>
        </p:txBody>
      </p:sp>
    </p:spTree>
    <p:extLst>
      <p:ext uri="{BB962C8B-B14F-4D97-AF65-F5344CB8AC3E}">
        <p14:creationId xmlns:p14="http://schemas.microsoft.com/office/powerpoint/2010/main" val="3991343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18</a:t>
            </a:fld>
            <a:endParaRPr lang="ga-IE"/>
          </a:p>
        </p:txBody>
      </p:sp>
    </p:spTree>
    <p:extLst>
      <p:ext uri="{BB962C8B-B14F-4D97-AF65-F5344CB8AC3E}">
        <p14:creationId xmlns:p14="http://schemas.microsoft.com/office/powerpoint/2010/main" val="1258114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19</a:t>
            </a:fld>
            <a:endParaRPr lang="ga-IE"/>
          </a:p>
        </p:txBody>
      </p:sp>
    </p:spTree>
    <p:extLst>
      <p:ext uri="{BB962C8B-B14F-4D97-AF65-F5344CB8AC3E}">
        <p14:creationId xmlns:p14="http://schemas.microsoft.com/office/powerpoint/2010/main" val="203660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2</a:t>
            </a:fld>
            <a:endParaRPr lang="ga-IE"/>
          </a:p>
        </p:txBody>
      </p:sp>
    </p:spTree>
    <p:extLst>
      <p:ext uri="{BB962C8B-B14F-4D97-AF65-F5344CB8AC3E}">
        <p14:creationId xmlns:p14="http://schemas.microsoft.com/office/powerpoint/2010/main" val="3429093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20</a:t>
            </a:fld>
            <a:endParaRPr lang="ga-IE"/>
          </a:p>
        </p:txBody>
      </p:sp>
    </p:spTree>
    <p:extLst>
      <p:ext uri="{BB962C8B-B14F-4D97-AF65-F5344CB8AC3E}">
        <p14:creationId xmlns:p14="http://schemas.microsoft.com/office/powerpoint/2010/main" val="3311821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21</a:t>
            </a:fld>
            <a:endParaRPr lang="ga-IE"/>
          </a:p>
        </p:txBody>
      </p:sp>
    </p:spTree>
    <p:extLst>
      <p:ext uri="{BB962C8B-B14F-4D97-AF65-F5344CB8AC3E}">
        <p14:creationId xmlns:p14="http://schemas.microsoft.com/office/powerpoint/2010/main" val="2227172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22</a:t>
            </a:fld>
            <a:endParaRPr lang="ga-IE"/>
          </a:p>
        </p:txBody>
      </p:sp>
    </p:spTree>
    <p:extLst>
      <p:ext uri="{BB962C8B-B14F-4D97-AF65-F5344CB8AC3E}">
        <p14:creationId xmlns:p14="http://schemas.microsoft.com/office/powerpoint/2010/main" val="2659289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23</a:t>
            </a:fld>
            <a:endParaRPr lang="ga-IE"/>
          </a:p>
        </p:txBody>
      </p:sp>
    </p:spTree>
    <p:extLst>
      <p:ext uri="{BB962C8B-B14F-4D97-AF65-F5344CB8AC3E}">
        <p14:creationId xmlns:p14="http://schemas.microsoft.com/office/powerpoint/2010/main" val="535909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24</a:t>
            </a:fld>
            <a:endParaRPr lang="ga-IE"/>
          </a:p>
        </p:txBody>
      </p:sp>
    </p:spTree>
    <p:extLst>
      <p:ext uri="{BB962C8B-B14F-4D97-AF65-F5344CB8AC3E}">
        <p14:creationId xmlns:p14="http://schemas.microsoft.com/office/powerpoint/2010/main" val="2895940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25</a:t>
            </a:fld>
            <a:endParaRPr lang="ga-IE"/>
          </a:p>
        </p:txBody>
      </p:sp>
    </p:spTree>
    <p:extLst>
      <p:ext uri="{BB962C8B-B14F-4D97-AF65-F5344CB8AC3E}">
        <p14:creationId xmlns:p14="http://schemas.microsoft.com/office/powerpoint/2010/main" val="4073594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B35B80-77F8-4874-B0BA-622B979A1040}" type="slidenum">
              <a:rPr lang="en-US" smtClean="0"/>
              <a:pPr/>
              <a:t>26</a:t>
            </a:fld>
            <a:endParaRPr lang="en-US"/>
          </a:p>
        </p:txBody>
      </p:sp>
    </p:spTree>
    <p:extLst>
      <p:ext uri="{BB962C8B-B14F-4D97-AF65-F5344CB8AC3E}">
        <p14:creationId xmlns:p14="http://schemas.microsoft.com/office/powerpoint/2010/main" val="1719346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27</a:t>
            </a:fld>
            <a:endParaRPr lang="ga-IE"/>
          </a:p>
        </p:txBody>
      </p:sp>
    </p:spTree>
    <p:extLst>
      <p:ext uri="{BB962C8B-B14F-4D97-AF65-F5344CB8AC3E}">
        <p14:creationId xmlns:p14="http://schemas.microsoft.com/office/powerpoint/2010/main" val="3326232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28</a:t>
            </a:fld>
            <a:endParaRPr lang="ga-IE"/>
          </a:p>
        </p:txBody>
      </p:sp>
    </p:spTree>
    <p:extLst>
      <p:ext uri="{BB962C8B-B14F-4D97-AF65-F5344CB8AC3E}">
        <p14:creationId xmlns:p14="http://schemas.microsoft.com/office/powerpoint/2010/main" val="2781826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a-IE"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7610AC-50A1-427D-ACAD-02F5F8E72994}"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59340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3</a:t>
            </a:fld>
            <a:endParaRPr lang="ga-IE"/>
          </a:p>
        </p:txBody>
      </p:sp>
    </p:spTree>
    <p:extLst>
      <p:ext uri="{BB962C8B-B14F-4D97-AF65-F5344CB8AC3E}">
        <p14:creationId xmlns:p14="http://schemas.microsoft.com/office/powerpoint/2010/main" val="1526033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a-IE"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763884-3258-4ED5-8EF8-D7F911B3A4DE}"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1965124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6064D0-FF69-40A8-9E5B-23E3DA07FAEB}" type="slidenum">
              <a:rPr lang="en-US" smtClean="0"/>
              <a:pPr/>
              <a:t>31</a:t>
            </a:fld>
            <a:endParaRPr lang="en-US"/>
          </a:p>
        </p:txBody>
      </p:sp>
    </p:spTree>
    <p:extLst>
      <p:ext uri="{BB962C8B-B14F-4D97-AF65-F5344CB8AC3E}">
        <p14:creationId xmlns:p14="http://schemas.microsoft.com/office/powerpoint/2010/main" val="1098874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32</a:t>
            </a:fld>
            <a:endParaRPr lang="ga-IE"/>
          </a:p>
        </p:txBody>
      </p:sp>
    </p:spTree>
    <p:extLst>
      <p:ext uri="{BB962C8B-B14F-4D97-AF65-F5344CB8AC3E}">
        <p14:creationId xmlns:p14="http://schemas.microsoft.com/office/powerpoint/2010/main" val="3849431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33</a:t>
            </a:fld>
            <a:endParaRPr lang="ga-IE"/>
          </a:p>
        </p:txBody>
      </p:sp>
    </p:spTree>
    <p:extLst>
      <p:ext uri="{BB962C8B-B14F-4D97-AF65-F5344CB8AC3E}">
        <p14:creationId xmlns:p14="http://schemas.microsoft.com/office/powerpoint/2010/main" val="1641876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34</a:t>
            </a:fld>
            <a:endParaRPr lang="ga-IE"/>
          </a:p>
        </p:txBody>
      </p:sp>
    </p:spTree>
    <p:extLst>
      <p:ext uri="{BB962C8B-B14F-4D97-AF65-F5344CB8AC3E}">
        <p14:creationId xmlns:p14="http://schemas.microsoft.com/office/powerpoint/2010/main" val="3369466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35</a:t>
            </a:fld>
            <a:endParaRPr lang="ga-IE"/>
          </a:p>
        </p:txBody>
      </p:sp>
    </p:spTree>
    <p:extLst>
      <p:ext uri="{BB962C8B-B14F-4D97-AF65-F5344CB8AC3E}">
        <p14:creationId xmlns:p14="http://schemas.microsoft.com/office/powerpoint/2010/main" val="2314650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36</a:t>
            </a:fld>
            <a:endParaRPr lang="ga-IE"/>
          </a:p>
        </p:txBody>
      </p:sp>
    </p:spTree>
    <p:extLst>
      <p:ext uri="{BB962C8B-B14F-4D97-AF65-F5344CB8AC3E}">
        <p14:creationId xmlns:p14="http://schemas.microsoft.com/office/powerpoint/2010/main" val="2431218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37</a:t>
            </a:fld>
            <a:endParaRPr lang="ga-IE"/>
          </a:p>
        </p:txBody>
      </p:sp>
    </p:spTree>
    <p:extLst>
      <p:ext uri="{BB962C8B-B14F-4D97-AF65-F5344CB8AC3E}">
        <p14:creationId xmlns:p14="http://schemas.microsoft.com/office/powerpoint/2010/main" val="3499335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38</a:t>
            </a:fld>
            <a:endParaRPr lang="ga-IE"/>
          </a:p>
        </p:txBody>
      </p:sp>
    </p:spTree>
    <p:extLst>
      <p:ext uri="{BB962C8B-B14F-4D97-AF65-F5344CB8AC3E}">
        <p14:creationId xmlns:p14="http://schemas.microsoft.com/office/powerpoint/2010/main" val="197229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39</a:t>
            </a:fld>
            <a:endParaRPr lang="ga-IE"/>
          </a:p>
        </p:txBody>
      </p:sp>
    </p:spTree>
    <p:extLst>
      <p:ext uri="{BB962C8B-B14F-4D97-AF65-F5344CB8AC3E}">
        <p14:creationId xmlns:p14="http://schemas.microsoft.com/office/powerpoint/2010/main" val="363872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4</a:t>
            </a:fld>
            <a:endParaRPr lang="ga-IE"/>
          </a:p>
        </p:txBody>
      </p:sp>
    </p:spTree>
    <p:extLst>
      <p:ext uri="{BB962C8B-B14F-4D97-AF65-F5344CB8AC3E}">
        <p14:creationId xmlns:p14="http://schemas.microsoft.com/office/powerpoint/2010/main" val="3537123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40</a:t>
            </a:fld>
            <a:endParaRPr lang="ga-IE"/>
          </a:p>
        </p:txBody>
      </p:sp>
    </p:spTree>
    <p:extLst>
      <p:ext uri="{BB962C8B-B14F-4D97-AF65-F5344CB8AC3E}">
        <p14:creationId xmlns:p14="http://schemas.microsoft.com/office/powerpoint/2010/main" val="830550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41</a:t>
            </a:fld>
            <a:endParaRPr lang="ga-IE"/>
          </a:p>
        </p:txBody>
      </p:sp>
    </p:spTree>
    <p:extLst>
      <p:ext uri="{BB962C8B-B14F-4D97-AF65-F5344CB8AC3E}">
        <p14:creationId xmlns:p14="http://schemas.microsoft.com/office/powerpoint/2010/main" val="1752192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42</a:t>
            </a:fld>
            <a:endParaRPr lang="ga-IE"/>
          </a:p>
        </p:txBody>
      </p:sp>
    </p:spTree>
    <p:extLst>
      <p:ext uri="{BB962C8B-B14F-4D97-AF65-F5344CB8AC3E}">
        <p14:creationId xmlns:p14="http://schemas.microsoft.com/office/powerpoint/2010/main" val="330955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43</a:t>
            </a:fld>
            <a:endParaRPr lang="ga-IE"/>
          </a:p>
        </p:txBody>
      </p:sp>
    </p:spTree>
    <p:extLst>
      <p:ext uri="{BB962C8B-B14F-4D97-AF65-F5344CB8AC3E}">
        <p14:creationId xmlns:p14="http://schemas.microsoft.com/office/powerpoint/2010/main" val="362499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44</a:t>
            </a:fld>
            <a:endParaRPr lang="ga-IE"/>
          </a:p>
        </p:txBody>
      </p:sp>
    </p:spTree>
    <p:extLst>
      <p:ext uri="{BB962C8B-B14F-4D97-AF65-F5344CB8AC3E}">
        <p14:creationId xmlns:p14="http://schemas.microsoft.com/office/powerpoint/2010/main" val="223295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45</a:t>
            </a:fld>
            <a:endParaRPr lang="ga-IE"/>
          </a:p>
        </p:txBody>
      </p:sp>
    </p:spTree>
    <p:extLst>
      <p:ext uri="{BB962C8B-B14F-4D97-AF65-F5344CB8AC3E}">
        <p14:creationId xmlns:p14="http://schemas.microsoft.com/office/powerpoint/2010/main" val="3690051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46</a:t>
            </a:fld>
            <a:endParaRPr lang="ga-IE"/>
          </a:p>
        </p:txBody>
      </p:sp>
    </p:spTree>
    <p:extLst>
      <p:ext uri="{BB962C8B-B14F-4D97-AF65-F5344CB8AC3E}">
        <p14:creationId xmlns:p14="http://schemas.microsoft.com/office/powerpoint/2010/main" val="4044470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47</a:t>
            </a:fld>
            <a:endParaRPr lang="ga-IE"/>
          </a:p>
        </p:txBody>
      </p:sp>
    </p:spTree>
    <p:extLst>
      <p:ext uri="{BB962C8B-B14F-4D97-AF65-F5344CB8AC3E}">
        <p14:creationId xmlns:p14="http://schemas.microsoft.com/office/powerpoint/2010/main" val="31713948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48</a:t>
            </a:fld>
            <a:endParaRPr lang="ga-IE"/>
          </a:p>
        </p:txBody>
      </p:sp>
    </p:spTree>
    <p:extLst>
      <p:ext uri="{BB962C8B-B14F-4D97-AF65-F5344CB8AC3E}">
        <p14:creationId xmlns:p14="http://schemas.microsoft.com/office/powerpoint/2010/main" val="2003040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49</a:t>
            </a:fld>
            <a:endParaRPr lang="ga-IE"/>
          </a:p>
        </p:txBody>
      </p:sp>
    </p:spTree>
    <p:extLst>
      <p:ext uri="{BB962C8B-B14F-4D97-AF65-F5344CB8AC3E}">
        <p14:creationId xmlns:p14="http://schemas.microsoft.com/office/powerpoint/2010/main" val="162702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5</a:t>
            </a:fld>
            <a:endParaRPr lang="ga-IE"/>
          </a:p>
        </p:txBody>
      </p:sp>
    </p:spTree>
    <p:extLst>
      <p:ext uri="{BB962C8B-B14F-4D97-AF65-F5344CB8AC3E}">
        <p14:creationId xmlns:p14="http://schemas.microsoft.com/office/powerpoint/2010/main" val="400119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50</a:t>
            </a:fld>
            <a:endParaRPr lang="ga-IE"/>
          </a:p>
        </p:txBody>
      </p:sp>
    </p:spTree>
    <p:extLst>
      <p:ext uri="{BB962C8B-B14F-4D97-AF65-F5344CB8AC3E}">
        <p14:creationId xmlns:p14="http://schemas.microsoft.com/office/powerpoint/2010/main" val="1270107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51</a:t>
            </a:fld>
            <a:endParaRPr lang="ga-IE"/>
          </a:p>
        </p:txBody>
      </p:sp>
    </p:spTree>
    <p:extLst>
      <p:ext uri="{BB962C8B-B14F-4D97-AF65-F5344CB8AC3E}">
        <p14:creationId xmlns:p14="http://schemas.microsoft.com/office/powerpoint/2010/main" val="4078447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52</a:t>
            </a:fld>
            <a:endParaRPr lang="ga-IE"/>
          </a:p>
        </p:txBody>
      </p:sp>
    </p:spTree>
    <p:extLst>
      <p:ext uri="{BB962C8B-B14F-4D97-AF65-F5344CB8AC3E}">
        <p14:creationId xmlns:p14="http://schemas.microsoft.com/office/powerpoint/2010/main" val="2404281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6064D0-FF69-40A8-9E5B-23E3DA07FAEB}" type="slidenum">
              <a:rPr lang="en-US" smtClean="0"/>
              <a:pPr/>
              <a:t>53</a:t>
            </a:fld>
            <a:endParaRPr lang="en-US"/>
          </a:p>
        </p:txBody>
      </p:sp>
    </p:spTree>
    <p:extLst>
      <p:ext uri="{BB962C8B-B14F-4D97-AF65-F5344CB8AC3E}">
        <p14:creationId xmlns:p14="http://schemas.microsoft.com/office/powerpoint/2010/main" val="4004670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54</a:t>
            </a:fld>
            <a:endParaRPr lang="ga-IE"/>
          </a:p>
        </p:txBody>
      </p:sp>
    </p:spTree>
    <p:extLst>
      <p:ext uri="{BB962C8B-B14F-4D97-AF65-F5344CB8AC3E}">
        <p14:creationId xmlns:p14="http://schemas.microsoft.com/office/powerpoint/2010/main" val="13709335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55</a:t>
            </a:fld>
            <a:endParaRPr lang="ga-IE"/>
          </a:p>
        </p:txBody>
      </p:sp>
    </p:spTree>
    <p:extLst>
      <p:ext uri="{BB962C8B-B14F-4D97-AF65-F5344CB8AC3E}">
        <p14:creationId xmlns:p14="http://schemas.microsoft.com/office/powerpoint/2010/main" val="4015127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6064D0-FF69-40A8-9E5B-23E3DA07FAEB}" type="slidenum">
              <a:rPr lang="en-US" smtClean="0"/>
              <a:pPr/>
              <a:t>56</a:t>
            </a:fld>
            <a:endParaRPr lang="en-US"/>
          </a:p>
        </p:txBody>
      </p:sp>
    </p:spTree>
    <p:extLst>
      <p:ext uri="{BB962C8B-B14F-4D97-AF65-F5344CB8AC3E}">
        <p14:creationId xmlns:p14="http://schemas.microsoft.com/office/powerpoint/2010/main" val="4421146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57</a:t>
            </a:fld>
            <a:endParaRPr lang="ga-IE"/>
          </a:p>
        </p:txBody>
      </p:sp>
    </p:spTree>
    <p:extLst>
      <p:ext uri="{BB962C8B-B14F-4D97-AF65-F5344CB8AC3E}">
        <p14:creationId xmlns:p14="http://schemas.microsoft.com/office/powerpoint/2010/main" val="7140383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58</a:t>
            </a:fld>
            <a:endParaRPr lang="ga-IE"/>
          </a:p>
        </p:txBody>
      </p:sp>
    </p:spTree>
    <p:extLst>
      <p:ext uri="{BB962C8B-B14F-4D97-AF65-F5344CB8AC3E}">
        <p14:creationId xmlns:p14="http://schemas.microsoft.com/office/powerpoint/2010/main" val="5451921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59</a:t>
            </a:fld>
            <a:endParaRPr lang="ga-IE"/>
          </a:p>
        </p:txBody>
      </p:sp>
    </p:spTree>
    <p:extLst>
      <p:ext uri="{BB962C8B-B14F-4D97-AF65-F5344CB8AC3E}">
        <p14:creationId xmlns:p14="http://schemas.microsoft.com/office/powerpoint/2010/main" val="314446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6</a:t>
            </a:fld>
            <a:endParaRPr lang="ga-IE"/>
          </a:p>
        </p:txBody>
      </p:sp>
    </p:spTree>
    <p:extLst>
      <p:ext uri="{BB962C8B-B14F-4D97-AF65-F5344CB8AC3E}">
        <p14:creationId xmlns:p14="http://schemas.microsoft.com/office/powerpoint/2010/main" val="17328804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60</a:t>
            </a:fld>
            <a:endParaRPr lang="ga-IE"/>
          </a:p>
        </p:txBody>
      </p:sp>
    </p:spTree>
    <p:extLst>
      <p:ext uri="{BB962C8B-B14F-4D97-AF65-F5344CB8AC3E}">
        <p14:creationId xmlns:p14="http://schemas.microsoft.com/office/powerpoint/2010/main" val="2122944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61</a:t>
            </a:fld>
            <a:endParaRPr lang="ga-IE"/>
          </a:p>
        </p:txBody>
      </p:sp>
    </p:spTree>
    <p:extLst>
      <p:ext uri="{BB962C8B-B14F-4D97-AF65-F5344CB8AC3E}">
        <p14:creationId xmlns:p14="http://schemas.microsoft.com/office/powerpoint/2010/main" val="29294648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62</a:t>
            </a:fld>
            <a:endParaRPr lang="ga-IE"/>
          </a:p>
        </p:txBody>
      </p:sp>
    </p:spTree>
    <p:extLst>
      <p:ext uri="{BB962C8B-B14F-4D97-AF65-F5344CB8AC3E}">
        <p14:creationId xmlns:p14="http://schemas.microsoft.com/office/powerpoint/2010/main" val="3578450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63</a:t>
            </a:fld>
            <a:endParaRPr lang="ga-IE"/>
          </a:p>
        </p:txBody>
      </p:sp>
    </p:spTree>
    <p:extLst>
      <p:ext uri="{BB962C8B-B14F-4D97-AF65-F5344CB8AC3E}">
        <p14:creationId xmlns:p14="http://schemas.microsoft.com/office/powerpoint/2010/main" val="17669201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64</a:t>
            </a:fld>
            <a:endParaRPr lang="ga-IE"/>
          </a:p>
        </p:txBody>
      </p:sp>
    </p:spTree>
    <p:extLst>
      <p:ext uri="{BB962C8B-B14F-4D97-AF65-F5344CB8AC3E}">
        <p14:creationId xmlns:p14="http://schemas.microsoft.com/office/powerpoint/2010/main" val="39431055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65</a:t>
            </a:fld>
            <a:endParaRPr lang="ga-IE"/>
          </a:p>
        </p:txBody>
      </p:sp>
    </p:spTree>
    <p:extLst>
      <p:ext uri="{BB962C8B-B14F-4D97-AF65-F5344CB8AC3E}">
        <p14:creationId xmlns:p14="http://schemas.microsoft.com/office/powerpoint/2010/main" val="587498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66</a:t>
            </a:fld>
            <a:endParaRPr lang="ga-IE"/>
          </a:p>
        </p:txBody>
      </p:sp>
    </p:spTree>
    <p:extLst>
      <p:ext uri="{BB962C8B-B14F-4D97-AF65-F5344CB8AC3E}">
        <p14:creationId xmlns:p14="http://schemas.microsoft.com/office/powerpoint/2010/main" val="19992737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67</a:t>
            </a:fld>
            <a:endParaRPr lang="ga-IE"/>
          </a:p>
        </p:txBody>
      </p:sp>
    </p:spTree>
    <p:extLst>
      <p:ext uri="{BB962C8B-B14F-4D97-AF65-F5344CB8AC3E}">
        <p14:creationId xmlns:p14="http://schemas.microsoft.com/office/powerpoint/2010/main" val="3477815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68</a:t>
            </a:fld>
            <a:endParaRPr lang="ga-IE"/>
          </a:p>
        </p:txBody>
      </p:sp>
    </p:spTree>
    <p:extLst>
      <p:ext uri="{BB962C8B-B14F-4D97-AF65-F5344CB8AC3E}">
        <p14:creationId xmlns:p14="http://schemas.microsoft.com/office/powerpoint/2010/main" val="3081983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69</a:t>
            </a:fld>
            <a:endParaRPr lang="ga-IE"/>
          </a:p>
        </p:txBody>
      </p:sp>
    </p:spTree>
    <p:extLst>
      <p:ext uri="{BB962C8B-B14F-4D97-AF65-F5344CB8AC3E}">
        <p14:creationId xmlns:p14="http://schemas.microsoft.com/office/powerpoint/2010/main" val="243138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46E18F-283E-4B36-A3F2-006B0B825C60}" type="slidenum">
              <a:rPr lang="en-US" smtClean="0"/>
              <a:pPr/>
              <a:t>7</a:t>
            </a:fld>
            <a:endParaRPr lang="en-US"/>
          </a:p>
        </p:txBody>
      </p:sp>
    </p:spTree>
    <p:extLst>
      <p:ext uri="{BB962C8B-B14F-4D97-AF65-F5344CB8AC3E}">
        <p14:creationId xmlns:p14="http://schemas.microsoft.com/office/powerpoint/2010/main" val="37306960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70</a:t>
            </a:fld>
            <a:endParaRPr lang="ga-IE"/>
          </a:p>
        </p:txBody>
      </p:sp>
    </p:spTree>
    <p:extLst>
      <p:ext uri="{BB962C8B-B14F-4D97-AF65-F5344CB8AC3E}">
        <p14:creationId xmlns:p14="http://schemas.microsoft.com/office/powerpoint/2010/main" val="7412530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6064D0-FF69-40A8-9E5B-23E3DA07FAEB}" type="slidenum">
              <a:rPr lang="en-US" smtClean="0"/>
              <a:pPr/>
              <a:t>71</a:t>
            </a:fld>
            <a:endParaRPr lang="en-US"/>
          </a:p>
        </p:txBody>
      </p:sp>
    </p:spTree>
    <p:extLst>
      <p:ext uri="{BB962C8B-B14F-4D97-AF65-F5344CB8AC3E}">
        <p14:creationId xmlns:p14="http://schemas.microsoft.com/office/powerpoint/2010/main" val="6982257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6064D0-FF69-40A8-9E5B-23E3DA07FAEB}" type="slidenum">
              <a:rPr lang="en-US" smtClean="0"/>
              <a:pPr/>
              <a:t>72</a:t>
            </a:fld>
            <a:endParaRPr lang="en-US"/>
          </a:p>
        </p:txBody>
      </p:sp>
    </p:spTree>
    <p:extLst>
      <p:ext uri="{BB962C8B-B14F-4D97-AF65-F5344CB8AC3E}">
        <p14:creationId xmlns:p14="http://schemas.microsoft.com/office/powerpoint/2010/main" val="5753960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73</a:t>
            </a:fld>
            <a:endParaRPr lang="ga-IE"/>
          </a:p>
        </p:txBody>
      </p:sp>
    </p:spTree>
    <p:extLst>
      <p:ext uri="{BB962C8B-B14F-4D97-AF65-F5344CB8AC3E}">
        <p14:creationId xmlns:p14="http://schemas.microsoft.com/office/powerpoint/2010/main" val="41059503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74</a:t>
            </a:fld>
            <a:endParaRPr lang="ga-IE"/>
          </a:p>
        </p:txBody>
      </p:sp>
    </p:spTree>
    <p:extLst>
      <p:ext uri="{BB962C8B-B14F-4D97-AF65-F5344CB8AC3E}">
        <p14:creationId xmlns:p14="http://schemas.microsoft.com/office/powerpoint/2010/main" val="30638482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75</a:t>
            </a:fld>
            <a:endParaRPr lang="ga-IE"/>
          </a:p>
        </p:txBody>
      </p:sp>
    </p:spTree>
    <p:extLst>
      <p:ext uri="{BB962C8B-B14F-4D97-AF65-F5344CB8AC3E}">
        <p14:creationId xmlns:p14="http://schemas.microsoft.com/office/powerpoint/2010/main" val="4100652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76</a:t>
            </a:fld>
            <a:endParaRPr lang="ga-IE"/>
          </a:p>
        </p:txBody>
      </p:sp>
    </p:spTree>
    <p:extLst>
      <p:ext uri="{BB962C8B-B14F-4D97-AF65-F5344CB8AC3E}">
        <p14:creationId xmlns:p14="http://schemas.microsoft.com/office/powerpoint/2010/main" val="6411099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77</a:t>
            </a:fld>
            <a:endParaRPr lang="ga-IE"/>
          </a:p>
        </p:txBody>
      </p:sp>
    </p:spTree>
    <p:extLst>
      <p:ext uri="{BB962C8B-B14F-4D97-AF65-F5344CB8AC3E}">
        <p14:creationId xmlns:p14="http://schemas.microsoft.com/office/powerpoint/2010/main" val="33503033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78</a:t>
            </a:fld>
            <a:endParaRPr lang="ga-IE"/>
          </a:p>
        </p:txBody>
      </p:sp>
    </p:spTree>
    <p:extLst>
      <p:ext uri="{BB962C8B-B14F-4D97-AF65-F5344CB8AC3E}">
        <p14:creationId xmlns:p14="http://schemas.microsoft.com/office/powerpoint/2010/main" val="25302058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79</a:t>
            </a:fld>
            <a:endParaRPr lang="ga-IE"/>
          </a:p>
        </p:txBody>
      </p:sp>
    </p:spTree>
    <p:extLst>
      <p:ext uri="{BB962C8B-B14F-4D97-AF65-F5344CB8AC3E}">
        <p14:creationId xmlns:p14="http://schemas.microsoft.com/office/powerpoint/2010/main" val="356161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537D1D-77E2-458D-A243-03B488830D42}" type="slidenum">
              <a:rPr lang="ga-IE" smtClean="0"/>
              <a:pPr/>
              <a:t>8</a:t>
            </a:fld>
            <a:endParaRPr lang="ga-IE"/>
          </a:p>
        </p:txBody>
      </p:sp>
    </p:spTree>
    <p:extLst>
      <p:ext uri="{BB962C8B-B14F-4D97-AF65-F5344CB8AC3E}">
        <p14:creationId xmlns:p14="http://schemas.microsoft.com/office/powerpoint/2010/main" val="151625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ga-IE"/>
          </a:p>
        </p:txBody>
      </p:sp>
      <p:sp>
        <p:nvSpPr>
          <p:cNvPr id="4" name="Slide Number Placeholder 3"/>
          <p:cNvSpPr>
            <a:spLocks noGrp="1"/>
          </p:cNvSpPr>
          <p:nvPr>
            <p:ph type="sldNum" sz="quarter" idx="10"/>
          </p:nvPr>
        </p:nvSpPr>
        <p:spPr/>
        <p:txBody>
          <a:bodyPr/>
          <a:lstStyle/>
          <a:p>
            <a:fld id="{60537D1D-77E2-458D-A243-03B488830D42}" type="slidenum">
              <a:rPr lang="ga-IE" smtClean="0"/>
              <a:pPr/>
              <a:t>9</a:t>
            </a:fld>
            <a:endParaRPr lang="ga-IE"/>
          </a:p>
        </p:txBody>
      </p:sp>
    </p:spTree>
    <p:extLst>
      <p:ext uri="{BB962C8B-B14F-4D97-AF65-F5344CB8AC3E}">
        <p14:creationId xmlns:p14="http://schemas.microsoft.com/office/powerpoint/2010/main" val="3639232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C89217A-42C3-4E15-BDC6-D06764E70963}" type="datetimeFigureOut">
              <a:rPr lang="ga-IE" smtClean="0"/>
              <a:pPr/>
              <a:t>20/11/2013</a:t>
            </a:fld>
            <a:endParaRPr lang="ga-IE"/>
          </a:p>
        </p:txBody>
      </p:sp>
      <p:sp>
        <p:nvSpPr>
          <p:cNvPr id="17" name="Footer Placeholder 16"/>
          <p:cNvSpPr>
            <a:spLocks noGrp="1"/>
          </p:cNvSpPr>
          <p:nvPr>
            <p:ph type="ftr" sz="quarter" idx="11"/>
          </p:nvPr>
        </p:nvSpPr>
        <p:spPr/>
        <p:txBody>
          <a:bodyPr/>
          <a:lstStyle/>
          <a:p>
            <a:endParaRPr lang="ga-IE"/>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E84E497-0780-41DA-857F-2E4556D1B9E0}" type="slidenum">
              <a:rPr lang="ga-IE" smtClean="0"/>
              <a:pPr/>
              <a:t>‹#›</a:t>
            </a:fld>
            <a:endParaRPr lang="ga-IE"/>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89217A-42C3-4E15-BDC6-D06764E70963}" type="datetimeFigureOut">
              <a:rPr lang="ga-IE" smtClean="0"/>
              <a:pPr/>
              <a:t>20/11/2013</a:t>
            </a:fld>
            <a:endParaRPr lang="ga-IE"/>
          </a:p>
        </p:txBody>
      </p:sp>
      <p:sp>
        <p:nvSpPr>
          <p:cNvPr id="5" name="Footer Placeholder 4"/>
          <p:cNvSpPr>
            <a:spLocks noGrp="1"/>
          </p:cNvSpPr>
          <p:nvPr>
            <p:ph type="ftr" sz="quarter" idx="11"/>
          </p:nvPr>
        </p:nvSpPr>
        <p:spPr/>
        <p:txBody>
          <a:bodyPr/>
          <a:lstStyle/>
          <a:p>
            <a:endParaRPr lang="ga-IE"/>
          </a:p>
        </p:txBody>
      </p:sp>
      <p:sp>
        <p:nvSpPr>
          <p:cNvPr id="6" name="Slide Number Placeholder 5"/>
          <p:cNvSpPr>
            <a:spLocks noGrp="1"/>
          </p:cNvSpPr>
          <p:nvPr>
            <p:ph type="sldNum" sz="quarter" idx="12"/>
          </p:nvPr>
        </p:nvSpPr>
        <p:spPr/>
        <p:txBody>
          <a:bodyPr/>
          <a:lstStyle/>
          <a:p>
            <a:fld id="{3E84E497-0780-41DA-857F-2E4556D1B9E0}" type="slidenum">
              <a:rPr lang="ga-IE" smtClean="0"/>
              <a:pPr/>
              <a:t>‹#›</a:t>
            </a:fld>
            <a:endParaRPr lang="ga-IE"/>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3E84E497-0780-41DA-857F-2E4556D1B9E0}" type="slidenum">
              <a:rPr lang="ga-IE" smtClean="0"/>
              <a:pPr/>
              <a:t>‹#›</a:t>
            </a:fld>
            <a:endParaRPr lang="ga-IE"/>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89217A-42C3-4E15-BDC6-D06764E70963}" type="datetimeFigureOut">
              <a:rPr lang="ga-IE" smtClean="0"/>
              <a:pPr/>
              <a:t>20/11/2013</a:t>
            </a:fld>
            <a:endParaRPr lang="ga-IE"/>
          </a:p>
        </p:txBody>
      </p:sp>
      <p:sp>
        <p:nvSpPr>
          <p:cNvPr id="5" name="Footer Placeholder 4"/>
          <p:cNvSpPr>
            <a:spLocks noGrp="1"/>
          </p:cNvSpPr>
          <p:nvPr>
            <p:ph type="ftr" sz="quarter" idx="11"/>
          </p:nvPr>
        </p:nvSpPr>
        <p:spPr/>
        <p:txBody>
          <a:bodyPr/>
          <a:lstStyle/>
          <a:p>
            <a:endParaRPr lang="ga-IE"/>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C89217A-42C3-4E15-BDC6-D06764E70963}" type="datetimeFigureOut">
              <a:rPr lang="ga-IE" smtClean="0"/>
              <a:pPr/>
              <a:t>20/11/2013</a:t>
            </a:fld>
            <a:endParaRPr lang="ga-IE"/>
          </a:p>
        </p:txBody>
      </p:sp>
      <p:sp>
        <p:nvSpPr>
          <p:cNvPr id="5" name="Footer Placeholder 4"/>
          <p:cNvSpPr>
            <a:spLocks noGrp="1"/>
          </p:cNvSpPr>
          <p:nvPr>
            <p:ph type="ftr" sz="quarter" idx="11"/>
          </p:nvPr>
        </p:nvSpPr>
        <p:spPr/>
        <p:txBody>
          <a:bodyPr/>
          <a:lstStyle/>
          <a:p>
            <a:endParaRPr lang="ga-IE"/>
          </a:p>
        </p:txBody>
      </p:sp>
      <p:sp>
        <p:nvSpPr>
          <p:cNvPr id="6" name="Slide Number Placeholder 5"/>
          <p:cNvSpPr>
            <a:spLocks noGrp="1"/>
          </p:cNvSpPr>
          <p:nvPr>
            <p:ph type="sldNum" sz="quarter" idx="12"/>
          </p:nvPr>
        </p:nvSpPr>
        <p:spPr>
          <a:xfrm>
            <a:off x="4361688" y="1026372"/>
            <a:ext cx="457200" cy="441325"/>
          </a:xfrm>
        </p:spPr>
        <p:txBody>
          <a:bodyPr/>
          <a:lstStyle/>
          <a:p>
            <a:fld id="{3E84E497-0780-41DA-857F-2E4556D1B9E0}" type="slidenum">
              <a:rPr lang="ga-IE" smtClean="0"/>
              <a:pPr/>
              <a:t>‹#›</a:t>
            </a:fld>
            <a:endParaRPr lang="ga-IE"/>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ga-IE"/>
          </a:p>
        </p:txBody>
      </p:sp>
      <p:sp>
        <p:nvSpPr>
          <p:cNvPr id="4" name="Date Placeholder 3"/>
          <p:cNvSpPr>
            <a:spLocks noGrp="1"/>
          </p:cNvSpPr>
          <p:nvPr>
            <p:ph type="dt" sz="half" idx="10"/>
          </p:nvPr>
        </p:nvSpPr>
        <p:spPr/>
        <p:txBody>
          <a:bodyPr/>
          <a:lstStyle/>
          <a:p>
            <a:fld id="{7C89217A-42C3-4E15-BDC6-D06764E70963}" type="datetimeFigureOut">
              <a:rPr lang="ga-IE" smtClean="0"/>
              <a:pPr/>
              <a:t>20/11/2013</a:t>
            </a:fld>
            <a:endParaRPr lang="ga-IE"/>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E84E497-0780-41DA-857F-2E4556D1B9E0}" type="slidenum">
              <a:rPr lang="ga-IE" smtClean="0"/>
              <a:pPr/>
              <a:t>‹#›</a:t>
            </a:fld>
            <a:endParaRPr lang="ga-IE"/>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7C89217A-42C3-4E15-BDC6-D06764E70963}" type="datetimeFigureOut">
              <a:rPr lang="ga-IE" smtClean="0"/>
              <a:pPr/>
              <a:t>20/11/2013</a:t>
            </a:fld>
            <a:endParaRPr lang="ga-IE"/>
          </a:p>
        </p:txBody>
      </p:sp>
      <p:sp>
        <p:nvSpPr>
          <p:cNvPr id="6" name="Footer Placeholder 5"/>
          <p:cNvSpPr>
            <a:spLocks noGrp="1"/>
          </p:cNvSpPr>
          <p:nvPr>
            <p:ph type="ftr" sz="quarter" idx="11"/>
          </p:nvPr>
        </p:nvSpPr>
        <p:spPr/>
        <p:txBody>
          <a:bodyPr/>
          <a:lstStyle/>
          <a:p>
            <a:endParaRPr lang="ga-IE"/>
          </a:p>
        </p:txBody>
      </p:sp>
      <p:sp>
        <p:nvSpPr>
          <p:cNvPr id="7" name="Slide Number Placeholder 6"/>
          <p:cNvSpPr>
            <a:spLocks noGrp="1"/>
          </p:cNvSpPr>
          <p:nvPr>
            <p:ph type="sldNum" sz="quarter" idx="12"/>
          </p:nvPr>
        </p:nvSpPr>
        <p:spPr/>
        <p:txBody>
          <a:bodyPr/>
          <a:lstStyle/>
          <a:p>
            <a:fld id="{3E84E497-0780-41DA-857F-2E4556D1B9E0}" type="slidenum">
              <a:rPr lang="ga-IE" smtClean="0"/>
              <a:pPr/>
              <a:t>‹#›</a:t>
            </a:fld>
            <a:endParaRPr lang="ga-IE"/>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C89217A-42C3-4E15-BDC6-D06764E70963}" type="datetimeFigureOut">
              <a:rPr lang="ga-IE" smtClean="0"/>
              <a:pPr/>
              <a:t>20/11/2013</a:t>
            </a:fld>
            <a:endParaRPr lang="ga-IE"/>
          </a:p>
        </p:txBody>
      </p:sp>
      <p:sp>
        <p:nvSpPr>
          <p:cNvPr id="8" name="Footer Placeholder 7"/>
          <p:cNvSpPr>
            <a:spLocks noGrp="1"/>
          </p:cNvSpPr>
          <p:nvPr>
            <p:ph type="ftr" sz="quarter" idx="11"/>
          </p:nvPr>
        </p:nvSpPr>
        <p:spPr>
          <a:xfrm>
            <a:off x="304800" y="6409944"/>
            <a:ext cx="3581400" cy="365760"/>
          </a:xfrm>
        </p:spPr>
        <p:txBody>
          <a:bodyPr/>
          <a:lstStyle/>
          <a:p>
            <a:endParaRPr lang="ga-IE"/>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3E84E497-0780-41DA-857F-2E4556D1B9E0}" type="slidenum">
              <a:rPr lang="ga-IE" smtClean="0"/>
              <a:pPr/>
              <a:t>‹#›</a:t>
            </a:fld>
            <a:endParaRPr lang="ga-IE"/>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C89217A-42C3-4E15-BDC6-D06764E70963}" type="datetimeFigureOut">
              <a:rPr lang="ga-IE" smtClean="0"/>
              <a:pPr/>
              <a:t>20/11/2013</a:t>
            </a:fld>
            <a:endParaRPr lang="ga-IE"/>
          </a:p>
        </p:txBody>
      </p:sp>
      <p:sp>
        <p:nvSpPr>
          <p:cNvPr id="4" name="Footer Placeholder 3"/>
          <p:cNvSpPr>
            <a:spLocks noGrp="1"/>
          </p:cNvSpPr>
          <p:nvPr>
            <p:ph type="ftr" sz="quarter" idx="11"/>
          </p:nvPr>
        </p:nvSpPr>
        <p:spPr/>
        <p:txBody>
          <a:bodyPr/>
          <a:lstStyle/>
          <a:p>
            <a:endParaRPr lang="ga-IE"/>
          </a:p>
        </p:txBody>
      </p:sp>
      <p:sp>
        <p:nvSpPr>
          <p:cNvPr id="5" name="Slide Number Placeholder 4"/>
          <p:cNvSpPr>
            <a:spLocks noGrp="1"/>
          </p:cNvSpPr>
          <p:nvPr>
            <p:ph type="sldNum" sz="quarter" idx="12"/>
          </p:nvPr>
        </p:nvSpPr>
        <p:spPr>
          <a:xfrm>
            <a:off x="4343400" y="1036020"/>
            <a:ext cx="457200" cy="441325"/>
          </a:xfrm>
        </p:spPr>
        <p:txBody>
          <a:bodyPr/>
          <a:lstStyle/>
          <a:p>
            <a:fld id="{3E84E497-0780-41DA-857F-2E4556D1B9E0}" type="slidenum">
              <a:rPr lang="ga-IE" smtClean="0"/>
              <a:pPr/>
              <a:t>‹#›</a:t>
            </a:fld>
            <a:endParaRPr lang="ga-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7C89217A-42C3-4E15-BDC6-D06764E70963}" type="datetimeFigureOut">
              <a:rPr lang="ga-IE" smtClean="0"/>
              <a:pPr/>
              <a:t>20/11/2013</a:t>
            </a:fld>
            <a:endParaRPr lang="ga-IE"/>
          </a:p>
        </p:txBody>
      </p:sp>
      <p:sp>
        <p:nvSpPr>
          <p:cNvPr id="3" name="Footer Placeholder 2"/>
          <p:cNvSpPr>
            <a:spLocks noGrp="1"/>
          </p:cNvSpPr>
          <p:nvPr>
            <p:ph type="ftr" sz="quarter" idx="11"/>
          </p:nvPr>
        </p:nvSpPr>
        <p:spPr/>
        <p:txBody>
          <a:bodyPr/>
          <a:lstStyle/>
          <a:p>
            <a:endParaRPr lang="ga-IE"/>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E84E497-0780-41DA-857F-2E4556D1B9E0}" type="slidenum">
              <a:rPr lang="ga-IE" smtClean="0"/>
              <a:pPr/>
              <a:t>‹#›</a:t>
            </a:fld>
            <a:endParaRPr lang="ga-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3E84E497-0780-41DA-857F-2E4556D1B9E0}" type="slidenum">
              <a:rPr lang="ga-IE" smtClean="0"/>
              <a:pPr/>
              <a:t>‹#›</a:t>
            </a:fld>
            <a:endParaRPr lang="ga-IE"/>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7C89217A-42C3-4E15-BDC6-D06764E70963}" type="datetimeFigureOut">
              <a:rPr lang="ga-IE" smtClean="0"/>
              <a:pPr/>
              <a:t>20/11/2013</a:t>
            </a:fld>
            <a:endParaRPr lang="ga-IE"/>
          </a:p>
        </p:txBody>
      </p:sp>
      <p:sp>
        <p:nvSpPr>
          <p:cNvPr id="6" name="Footer Placeholder 5"/>
          <p:cNvSpPr>
            <a:spLocks noGrp="1"/>
          </p:cNvSpPr>
          <p:nvPr>
            <p:ph type="ftr" sz="quarter" idx="11"/>
          </p:nvPr>
        </p:nvSpPr>
        <p:spPr>
          <a:xfrm>
            <a:off x="301752" y="6410848"/>
            <a:ext cx="3383280" cy="365760"/>
          </a:xfrm>
        </p:spPr>
        <p:txBody>
          <a:bodyPr/>
          <a:lstStyle/>
          <a:p>
            <a:endParaRPr lang="ga-IE"/>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3E84E497-0780-41DA-857F-2E4556D1B9E0}" type="slidenum">
              <a:rPr lang="ga-IE" smtClean="0"/>
              <a:pPr/>
              <a:t>‹#›</a:t>
            </a:fld>
            <a:endParaRPr lang="ga-IE"/>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7C89217A-42C3-4E15-BDC6-D06764E70963}" type="datetimeFigureOut">
              <a:rPr lang="ga-IE" smtClean="0"/>
              <a:pPr/>
              <a:t>20/11/2013</a:t>
            </a:fld>
            <a:endParaRPr lang="ga-IE"/>
          </a:p>
        </p:txBody>
      </p:sp>
      <p:sp>
        <p:nvSpPr>
          <p:cNvPr id="6" name="Footer Placeholder 5"/>
          <p:cNvSpPr>
            <a:spLocks noGrp="1"/>
          </p:cNvSpPr>
          <p:nvPr>
            <p:ph type="ftr" sz="quarter" idx="11"/>
          </p:nvPr>
        </p:nvSpPr>
        <p:spPr>
          <a:xfrm>
            <a:off x="301752" y="6410848"/>
            <a:ext cx="3584448" cy="365760"/>
          </a:xfrm>
        </p:spPr>
        <p:txBody>
          <a:bodyPr/>
          <a:lstStyle/>
          <a:p>
            <a:endParaRPr lang="ga-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7C89217A-42C3-4E15-BDC6-D06764E70963}" type="datetimeFigureOut">
              <a:rPr lang="ga-IE" smtClean="0"/>
              <a:pPr/>
              <a:t>20/11/2013</a:t>
            </a:fld>
            <a:endParaRPr lang="ga-IE"/>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ga-IE"/>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E84E497-0780-41DA-857F-2E4556D1B9E0}" type="slidenum">
              <a:rPr lang="ga-IE" smtClean="0"/>
              <a:pPr/>
              <a:t>‹#›</a:t>
            </a:fld>
            <a:endParaRPr lang="ga-IE"/>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hyperlink" Target="http://images.google.ie/imgres?imgurl=http://www.recordstore.co.uk/images/covers/cartoonnetwork/ROCKSA-300.jpg&amp;imgrefurl=http://www.digitalstores.co.uk/cartoonnetwork/productdetail.jsp?productPK=unittest-swNltOcH2tandoEyqN3IEb-1&amp;h=300&amp;w=300&amp;sz=16&amp;hl=en&amp;start=4&amp;um=1&amp;usg=__qjZv76CgFrpaZtkobIHk6S_1g0M=&amp;tbnid=Qm61R3FVV3LQDM:&amp;tbnh=116&amp;tbnw=116&amp;prev=/images?q=dissolving&amp;um=1&amp;hl=en"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ga-IE" dirty="0" smtClean="0"/>
              <a:t>Mr Boland</a:t>
            </a:r>
          </a:p>
          <a:p>
            <a:r>
              <a:rPr lang="ga-IE" dirty="0" smtClean="0"/>
              <a:t>Geography</a:t>
            </a:r>
            <a:endParaRPr lang="ga-IE" dirty="0"/>
          </a:p>
        </p:txBody>
      </p:sp>
      <p:sp>
        <p:nvSpPr>
          <p:cNvPr id="2" name="Title 1"/>
          <p:cNvSpPr>
            <a:spLocks noGrp="1"/>
          </p:cNvSpPr>
          <p:nvPr>
            <p:ph type="ctrTitle"/>
          </p:nvPr>
        </p:nvSpPr>
        <p:spPr/>
        <p:txBody>
          <a:bodyPr/>
          <a:lstStyle/>
          <a:p>
            <a:r>
              <a:rPr lang="ga-IE" dirty="0" smtClean="0"/>
              <a:t>Weathering and Mass Movement</a:t>
            </a:r>
            <a:endParaRPr lang="ga-I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3" cstate="print"/>
          <a:srcRect/>
          <a:stretch>
            <a:fillRect/>
          </a:stretch>
        </p:blipFill>
        <p:spPr bwMode="auto">
          <a:xfrm>
            <a:off x="825500" y="228600"/>
            <a:ext cx="7493000" cy="5867400"/>
          </a:xfrm>
          <a:prstGeom prst="rect">
            <a:avLst/>
          </a:prstGeom>
          <a:noFill/>
          <a:ln w="9525">
            <a:noFill/>
            <a:miter lim="800000"/>
            <a:headEnd/>
            <a:tailEnd/>
          </a:ln>
          <a:effectLst/>
        </p:spPr>
      </p:pic>
      <p:pic>
        <p:nvPicPr>
          <p:cNvPr id="22533" name="Picture 5"/>
          <p:cNvPicPr>
            <a:picLocks noChangeAspect="1" noChangeArrowheads="1"/>
          </p:cNvPicPr>
          <p:nvPr/>
        </p:nvPicPr>
        <p:blipFill>
          <a:blip r:embed="rId4" cstate="print"/>
          <a:srcRect/>
          <a:stretch>
            <a:fillRect/>
          </a:stretch>
        </p:blipFill>
        <p:spPr bwMode="auto">
          <a:xfrm>
            <a:off x="850900" y="6175375"/>
            <a:ext cx="7454900" cy="530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p:cNvPicPr>
            <a:picLocks noChangeAspect="1" noChangeArrowheads="1"/>
          </p:cNvPicPr>
          <p:nvPr/>
        </p:nvPicPr>
        <p:blipFill>
          <a:blip r:embed="rId3" cstate="print"/>
          <a:srcRect l="15129" t="35063" r="42051" b="21625"/>
          <a:stretch>
            <a:fillRect/>
          </a:stretch>
        </p:blipFill>
        <p:spPr bwMode="auto">
          <a:xfrm>
            <a:off x="0" y="0"/>
            <a:ext cx="8892480" cy="6746019"/>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15714" name="Picture 2" descr="http://geography.sierra.cc.ca.us/booth/Phy_lectures)/chp15_gradation/exfoliation.jpg"/>
          <p:cNvPicPr>
            <a:picLocks noChangeAspect="1" noChangeArrowheads="1"/>
          </p:cNvPicPr>
          <p:nvPr/>
        </p:nvPicPr>
        <p:blipFill>
          <a:blip r:embed="rId3" cstate="print"/>
          <a:srcRect/>
          <a:stretch>
            <a:fillRect/>
          </a:stretch>
        </p:blipFill>
        <p:spPr bwMode="auto">
          <a:xfrm>
            <a:off x="142843" y="642918"/>
            <a:ext cx="8730735" cy="601982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Chemical weathering</a:t>
            </a:r>
            <a:endParaRPr lang="ga-IE" dirty="0"/>
          </a:p>
        </p:txBody>
      </p:sp>
      <p:sp>
        <p:nvSpPr>
          <p:cNvPr id="3" name="Content Placeholder 2"/>
          <p:cNvSpPr>
            <a:spLocks noGrp="1"/>
          </p:cNvSpPr>
          <p:nvPr>
            <p:ph sz="quarter" idx="1"/>
          </p:nvPr>
        </p:nvSpPr>
        <p:spPr/>
        <p:txBody>
          <a:bodyPr/>
          <a:lstStyle/>
          <a:p>
            <a:r>
              <a:rPr lang="ga-IE" dirty="0" smtClean="0"/>
              <a:t>This is the breakdown of mineral in the rocks, moisture is essential for the chemical breakdown of rocks. The main types of chemical weathering are</a:t>
            </a:r>
          </a:p>
          <a:p>
            <a:r>
              <a:rPr lang="ga-IE" dirty="0" smtClean="0"/>
              <a:t>1. Oxidation</a:t>
            </a:r>
          </a:p>
          <a:p>
            <a:r>
              <a:rPr lang="ga-IE" dirty="0" smtClean="0"/>
              <a:t>2. Hydration</a:t>
            </a:r>
          </a:p>
          <a:p>
            <a:r>
              <a:rPr lang="ga-IE" dirty="0" smtClean="0"/>
              <a:t>3. Hydrolysis</a:t>
            </a:r>
          </a:p>
          <a:p>
            <a:r>
              <a:rPr lang="ga-IE" dirty="0" smtClean="0"/>
              <a:t>4. Carbonation</a:t>
            </a:r>
            <a:endParaRPr lang="ga-I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Oxidation</a:t>
            </a:r>
            <a:endParaRPr lang="ga-IE" dirty="0"/>
          </a:p>
        </p:txBody>
      </p:sp>
      <p:sp>
        <p:nvSpPr>
          <p:cNvPr id="3" name="Content Placeholder 2"/>
          <p:cNvSpPr>
            <a:spLocks noGrp="1"/>
          </p:cNvSpPr>
          <p:nvPr>
            <p:ph sz="half" idx="1"/>
          </p:nvPr>
        </p:nvSpPr>
        <p:spPr/>
        <p:txBody>
          <a:bodyPr/>
          <a:lstStyle/>
          <a:p>
            <a:r>
              <a:rPr lang="ga-IE" dirty="0" smtClean="0"/>
              <a:t>In humid enviroments rainwater reacts with iron compounds in rocks. This gives rocks a bright red/ brown look as the landscape is all rusted away</a:t>
            </a:r>
            <a:endParaRPr lang="ga-IE" dirty="0"/>
          </a:p>
        </p:txBody>
      </p:sp>
      <p:pic>
        <p:nvPicPr>
          <p:cNvPr id="5" name="Picture 2" descr="C:\Documents and Settings\Owner\Desktop\School work\GEOGRAPHY\Junior house\The earths surface\Weathering and erosion\Weathering pictures\Oxidation 2.jpg"/>
          <p:cNvPicPr>
            <a:picLocks noGrp="1" noChangeAspect="1" noChangeArrowheads="1"/>
          </p:cNvPicPr>
          <p:nvPr>
            <p:ph sz="half" idx="2"/>
          </p:nvPr>
        </p:nvPicPr>
        <p:blipFill>
          <a:blip r:embed="rId3" cstate="print"/>
          <a:srcRect/>
          <a:stretch>
            <a:fillRect/>
          </a:stretch>
        </p:blipFill>
        <p:spPr>
          <a:xfrm>
            <a:off x="4800600" y="1500174"/>
            <a:ext cx="4038600" cy="4929222"/>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Hydration</a:t>
            </a:r>
            <a:endParaRPr lang="ga-IE" dirty="0"/>
          </a:p>
        </p:txBody>
      </p:sp>
      <p:sp>
        <p:nvSpPr>
          <p:cNvPr id="3" name="Content Placeholder 2"/>
          <p:cNvSpPr>
            <a:spLocks noGrp="1"/>
          </p:cNvSpPr>
          <p:nvPr>
            <p:ph sz="half" idx="1"/>
          </p:nvPr>
        </p:nvSpPr>
        <p:spPr/>
        <p:txBody>
          <a:bodyPr/>
          <a:lstStyle/>
          <a:p>
            <a:r>
              <a:rPr lang="ga-IE" dirty="0" smtClean="0"/>
              <a:t>Rocks with a </a:t>
            </a:r>
            <a:r>
              <a:rPr lang="ga-IE" dirty="0" smtClean="0">
                <a:solidFill>
                  <a:srgbClr val="C00000"/>
                </a:solidFill>
              </a:rPr>
              <a:t>high clay amount expand as they absorb water. When they dry the rocks contract and crack. This is known as hydration</a:t>
            </a:r>
            <a:r>
              <a:rPr lang="ga-IE" dirty="0" smtClean="0"/>
              <a:t>.</a:t>
            </a:r>
            <a:endParaRPr lang="ga-IE" dirty="0"/>
          </a:p>
        </p:txBody>
      </p:sp>
      <p:sp>
        <p:nvSpPr>
          <p:cNvPr id="4" name="Content Placeholder 3"/>
          <p:cNvSpPr>
            <a:spLocks noGrp="1"/>
          </p:cNvSpPr>
          <p:nvPr>
            <p:ph sz="half" idx="2"/>
          </p:nvPr>
        </p:nvSpPr>
        <p:spPr/>
        <p:txBody>
          <a:bodyPr/>
          <a:lstStyle/>
          <a:p>
            <a:endParaRPr lang="en-US" dirty="0"/>
          </a:p>
        </p:txBody>
      </p:sp>
      <p:pic>
        <p:nvPicPr>
          <p:cNvPr id="73730" name="Picture 2" descr="http://uregina.ca/~sauchyn/geog323/275.jpg"/>
          <p:cNvPicPr>
            <a:picLocks noChangeAspect="1" noChangeArrowheads="1"/>
          </p:cNvPicPr>
          <p:nvPr/>
        </p:nvPicPr>
        <p:blipFill>
          <a:blip r:embed="rId3" cstate="print"/>
          <a:srcRect/>
          <a:stretch>
            <a:fillRect/>
          </a:stretch>
        </p:blipFill>
        <p:spPr bwMode="auto">
          <a:xfrm>
            <a:off x="4714876" y="1428736"/>
            <a:ext cx="4219575" cy="471490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Hydrolysis</a:t>
            </a:r>
            <a:endParaRPr lang="ga-IE" dirty="0"/>
          </a:p>
        </p:txBody>
      </p:sp>
      <p:sp>
        <p:nvSpPr>
          <p:cNvPr id="3" name="Content Placeholder 2"/>
          <p:cNvSpPr>
            <a:spLocks noGrp="1"/>
          </p:cNvSpPr>
          <p:nvPr>
            <p:ph sz="quarter" idx="1"/>
          </p:nvPr>
        </p:nvSpPr>
        <p:spPr/>
        <p:txBody>
          <a:bodyPr/>
          <a:lstStyle/>
          <a:p>
            <a:r>
              <a:rPr lang="en-IE" dirty="0" smtClean="0"/>
              <a:t>When water reacts with minerals such </a:t>
            </a:r>
            <a:r>
              <a:rPr lang="en-IE" dirty="0" smtClean="0">
                <a:solidFill>
                  <a:srgbClr val="C00000"/>
                </a:solidFill>
              </a:rPr>
              <a:t>as feldspar chemically it can weather rocks such as granite</a:t>
            </a:r>
            <a:r>
              <a:rPr lang="en-IE" dirty="0" smtClean="0"/>
              <a:t>. The mineral feldspar turns to </a:t>
            </a:r>
            <a:r>
              <a:rPr lang="en-IE" dirty="0" smtClean="0">
                <a:solidFill>
                  <a:srgbClr val="C00000"/>
                </a:solidFill>
              </a:rPr>
              <a:t>clay breaking up into , mica and quartz</a:t>
            </a:r>
            <a:r>
              <a:rPr lang="en-IE" dirty="0" smtClean="0"/>
              <a:t>. These rocks are usually well rounded and can rise up to 6 meters above the surrounding lands known as </a:t>
            </a:r>
            <a:r>
              <a:rPr lang="en-IE" dirty="0" err="1" smtClean="0">
                <a:solidFill>
                  <a:srgbClr val="C00000"/>
                </a:solidFill>
              </a:rPr>
              <a:t>tors</a:t>
            </a:r>
            <a:r>
              <a:rPr lang="en-IE" dirty="0" smtClean="0"/>
              <a:t>. The horizontal joints result from pressure release while the vertical joints from weathering.</a:t>
            </a:r>
            <a:endParaRPr lang="ga-IE"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121858" name="Picture 2" descr="http://www.pznow.co.uk/locplace1/images/loganrock.jpg"/>
          <p:cNvPicPr>
            <a:picLocks noChangeAspect="1" noChangeArrowheads="1"/>
          </p:cNvPicPr>
          <p:nvPr/>
        </p:nvPicPr>
        <p:blipFill>
          <a:blip r:embed="rId3" cstate="print"/>
          <a:srcRect/>
          <a:stretch>
            <a:fillRect/>
          </a:stretch>
        </p:blipFill>
        <p:spPr bwMode="auto">
          <a:xfrm>
            <a:off x="0" y="714356"/>
            <a:ext cx="4643438" cy="5643587"/>
          </a:xfrm>
          <a:prstGeom prst="rect">
            <a:avLst/>
          </a:prstGeom>
          <a:noFill/>
        </p:spPr>
      </p:pic>
      <p:pic>
        <p:nvPicPr>
          <p:cNvPr id="121860" name="Picture 4" descr="http://www.southernsandstone.co.uk/sportstree/tree/ukcrags/crags/hound/hound1.jpg"/>
          <p:cNvPicPr>
            <a:picLocks noChangeAspect="1" noChangeArrowheads="1"/>
          </p:cNvPicPr>
          <p:nvPr/>
        </p:nvPicPr>
        <p:blipFill>
          <a:blip r:embed="rId4" cstate="print"/>
          <a:srcRect/>
          <a:stretch>
            <a:fillRect/>
          </a:stretch>
        </p:blipFill>
        <p:spPr bwMode="auto">
          <a:xfrm>
            <a:off x="4357686" y="568600"/>
            <a:ext cx="4505340" cy="601317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Carbonation</a:t>
            </a:r>
            <a:endParaRPr lang="ga-IE" dirty="0"/>
          </a:p>
        </p:txBody>
      </p:sp>
      <p:sp>
        <p:nvSpPr>
          <p:cNvPr id="3" name="Content Placeholder 2"/>
          <p:cNvSpPr>
            <a:spLocks noGrp="1"/>
          </p:cNvSpPr>
          <p:nvPr>
            <p:ph sz="half" idx="1"/>
          </p:nvPr>
        </p:nvSpPr>
        <p:spPr/>
        <p:txBody>
          <a:bodyPr>
            <a:normAutofit fontScale="92500" lnSpcReduction="10000"/>
          </a:bodyPr>
          <a:lstStyle/>
          <a:p>
            <a:r>
              <a:rPr lang="en-IE" dirty="0" smtClean="0"/>
              <a:t>This is the form of weathering where </a:t>
            </a:r>
            <a:r>
              <a:rPr lang="en-IE" dirty="0" smtClean="0">
                <a:solidFill>
                  <a:srgbClr val="C00000"/>
                </a:solidFill>
              </a:rPr>
              <a:t>carbonic acid reacts with calcium carbonate in limestone</a:t>
            </a:r>
            <a:r>
              <a:rPr lang="en-IE" dirty="0" smtClean="0"/>
              <a:t>. </a:t>
            </a:r>
            <a:r>
              <a:rPr lang="en-IE" dirty="0" smtClean="0">
                <a:solidFill>
                  <a:srgbClr val="C00000"/>
                </a:solidFill>
              </a:rPr>
              <a:t>Rainwater absorbs carbon dioxide and becomes a weak carbonic acid</a:t>
            </a:r>
            <a:r>
              <a:rPr lang="en-IE" dirty="0" smtClean="0"/>
              <a:t>. This is strengthened by absorbing carbon dioxide from decaying vegetation. Eventually the </a:t>
            </a:r>
            <a:r>
              <a:rPr lang="en-IE" dirty="0" smtClean="0">
                <a:solidFill>
                  <a:srgbClr val="C00000"/>
                </a:solidFill>
              </a:rPr>
              <a:t>calcium carbonate is converted to calcium bicarbonate </a:t>
            </a:r>
            <a:r>
              <a:rPr lang="en-IE" dirty="0" smtClean="0"/>
              <a:t>and carried away by solution.</a:t>
            </a:r>
            <a:endParaRPr lang="ga-IE" dirty="0"/>
          </a:p>
        </p:txBody>
      </p:sp>
      <p:pic>
        <p:nvPicPr>
          <p:cNvPr id="5" name="Content Placeholder 4" descr="http://tbn0.google.com/images?q=tbn:Qm61R3FVV3LQDM:http://www.recordstore.co.uk/images/covers/cartoonnetwork/ROCKSA-300.jpg">
            <a:hlinkClick r:id="rId3"/>
          </p:cNvPr>
          <p:cNvPicPr>
            <a:picLocks noGrp="1"/>
          </p:cNvPicPr>
          <p:nvPr>
            <p:ph sz="half" idx="2"/>
          </p:nvPr>
        </p:nvPicPr>
        <p:blipFill>
          <a:blip r:embed="rId4" cstate="print"/>
          <a:srcRect/>
          <a:stretch>
            <a:fillRect/>
          </a:stretch>
        </p:blipFill>
        <p:spPr>
          <a:xfrm>
            <a:off x="5286380" y="1643050"/>
            <a:ext cx="3571900" cy="464347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3074" name="Picture 2"/>
          <p:cNvPicPr>
            <a:picLocks noChangeAspect="1" noChangeArrowheads="1"/>
          </p:cNvPicPr>
          <p:nvPr/>
        </p:nvPicPr>
        <p:blipFill>
          <a:blip r:embed="rId3" cstate="print"/>
          <a:srcRect l="12915" t="19313" r="15109" b="26547"/>
          <a:stretch>
            <a:fillRect/>
          </a:stretch>
        </p:blipFill>
        <p:spPr bwMode="auto">
          <a:xfrm>
            <a:off x="0" y="692696"/>
            <a:ext cx="9062533" cy="590465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ga-IE"/>
          </a:p>
        </p:txBody>
      </p:sp>
      <p:sp>
        <p:nvSpPr>
          <p:cNvPr id="3" name="Content Placeholder 2"/>
          <p:cNvSpPr>
            <a:spLocks noGrp="1"/>
          </p:cNvSpPr>
          <p:nvPr>
            <p:ph sz="quarter" idx="1"/>
          </p:nvPr>
        </p:nvSpPr>
        <p:spPr/>
        <p:txBody>
          <a:bodyPr/>
          <a:lstStyle/>
          <a:p>
            <a:r>
              <a:rPr lang="ga-IE" dirty="0" smtClean="0">
                <a:solidFill>
                  <a:srgbClr val="C00000"/>
                </a:solidFill>
              </a:rPr>
              <a:t>Weathering refers to the physcial and chemical processes that break down rocks.</a:t>
            </a:r>
            <a:endParaRPr lang="en-IE" dirty="0" smtClean="0">
              <a:solidFill>
                <a:srgbClr val="C00000"/>
              </a:solidFill>
            </a:endParaRPr>
          </a:p>
          <a:p>
            <a:r>
              <a:rPr lang="en-IE" dirty="0" smtClean="0"/>
              <a:t>The rocks broken down by weathering are carried away by the </a:t>
            </a:r>
            <a:r>
              <a:rPr lang="en-IE" dirty="0" smtClean="0">
                <a:solidFill>
                  <a:srgbClr val="C00000"/>
                </a:solidFill>
              </a:rPr>
              <a:t>agents of erosion-water, ice and wind. These forces of erosion shape the land</a:t>
            </a:r>
            <a:r>
              <a:rPr lang="en-IE" dirty="0" smtClean="0"/>
              <a:t>.</a:t>
            </a:r>
            <a:endParaRPr lang="ga-IE" dirty="0" smtClean="0"/>
          </a:p>
          <a:p>
            <a:r>
              <a:rPr lang="ga-IE" dirty="0" smtClean="0"/>
              <a:t>The rate at which rocks are weathered depend on the </a:t>
            </a:r>
            <a:r>
              <a:rPr lang="ga-IE" dirty="0" smtClean="0">
                <a:solidFill>
                  <a:srgbClr val="C00000"/>
                </a:solidFill>
              </a:rPr>
              <a:t>rock type, structure and mineral composition, the regions climate and vegetation and the length of time weathering has been happening</a:t>
            </a:r>
            <a:r>
              <a:rPr lang="ga-IE" dirty="0" smtClean="0"/>
              <a:t>.</a:t>
            </a:r>
            <a:endParaRPr lang="ga-I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Biotic Weathering</a:t>
            </a:r>
            <a:endParaRPr lang="ga-IE" dirty="0"/>
          </a:p>
        </p:txBody>
      </p:sp>
      <p:sp>
        <p:nvSpPr>
          <p:cNvPr id="3" name="Content Placeholder 2"/>
          <p:cNvSpPr>
            <a:spLocks noGrp="1"/>
          </p:cNvSpPr>
          <p:nvPr>
            <p:ph sz="quarter" idx="1"/>
          </p:nvPr>
        </p:nvSpPr>
        <p:spPr/>
        <p:txBody>
          <a:bodyPr/>
          <a:lstStyle/>
          <a:p>
            <a:r>
              <a:rPr lang="ga-IE" dirty="0" smtClean="0"/>
              <a:t>Biotic weathering is the breaking down of the earths surface by plants, animals and humans.</a:t>
            </a:r>
            <a:endParaRPr lang="ga-I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Plants</a:t>
            </a:r>
            <a:endParaRPr lang="ga-IE" dirty="0"/>
          </a:p>
        </p:txBody>
      </p:sp>
      <p:sp>
        <p:nvSpPr>
          <p:cNvPr id="3" name="Content Placeholder 2"/>
          <p:cNvSpPr>
            <a:spLocks noGrp="1"/>
          </p:cNvSpPr>
          <p:nvPr>
            <p:ph sz="quarter" idx="1"/>
          </p:nvPr>
        </p:nvSpPr>
        <p:spPr/>
        <p:txBody>
          <a:bodyPr/>
          <a:lstStyle/>
          <a:p>
            <a:r>
              <a:rPr lang="ga-IE" dirty="0" smtClean="0">
                <a:solidFill>
                  <a:srgbClr val="FF0000"/>
                </a:solidFill>
              </a:rPr>
              <a:t>Plants such as lichens decompose certain rocks by extracting soluble untrients and iron from them. Plant roots widen rock joints or fissures. The natural process accelerates chemical weathering</a:t>
            </a:r>
            <a:r>
              <a:rPr lang="ga-IE" dirty="0" smtClean="0"/>
              <a:t>. Rainwater and air can penetrate deep within the bedrock to cause chemical weathering by carbonation and oxidation.</a:t>
            </a:r>
            <a:endParaRPr lang="ga-IE"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23906" name="Picture 2" descr="http://www.kidsgeo.com/images/biotic-weathering.jpg"/>
          <p:cNvPicPr>
            <a:picLocks noChangeAspect="1" noChangeArrowheads="1"/>
          </p:cNvPicPr>
          <p:nvPr/>
        </p:nvPicPr>
        <p:blipFill>
          <a:blip r:embed="rId3" cstate="print"/>
          <a:srcRect/>
          <a:stretch>
            <a:fillRect/>
          </a:stretch>
        </p:blipFill>
        <p:spPr bwMode="auto">
          <a:xfrm>
            <a:off x="0" y="857232"/>
            <a:ext cx="4357686" cy="5705498"/>
          </a:xfrm>
          <a:prstGeom prst="rect">
            <a:avLst/>
          </a:prstGeom>
          <a:noFill/>
        </p:spPr>
      </p:pic>
      <p:pic>
        <p:nvPicPr>
          <p:cNvPr id="123908" name="Picture 4" descr="http://www.heatherglencountryhouse.co.uk/blog/uploaded_images/limestone-pavements-719654.jpg"/>
          <p:cNvPicPr>
            <a:picLocks noChangeAspect="1" noChangeArrowheads="1"/>
          </p:cNvPicPr>
          <p:nvPr/>
        </p:nvPicPr>
        <p:blipFill>
          <a:blip r:embed="rId4" cstate="print"/>
          <a:srcRect/>
          <a:stretch>
            <a:fillRect/>
          </a:stretch>
        </p:blipFill>
        <p:spPr bwMode="auto">
          <a:xfrm>
            <a:off x="4381500" y="857233"/>
            <a:ext cx="4762500" cy="600076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Trees Breaking rocks</a:t>
            </a:r>
            <a:endParaRPr lang="en-US" dirty="0"/>
          </a:p>
        </p:txBody>
      </p:sp>
      <p:sp>
        <p:nvSpPr>
          <p:cNvPr id="3" name="Content Placeholder 2"/>
          <p:cNvSpPr>
            <a:spLocks noGrp="1"/>
          </p:cNvSpPr>
          <p:nvPr>
            <p:ph sz="quarter" idx="1"/>
          </p:nvPr>
        </p:nvSpPr>
        <p:spPr/>
        <p:txBody>
          <a:bodyPr/>
          <a:lstStyle/>
          <a:p>
            <a:endParaRPr lang="en-US"/>
          </a:p>
        </p:txBody>
      </p:sp>
      <p:pic>
        <p:nvPicPr>
          <p:cNvPr id="4098" name="Picture 2"/>
          <p:cNvPicPr>
            <a:picLocks noChangeAspect="1" noChangeArrowheads="1"/>
          </p:cNvPicPr>
          <p:nvPr/>
        </p:nvPicPr>
        <p:blipFill>
          <a:blip r:embed="rId3" cstate="print"/>
          <a:srcRect l="17344" t="31125" r="39836" b="19657"/>
          <a:stretch>
            <a:fillRect/>
          </a:stretch>
        </p:blipFill>
        <p:spPr bwMode="auto">
          <a:xfrm>
            <a:off x="-1" y="980728"/>
            <a:ext cx="9176769" cy="587727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Animals</a:t>
            </a:r>
            <a:endParaRPr lang="ga-IE" dirty="0"/>
          </a:p>
        </p:txBody>
      </p:sp>
      <p:sp>
        <p:nvSpPr>
          <p:cNvPr id="3" name="Content Placeholder 2"/>
          <p:cNvSpPr>
            <a:spLocks noGrp="1"/>
          </p:cNvSpPr>
          <p:nvPr>
            <p:ph sz="half" idx="1"/>
          </p:nvPr>
        </p:nvSpPr>
        <p:spPr/>
        <p:txBody>
          <a:bodyPr/>
          <a:lstStyle/>
          <a:p>
            <a:r>
              <a:rPr lang="en-IE" dirty="0" smtClean="0"/>
              <a:t>When animals burrow they carry fresh material to the surface which gets exposed to chemical weathering</a:t>
            </a:r>
            <a:endParaRPr lang="ga-IE" dirty="0"/>
          </a:p>
        </p:txBody>
      </p:sp>
      <p:pic>
        <p:nvPicPr>
          <p:cNvPr id="5" name="Picture 2" descr="http://www.organicgardeninfo.com/images/soil-life.jpg"/>
          <p:cNvPicPr>
            <a:picLocks noGrp="1" noChangeAspect="1" noChangeArrowheads="1"/>
          </p:cNvPicPr>
          <p:nvPr>
            <p:ph sz="half" idx="2"/>
          </p:nvPr>
        </p:nvPicPr>
        <p:blipFill>
          <a:blip r:embed="rId3" cstate="print"/>
          <a:srcRect/>
          <a:stretch>
            <a:fillRect/>
          </a:stretch>
        </p:blipFill>
        <p:spPr bwMode="auto">
          <a:xfrm>
            <a:off x="4643438" y="1285860"/>
            <a:ext cx="4500562" cy="535785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Human Activities</a:t>
            </a:r>
            <a:endParaRPr lang="en-US" dirty="0"/>
          </a:p>
        </p:txBody>
      </p:sp>
      <p:sp>
        <p:nvSpPr>
          <p:cNvPr id="3" name="Content Placeholder 2"/>
          <p:cNvSpPr>
            <a:spLocks noGrp="1"/>
          </p:cNvSpPr>
          <p:nvPr>
            <p:ph sz="quarter" idx="1"/>
          </p:nvPr>
        </p:nvSpPr>
        <p:spPr/>
        <p:txBody>
          <a:bodyPr/>
          <a:lstStyle/>
          <a:p>
            <a:r>
              <a:rPr lang="en-IE" dirty="0" smtClean="0"/>
              <a:t>Humans contribute to the over exploitation of the land by deforestation, over-cropping and over-cultivation. These in turn can lead to desertification like the Sahara.</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PT100"/>
          <p:cNvPicPr>
            <a:picLocks noChangeAspect="1" noChangeArrowheads="1"/>
          </p:cNvPicPr>
          <p:nvPr/>
        </p:nvPicPr>
        <p:blipFill>
          <a:blip r:embed="rId3" cstate="print"/>
          <a:srcRect/>
          <a:stretch>
            <a:fillRect/>
          </a:stretch>
        </p:blipFill>
        <p:spPr bwMode="auto">
          <a:xfrm>
            <a:off x="428596" y="593725"/>
            <a:ext cx="8001056" cy="6264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MASS MOVEMENT</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Mass Movement</a:t>
            </a:r>
            <a:endParaRPr lang="en-US" dirty="0"/>
          </a:p>
        </p:txBody>
      </p:sp>
      <p:sp>
        <p:nvSpPr>
          <p:cNvPr id="3" name="Content Placeholder 2"/>
          <p:cNvSpPr>
            <a:spLocks noGrp="1"/>
          </p:cNvSpPr>
          <p:nvPr>
            <p:ph sz="quarter" idx="1"/>
          </p:nvPr>
        </p:nvSpPr>
        <p:spPr/>
        <p:txBody>
          <a:bodyPr/>
          <a:lstStyle/>
          <a:p>
            <a:r>
              <a:rPr lang="en-IE" dirty="0" smtClean="0"/>
              <a:t>Mass movement is the movement of </a:t>
            </a:r>
            <a:r>
              <a:rPr lang="en-IE" dirty="0" err="1" smtClean="0">
                <a:solidFill>
                  <a:srgbClr val="C00000"/>
                </a:solidFill>
              </a:rPr>
              <a:t>regolith</a:t>
            </a:r>
            <a:r>
              <a:rPr lang="en-IE" dirty="0" smtClean="0">
                <a:solidFill>
                  <a:srgbClr val="C00000"/>
                </a:solidFill>
              </a:rPr>
              <a:t> down slope due to gravity. It gives the landscape a smoother surface</a:t>
            </a:r>
            <a:r>
              <a:rPr lang="en-IE" dirty="0" smtClean="0"/>
              <a:t>. </a:t>
            </a:r>
          </a:p>
          <a:p>
            <a:r>
              <a:rPr lang="en-IE" dirty="0" smtClean="0"/>
              <a:t>Factors that affect mass movement can be such things as </a:t>
            </a:r>
          </a:p>
          <a:p>
            <a:pPr marL="514350" indent="-514350">
              <a:buFont typeface="+mj-lt"/>
              <a:buAutoNum type="arabicPeriod"/>
            </a:pPr>
            <a:r>
              <a:rPr lang="en-IE" dirty="0" smtClean="0">
                <a:solidFill>
                  <a:srgbClr val="C00000"/>
                </a:solidFill>
              </a:rPr>
              <a:t>Water content, </a:t>
            </a:r>
          </a:p>
          <a:p>
            <a:pPr marL="514350" indent="-514350">
              <a:buFont typeface="+mj-lt"/>
              <a:buAutoNum type="arabicPeriod"/>
            </a:pPr>
            <a:r>
              <a:rPr lang="en-IE" dirty="0" smtClean="0">
                <a:solidFill>
                  <a:srgbClr val="C00000"/>
                </a:solidFill>
              </a:rPr>
              <a:t>Steepness of slope, </a:t>
            </a:r>
          </a:p>
          <a:p>
            <a:pPr marL="514350" indent="-514350">
              <a:buFont typeface="+mj-lt"/>
              <a:buAutoNum type="arabicPeriod"/>
            </a:pPr>
            <a:r>
              <a:rPr lang="en-IE" dirty="0" smtClean="0">
                <a:solidFill>
                  <a:srgbClr val="C00000"/>
                </a:solidFill>
              </a:rPr>
              <a:t>Amount of vegetation present on a slope</a:t>
            </a:r>
          </a:p>
          <a:p>
            <a:pPr marL="514350" indent="-514350">
              <a:buFont typeface="+mj-lt"/>
              <a:buAutoNum type="arabicPeriod"/>
            </a:pPr>
            <a:r>
              <a:rPr lang="en-IE" dirty="0" smtClean="0">
                <a:solidFill>
                  <a:srgbClr val="C00000"/>
                </a:solidFill>
              </a:rPr>
              <a:t>Human interference.</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788" y="533400"/>
            <a:ext cx="2971800" cy="914400"/>
          </a:xfrm>
        </p:spPr>
        <p:txBody>
          <a:bodyPr>
            <a:noAutofit/>
          </a:bodyPr>
          <a:lstStyle/>
          <a:p>
            <a:pPr fontAlgn="auto">
              <a:spcAft>
                <a:spcPts val="0"/>
              </a:spcAft>
              <a:defRPr/>
            </a:pPr>
            <a:r>
              <a:rPr lang="en-GB" sz="2400" dirty="0" smtClean="0"/>
              <a:t>Factors that affect mass movement.</a:t>
            </a:r>
            <a:endParaRPr lang="en-US" sz="2400" dirty="0"/>
          </a:p>
        </p:txBody>
      </p:sp>
      <p:sp>
        <p:nvSpPr>
          <p:cNvPr id="8195" name="Text Placeholder 2"/>
          <p:cNvSpPr>
            <a:spLocks noGrp="1"/>
          </p:cNvSpPr>
          <p:nvPr>
            <p:ph type="body" idx="2"/>
          </p:nvPr>
        </p:nvSpPr>
        <p:spPr>
          <a:xfrm>
            <a:off x="5538788" y="1447800"/>
            <a:ext cx="2971800" cy="4206875"/>
          </a:xfrm>
        </p:spPr>
        <p:txBody>
          <a:bodyPr>
            <a:normAutofit lnSpcReduction="10000"/>
          </a:bodyPr>
          <a:lstStyle/>
          <a:p>
            <a:pPr marL="17463" marR="0">
              <a:spcBef>
                <a:spcPct val="0"/>
              </a:spcBef>
            </a:pPr>
            <a:r>
              <a:rPr lang="en-GB" sz="2400" smtClean="0"/>
              <a:t>How steep the slope is.</a:t>
            </a:r>
          </a:p>
          <a:p>
            <a:pPr marL="17463" marR="0">
              <a:spcBef>
                <a:spcPct val="0"/>
              </a:spcBef>
            </a:pPr>
            <a:endParaRPr lang="en-GB" sz="2400" smtClean="0"/>
          </a:p>
          <a:p>
            <a:pPr marL="17463" marR="0">
              <a:spcBef>
                <a:spcPct val="0"/>
              </a:spcBef>
            </a:pPr>
            <a:r>
              <a:rPr lang="en-GB" sz="2400" smtClean="0"/>
              <a:t>The amount of water present.</a:t>
            </a:r>
          </a:p>
          <a:p>
            <a:pPr marL="17463" marR="0">
              <a:spcBef>
                <a:spcPct val="0"/>
              </a:spcBef>
            </a:pPr>
            <a:endParaRPr lang="en-GB" sz="2400" smtClean="0"/>
          </a:p>
          <a:p>
            <a:pPr marL="17463" marR="0">
              <a:spcBef>
                <a:spcPct val="0"/>
              </a:spcBef>
            </a:pPr>
            <a:r>
              <a:rPr lang="en-GB" sz="2400" smtClean="0"/>
              <a:t>The presence of vegetation.</a:t>
            </a:r>
          </a:p>
          <a:p>
            <a:pPr marL="17463" marR="0">
              <a:spcBef>
                <a:spcPct val="0"/>
              </a:spcBef>
            </a:pPr>
            <a:endParaRPr lang="en-GB" sz="2400" smtClean="0"/>
          </a:p>
          <a:p>
            <a:pPr marL="17463" marR="0">
              <a:spcBef>
                <a:spcPct val="0"/>
              </a:spcBef>
            </a:pPr>
            <a:r>
              <a:rPr lang="en-GB" sz="2400" smtClean="0"/>
              <a:t>Human activity.</a:t>
            </a:r>
            <a:endParaRPr lang="en-US" sz="2400" smtClean="0"/>
          </a:p>
        </p:txBody>
      </p:sp>
      <p:pic>
        <p:nvPicPr>
          <p:cNvPr id="8196" name="Picture 4" descr="http://www.diaryofamountainbiker.co.uk/25042004/25-04-04_rich3.JPG"/>
          <p:cNvPicPr>
            <a:picLocks noChangeAspect="1" noChangeArrowheads="1"/>
          </p:cNvPicPr>
          <p:nvPr/>
        </p:nvPicPr>
        <p:blipFill>
          <a:blip r:embed="rId3" cstate="print"/>
          <a:srcRect/>
          <a:stretch>
            <a:fillRect/>
          </a:stretch>
        </p:blipFill>
        <p:spPr bwMode="auto">
          <a:xfrm>
            <a:off x="0" y="0"/>
            <a:ext cx="4643438" cy="4714875"/>
          </a:xfrm>
          <a:prstGeom prst="rect">
            <a:avLst/>
          </a:prstGeom>
          <a:noFill/>
          <a:ln w="9525">
            <a:noFill/>
            <a:miter lim="800000"/>
            <a:headEnd/>
            <a:tailEnd/>
          </a:ln>
        </p:spPr>
      </p:pic>
      <p:pic>
        <p:nvPicPr>
          <p:cNvPr id="8197" name="Content Placeholder 5" descr="http://www.uwm.edu/Course/geosci697/ripple-indices/ripple1_drawing.jpg"/>
          <p:cNvPicPr>
            <a:picLocks noGrp="1"/>
          </p:cNvPicPr>
          <p:nvPr>
            <p:ph sz="half" idx="1"/>
          </p:nvPr>
        </p:nvPicPr>
        <p:blipFill>
          <a:blip r:embed="rId4" cstate="print"/>
          <a:srcRect/>
          <a:stretch>
            <a:fillRect/>
          </a:stretch>
        </p:blipFill>
        <p:spPr>
          <a:xfrm>
            <a:off x="2857489" y="4643470"/>
            <a:ext cx="6286512" cy="2214554"/>
          </a:xfrm>
        </p:spPr>
      </p:pic>
      <p:pic>
        <p:nvPicPr>
          <p:cNvPr id="8198" name="Picture 6" descr="http://z.about.com/d/gosouthamerica/1/0/H/2/2/Baremountain.JPG"/>
          <p:cNvPicPr>
            <a:picLocks noChangeAspect="1" noChangeArrowheads="1"/>
          </p:cNvPicPr>
          <p:nvPr/>
        </p:nvPicPr>
        <p:blipFill>
          <a:blip r:embed="rId5" cstate="print"/>
          <a:srcRect/>
          <a:stretch>
            <a:fillRect/>
          </a:stretch>
        </p:blipFill>
        <p:spPr bwMode="auto">
          <a:xfrm>
            <a:off x="4572000" y="0"/>
            <a:ext cx="4572000" cy="4786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ga-IE"/>
          </a:p>
        </p:txBody>
      </p:sp>
      <p:sp>
        <p:nvSpPr>
          <p:cNvPr id="3" name="Content Placeholder 2"/>
          <p:cNvSpPr>
            <a:spLocks noGrp="1"/>
          </p:cNvSpPr>
          <p:nvPr>
            <p:ph sz="quarter" idx="1"/>
          </p:nvPr>
        </p:nvSpPr>
        <p:spPr/>
        <p:txBody>
          <a:bodyPr/>
          <a:lstStyle/>
          <a:p>
            <a:r>
              <a:rPr lang="ga-IE" dirty="0" smtClean="0"/>
              <a:t>Weathering can be broken into three catergories </a:t>
            </a:r>
          </a:p>
          <a:p>
            <a:r>
              <a:rPr lang="ga-IE" dirty="0" smtClean="0"/>
              <a:t>1. Physical weathering</a:t>
            </a:r>
          </a:p>
          <a:p>
            <a:r>
              <a:rPr lang="ga-IE" dirty="0" smtClean="0"/>
              <a:t>2. Chemical weathering</a:t>
            </a:r>
          </a:p>
          <a:p>
            <a:r>
              <a:rPr lang="ga-IE" dirty="0" smtClean="0"/>
              <a:t>3. Biotic weathering</a:t>
            </a:r>
            <a:endParaRPr lang="ga-IE"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GB" dirty="0" smtClean="0"/>
              <a:t>Soil Creep</a:t>
            </a:r>
            <a:endParaRPr lang="en-US" dirty="0"/>
          </a:p>
        </p:txBody>
      </p:sp>
      <p:sp>
        <p:nvSpPr>
          <p:cNvPr id="3" name="Text Placeholder 2"/>
          <p:cNvSpPr>
            <a:spLocks noGrp="1"/>
          </p:cNvSpPr>
          <p:nvPr>
            <p:ph type="body" idx="2"/>
          </p:nvPr>
        </p:nvSpPr>
        <p:spPr/>
        <p:txBody>
          <a:bodyPr>
            <a:normAutofit fontScale="92500"/>
          </a:bodyPr>
          <a:lstStyle/>
          <a:p>
            <a:pPr marL="17463" marR="0">
              <a:lnSpc>
                <a:spcPct val="90000"/>
              </a:lnSpc>
              <a:spcBef>
                <a:spcPct val="0"/>
              </a:spcBef>
            </a:pPr>
            <a:r>
              <a:rPr lang="en-GB" sz="1800" dirty="0" smtClean="0"/>
              <a:t>Soil creep is the </a:t>
            </a:r>
            <a:r>
              <a:rPr lang="en-GB" sz="1800" dirty="0" smtClean="0">
                <a:solidFill>
                  <a:schemeClr val="tx1"/>
                </a:solidFill>
              </a:rPr>
              <a:t>slowest type of mass movement</a:t>
            </a:r>
            <a:r>
              <a:rPr lang="en-GB" sz="1800" dirty="0" smtClean="0"/>
              <a:t>. It happens on gentle slopes. It may be noticed when posts, fences or trees are tilted downhill's, material gathering behind walls or as a ribbed or step patterns.</a:t>
            </a:r>
          </a:p>
          <a:p>
            <a:pPr marL="17463" marR="0">
              <a:lnSpc>
                <a:spcPct val="90000"/>
              </a:lnSpc>
              <a:spcBef>
                <a:spcPct val="0"/>
              </a:spcBef>
            </a:pPr>
            <a:endParaRPr lang="en-GB" sz="1800" dirty="0" smtClean="0"/>
          </a:p>
          <a:p>
            <a:pPr marL="17463" marR="0">
              <a:lnSpc>
                <a:spcPct val="90000"/>
              </a:lnSpc>
              <a:spcBef>
                <a:spcPct val="0"/>
              </a:spcBef>
            </a:pPr>
            <a:r>
              <a:rPr lang="en-GB" sz="1800" dirty="0" smtClean="0"/>
              <a:t>Anything that loosens the soil assists the movement of soil downwards.</a:t>
            </a:r>
            <a:endParaRPr lang="en-US" sz="1800" dirty="0" smtClean="0"/>
          </a:p>
        </p:txBody>
      </p:sp>
      <p:pic>
        <p:nvPicPr>
          <p:cNvPr id="10244" name="Picture 5" descr="xfig18_16"/>
          <p:cNvPicPr>
            <a:picLocks noGrp="1" noChangeAspect="1" noChangeArrowheads="1"/>
          </p:cNvPicPr>
          <p:nvPr>
            <p:ph sz="quarter" idx="1"/>
          </p:nvPr>
        </p:nvPicPr>
        <p:blipFill>
          <a:blip r:embed="rId3" cstate="print"/>
          <a:stretch>
            <a:fillRect/>
          </a:stretch>
        </p:blipFill>
        <p:spPr>
          <a:xfrm>
            <a:off x="3214678" y="714356"/>
            <a:ext cx="5643602" cy="5572164"/>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PTFB"/>
          <p:cNvPicPr>
            <a:picLocks noChangeAspect="1" noChangeArrowheads="1"/>
          </p:cNvPicPr>
          <p:nvPr/>
        </p:nvPicPr>
        <p:blipFill>
          <a:blip r:embed="rId3" cstate="print"/>
          <a:srcRect/>
          <a:stretch>
            <a:fillRect/>
          </a:stretch>
        </p:blipFill>
        <p:spPr bwMode="auto">
          <a:xfrm>
            <a:off x="0" y="0"/>
            <a:ext cx="8786842" cy="6465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er\Desktop\memory card\School work old\School\GEOGRAPHY\Geography Pictures for School\Geography Pictures for School 255.jpg"/>
          <p:cNvPicPr>
            <a:picLocks noChangeAspect="1" noChangeArrowheads="1"/>
          </p:cNvPicPr>
          <p:nvPr/>
        </p:nvPicPr>
        <p:blipFill>
          <a:blip r:embed="rId3" cstate="print"/>
          <a:srcRect/>
          <a:stretch>
            <a:fillRect/>
          </a:stretch>
        </p:blipFill>
        <p:spPr bwMode="auto">
          <a:xfrm>
            <a:off x="476221" y="357166"/>
            <a:ext cx="7905779" cy="614366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err="1" smtClean="0"/>
              <a:t>Solifluction</a:t>
            </a:r>
            <a:endParaRPr lang="en-US" dirty="0"/>
          </a:p>
        </p:txBody>
      </p:sp>
      <p:sp>
        <p:nvSpPr>
          <p:cNvPr id="6" name="Content Placeholder 5"/>
          <p:cNvSpPr>
            <a:spLocks noGrp="1"/>
          </p:cNvSpPr>
          <p:nvPr>
            <p:ph sz="half" idx="1"/>
          </p:nvPr>
        </p:nvSpPr>
        <p:spPr/>
        <p:txBody>
          <a:bodyPr/>
          <a:lstStyle/>
          <a:p>
            <a:r>
              <a:rPr lang="en-IE" dirty="0" smtClean="0"/>
              <a:t>In areas like the tundra the subsoil remains frozen for most of the year. But, in the summer when the </a:t>
            </a:r>
            <a:r>
              <a:rPr lang="en-IE" dirty="0" smtClean="0">
                <a:solidFill>
                  <a:srgbClr val="FF0000"/>
                </a:solidFill>
              </a:rPr>
              <a:t>soil thaws this could result in soil flowing downhill</a:t>
            </a:r>
            <a:endParaRPr lang="en-US" dirty="0">
              <a:solidFill>
                <a:srgbClr val="FF0000"/>
              </a:solidFill>
            </a:endParaRPr>
          </a:p>
        </p:txBody>
      </p:sp>
      <p:sp>
        <p:nvSpPr>
          <p:cNvPr id="4" name="Content Placeholder 3"/>
          <p:cNvSpPr>
            <a:spLocks noGrp="1"/>
          </p:cNvSpPr>
          <p:nvPr>
            <p:ph sz="half" idx="2"/>
          </p:nvPr>
        </p:nvSpPr>
        <p:spPr/>
        <p:txBody>
          <a:bodyPr/>
          <a:lstStyle/>
          <a:p>
            <a:endParaRPr lang="en-US" dirty="0"/>
          </a:p>
        </p:txBody>
      </p:sp>
      <p:pic>
        <p:nvPicPr>
          <p:cNvPr id="53250" name="Picture 2" descr="http://www.fettes.com/Cairngorms/images/solifluction_siberia.jpg"/>
          <p:cNvPicPr>
            <a:picLocks noChangeAspect="1" noChangeArrowheads="1"/>
          </p:cNvPicPr>
          <p:nvPr/>
        </p:nvPicPr>
        <p:blipFill>
          <a:blip r:embed="rId3" cstate="print"/>
          <a:srcRect/>
          <a:stretch>
            <a:fillRect/>
          </a:stretch>
        </p:blipFill>
        <p:spPr bwMode="auto">
          <a:xfrm>
            <a:off x="4629150" y="1071546"/>
            <a:ext cx="4514850" cy="541021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13666" name="Picture 2" descr="http://belmont.sd62.bc.ca/teacher/geology12/photos/erosion/solifluction1.jpg"/>
          <p:cNvPicPr>
            <a:picLocks noChangeAspect="1" noChangeArrowheads="1"/>
          </p:cNvPicPr>
          <p:nvPr/>
        </p:nvPicPr>
        <p:blipFill>
          <a:blip r:embed="rId3" cstate="print"/>
          <a:srcRect/>
          <a:stretch>
            <a:fillRect/>
          </a:stretch>
        </p:blipFill>
        <p:spPr bwMode="auto">
          <a:xfrm>
            <a:off x="0" y="357166"/>
            <a:ext cx="8643966" cy="629604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Earthflow</a:t>
            </a:r>
            <a:endParaRPr lang="en-US" dirty="0"/>
          </a:p>
        </p:txBody>
      </p:sp>
      <p:sp>
        <p:nvSpPr>
          <p:cNvPr id="3" name="Content Placeholder 2"/>
          <p:cNvSpPr>
            <a:spLocks noGrp="1"/>
          </p:cNvSpPr>
          <p:nvPr>
            <p:ph sz="quarter" idx="1"/>
          </p:nvPr>
        </p:nvSpPr>
        <p:spPr/>
        <p:txBody>
          <a:bodyPr/>
          <a:lstStyle/>
          <a:p>
            <a:r>
              <a:rPr lang="en-IE" dirty="0" smtClean="0"/>
              <a:t>After </a:t>
            </a:r>
            <a:r>
              <a:rPr lang="en-IE" dirty="0" smtClean="0">
                <a:solidFill>
                  <a:srgbClr val="FF0000"/>
                </a:solidFill>
              </a:rPr>
              <a:t>heavy period of rain on an unprotected loose slope, the soil on the slope could become unstable and flow downhill</a:t>
            </a:r>
            <a:r>
              <a:rPr lang="en-IE" dirty="0" smtClean="0"/>
              <a:t>. This would leave a </a:t>
            </a:r>
            <a:r>
              <a:rPr lang="en-IE" dirty="0" smtClean="0">
                <a:solidFill>
                  <a:srgbClr val="FF0000"/>
                </a:solidFill>
              </a:rPr>
              <a:t>crescent-shaped scar on the hill.</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User\Desktop\memory card\School work old\School\GEOGRAPHY\Geography Pictures for School\Geography Pictures for School 256.jpg"/>
          <p:cNvPicPr>
            <a:picLocks noChangeAspect="1" noChangeArrowheads="1"/>
          </p:cNvPicPr>
          <p:nvPr/>
        </p:nvPicPr>
        <p:blipFill>
          <a:blip r:embed="rId3" cstate="print"/>
          <a:srcRect/>
          <a:stretch>
            <a:fillRect/>
          </a:stretch>
        </p:blipFill>
        <p:spPr bwMode="auto">
          <a:xfrm>
            <a:off x="0" y="571480"/>
            <a:ext cx="9200346" cy="599760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er\Desktop\memory card\School work old\School\GEOGRAPHY\Module 1,2, 3 , 4 &amp; 5\Module 1 (Core 1&amp;2)\PHYSICAL ENVIRONMENT - MAPS &amp; PHOTOGRAPHS (Core Unit 1)\MASS MOVEMENT\DEFORESTATION (&amp; Soil Erosion).jpg"/>
          <p:cNvPicPr>
            <a:picLocks noChangeAspect="1" noChangeArrowheads="1"/>
          </p:cNvPicPr>
          <p:nvPr/>
        </p:nvPicPr>
        <p:blipFill>
          <a:blip r:embed="rId3" cstate="print"/>
          <a:srcRect/>
          <a:stretch>
            <a:fillRect/>
          </a:stretch>
        </p:blipFill>
        <p:spPr bwMode="auto">
          <a:xfrm>
            <a:off x="42863" y="350838"/>
            <a:ext cx="9058275" cy="61563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User\Desktop\memory card\School work old\School\GEOGRAPHY\Junior house\Geography Folder\The earths surface\Mass movement\Mass movement pictures\Mass Movements\landslide_La_Conchi.jpg"/>
          <p:cNvPicPr>
            <a:picLocks noChangeAspect="1" noChangeArrowheads="1"/>
          </p:cNvPicPr>
          <p:nvPr/>
        </p:nvPicPr>
        <p:blipFill>
          <a:blip r:embed="rId3" cstate="print"/>
          <a:srcRect/>
          <a:stretch>
            <a:fillRect/>
          </a:stretch>
        </p:blipFill>
        <p:spPr bwMode="auto">
          <a:xfrm>
            <a:off x="395536" y="260648"/>
            <a:ext cx="7929618" cy="568642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Mudflow</a:t>
            </a:r>
            <a:endParaRPr lang="en-US" dirty="0"/>
          </a:p>
        </p:txBody>
      </p:sp>
      <p:sp>
        <p:nvSpPr>
          <p:cNvPr id="3" name="Content Placeholder 2"/>
          <p:cNvSpPr>
            <a:spLocks noGrp="1"/>
          </p:cNvSpPr>
          <p:nvPr>
            <p:ph sz="quarter" idx="1"/>
          </p:nvPr>
        </p:nvSpPr>
        <p:spPr/>
        <p:txBody>
          <a:bodyPr/>
          <a:lstStyle/>
          <a:p>
            <a:r>
              <a:rPr lang="en-IE" dirty="0" smtClean="0"/>
              <a:t>A </a:t>
            </a:r>
            <a:r>
              <a:rPr lang="en-IE" dirty="0" smtClean="0">
                <a:solidFill>
                  <a:srgbClr val="FF0000"/>
                </a:solidFill>
              </a:rPr>
              <a:t>mudflow has more water than an earth flow. It usually occurs on river channels where slopes are covered with clay, silt and sand are satura</a:t>
            </a:r>
            <a:r>
              <a:rPr lang="en-IE" dirty="0" smtClean="0"/>
              <a:t>ted.</a:t>
            </a:r>
          </a:p>
          <a:p>
            <a:endParaRPr lang="en-IE" dirty="0" smtClean="0"/>
          </a:p>
          <a:p>
            <a:r>
              <a:rPr lang="en-IE" dirty="0" smtClean="0"/>
              <a:t>Mudflow can also be caused by a volcanic eruption where the hot ash and lava mix with the mud on the steep slope (Lahar)</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ga-IE" dirty="0" smtClean="0"/>
              <a:t>Physical/ mechanical weathering</a:t>
            </a:r>
            <a:endParaRPr lang="ga-IE" dirty="0"/>
          </a:p>
        </p:txBody>
      </p:sp>
      <p:sp>
        <p:nvSpPr>
          <p:cNvPr id="3" name="Content Placeholder 2"/>
          <p:cNvSpPr>
            <a:spLocks noGrp="1"/>
          </p:cNvSpPr>
          <p:nvPr>
            <p:ph sz="quarter" idx="1"/>
          </p:nvPr>
        </p:nvSpPr>
        <p:spPr/>
        <p:txBody>
          <a:bodyPr/>
          <a:lstStyle/>
          <a:p>
            <a:r>
              <a:rPr lang="ga-IE" dirty="0" smtClean="0"/>
              <a:t>Physical weathering breaks down rocks by </a:t>
            </a:r>
            <a:r>
              <a:rPr lang="ga-IE" dirty="0" smtClean="0">
                <a:solidFill>
                  <a:srgbClr val="C00000"/>
                </a:solidFill>
              </a:rPr>
              <a:t>applying mechanical pressure. It is active on exposed rock surfaces resulting primarly from temperature changes</a:t>
            </a:r>
            <a:r>
              <a:rPr lang="ga-IE" dirty="0" smtClean="0"/>
              <a:t>.</a:t>
            </a:r>
          </a:p>
          <a:p>
            <a:r>
              <a:rPr lang="ga-IE" dirty="0" smtClean="0"/>
              <a:t>The two main types of mechanical weathering are freeze thaw action and exfoliation.</a:t>
            </a:r>
            <a:endParaRPr lang="ga-I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11618" name="Picture 2" descr="http://www.foeeurope.org/photogallery/2007/mud/Home_sunk_by_mud_flow.JPG"/>
          <p:cNvPicPr>
            <a:picLocks noChangeAspect="1" noChangeArrowheads="1"/>
          </p:cNvPicPr>
          <p:nvPr/>
        </p:nvPicPr>
        <p:blipFill>
          <a:blip r:embed="rId3" cstate="print"/>
          <a:srcRect/>
          <a:stretch>
            <a:fillRect/>
          </a:stretch>
        </p:blipFill>
        <p:spPr bwMode="auto">
          <a:xfrm>
            <a:off x="928662" y="357166"/>
            <a:ext cx="7508896" cy="5635929"/>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28002" name="Picture 2" descr="http://www.geoffmackley.com/archive/ruapehulahar02.jpg"/>
          <p:cNvPicPr>
            <a:picLocks noChangeAspect="1" noChangeArrowheads="1"/>
          </p:cNvPicPr>
          <p:nvPr/>
        </p:nvPicPr>
        <p:blipFill>
          <a:blip r:embed="rId3" cstate="print"/>
          <a:srcRect/>
          <a:stretch>
            <a:fillRect/>
          </a:stretch>
        </p:blipFill>
        <p:spPr bwMode="auto">
          <a:xfrm>
            <a:off x="214282" y="62908"/>
            <a:ext cx="8929718" cy="655219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9570" name="Picture 2" descr="http://www.habitas.org.uk/es2k/breaking_news/minnis_monster/images/big-mudflow.jpg"/>
          <p:cNvPicPr>
            <a:picLocks noChangeAspect="1" noChangeArrowheads="1"/>
          </p:cNvPicPr>
          <p:nvPr/>
        </p:nvPicPr>
        <p:blipFill>
          <a:blip r:embed="rId3" cstate="print"/>
          <a:srcRect/>
          <a:stretch>
            <a:fillRect/>
          </a:stretch>
        </p:blipFill>
        <p:spPr bwMode="auto">
          <a:xfrm>
            <a:off x="357158" y="714356"/>
            <a:ext cx="8286776" cy="5715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descr="http://geoinfo.amu.edu.pl/wpk/pe/a/harbbook/c_iii/Earthquakes/realquakes/aleutian/Ale0048.JPG"/>
          <p:cNvPicPr>
            <a:picLocks noChangeAspect="1" noChangeArrowheads="1"/>
          </p:cNvPicPr>
          <p:nvPr/>
        </p:nvPicPr>
        <p:blipFill>
          <a:blip r:embed="rId3" cstate="print"/>
          <a:srcRect/>
          <a:stretch>
            <a:fillRect/>
          </a:stretch>
        </p:blipFill>
        <p:spPr bwMode="auto">
          <a:xfrm>
            <a:off x="0" y="357166"/>
            <a:ext cx="8964108" cy="604362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Nevada Del Ruiz, Columbia.</a:t>
            </a:r>
            <a:endParaRPr lang="en-US" dirty="0"/>
          </a:p>
        </p:txBody>
      </p:sp>
      <p:sp>
        <p:nvSpPr>
          <p:cNvPr id="3" name="Content Placeholder 2"/>
          <p:cNvSpPr>
            <a:spLocks noGrp="1"/>
          </p:cNvSpPr>
          <p:nvPr>
            <p:ph sz="quarter" idx="1"/>
          </p:nvPr>
        </p:nvSpPr>
        <p:spPr/>
        <p:txBody>
          <a:bodyPr/>
          <a:lstStyle/>
          <a:p>
            <a:r>
              <a:rPr lang="en-IE" dirty="0" smtClean="0"/>
              <a:t>When this volcano erupted in 1985, it resulted in the death of over 21,000 people. The emissions from the volcano melted the mountain top’s snow and ice resulting in a torrent of waterlogged mud.</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5474" name="Picture 2" descr="http://webecoist.com/wp-content/uploads/2008/10/nevado-del-ruiz.jpg"/>
          <p:cNvPicPr>
            <a:picLocks noChangeAspect="1" noChangeArrowheads="1"/>
          </p:cNvPicPr>
          <p:nvPr/>
        </p:nvPicPr>
        <p:blipFill>
          <a:blip r:embed="rId3" cstate="print"/>
          <a:srcRect/>
          <a:stretch>
            <a:fillRect/>
          </a:stretch>
        </p:blipFill>
        <p:spPr bwMode="auto">
          <a:xfrm>
            <a:off x="285720" y="208746"/>
            <a:ext cx="8643966" cy="664925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7522" name="Picture 2" descr="http://www.indonesiamatters.com/images/mudflow.jpg"/>
          <p:cNvPicPr>
            <a:picLocks noChangeAspect="1" noChangeArrowheads="1"/>
          </p:cNvPicPr>
          <p:nvPr/>
        </p:nvPicPr>
        <p:blipFill>
          <a:blip r:embed="rId3" cstate="print"/>
          <a:srcRect/>
          <a:stretch>
            <a:fillRect/>
          </a:stretch>
        </p:blipFill>
        <p:spPr bwMode="auto">
          <a:xfrm>
            <a:off x="357158" y="857232"/>
            <a:ext cx="8143932" cy="542928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Debris Avalanche</a:t>
            </a:r>
            <a:endParaRPr lang="en-US" dirty="0"/>
          </a:p>
        </p:txBody>
      </p:sp>
      <p:sp>
        <p:nvSpPr>
          <p:cNvPr id="3" name="Content Placeholder 2"/>
          <p:cNvSpPr>
            <a:spLocks noGrp="1"/>
          </p:cNvSpPr>
          <p:nvPr>
            <p:ph sz="quarter" idx="1"/>
          </p:nvPr>
        </p:nvSpPr>
        <p:spPr/>
        <p:txBody>
          <a:bodyPr/>
          <a:lstStyle/>
          <a:p>
            <a:r>
              <a:rPr lang="en-IE" dirty="0" smtClean="0">
                <a:solidFill>
                  <a:srgbClr val="FF0000"/>
                </a:solidFill>
              </a:rPr>
              <a:t>A debris avalanche is the sudden and rapid sliding of rocks and gravel down a steep slope</a:t>
            </a:r>
            <a:r>
              <a:rPr lang="en-IE" dirty="0" smtClean="0"/>
              <a:t>.  After heavy rainfall the rocks break up and slide </a:t>
            </a:r>
            <a:r>
              <a:rPr lang="en-IE" dirty="0" err="1" smtClean="0"/>
              <a:t>downslope</a:t>
            </a:r>
            <a:r>
              <a:rPr lang="en-IE" dirty="0" smtClean="0"/>
              <a:t>. </a:t>
            </a:r>
            <a:r>
              <a:rPr lang="en-IE" dirty="0" smtClean="0">
                <a:solidFill>
                  <a:srgbClr val="FF0000"/>
                </a:solidFill>
              </a:rPr>
              <a:t>It is usually the bedding plane that dips downward. </a:t>
            </a:r>
          </a:p>
          <a:p>
            <a:r>
              <a:rPr lang="en-IE" dirty="0" smtClean="0">
                <a:solidFill>
                  <a:srgbClr val="FF0000"/>
                </a:solidFill>
              </a:rPr>
              <a:t>An example of this is the </a:t>
            </a:r>
            <a:r>
              <a:rPr lang="en-IE" dirty="0" err="1" smtClean="0">
                <a:solidFill>
                  <a:srgbClr val="FF0000"/>
                </a:solidFill>
              </a:rPr>
              <a:t>bogburst</a:t>
            </a:r>
            <a:r>
              <a:rPr lang="en-IE" dirty="0" smtClean="0">
                <a:solidFill>
                  <a:srgbClr val="FF0000"/>
                </a:solidFill>
              </a:rPr>
              <a:t> at </a:t>
            </a:r>
            <a:r>
              <a:rPr lang="en-IE" dirty="0" err="1" smtClean="0">
                <a:solidFill>
                  <a:srgbClr val="FF0000"/>
                </a:solidFill>
              </a:rPr>
              <a:t>Dooncarton</a:t>
            </a:r>
            <a:r>
              <a:rPr lang="en-IE" dirty="0" smtClean="0">
                <a:solidFill>
                  <a:srgbClr val="FF0000"/>
                </a:solidFill>
              </a:rPr>
              <a:t>, Mayo.</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122" name="Picture 2" descr="http://www.geophys.washington.edu/USGS/IMAGES/adams1097.overview.jpg"/>
          <p:cNvPicPr>
            <a:picLocks noChangeAspect="1" noChangeArrowheads="1"/>
          </p:cNvPicPr>
          <p:nvPr/>
        </p:nvPicPr>
        <p:blipFill>
          <a:blip r:embed="rId3" cstate="print"/>
          <a:srcRect/>
          <a:stretch>
            <a:fillRect/>
          </a:stretch>
        </p:blipFill>
        <p:spPr bwMode="auto">
          <a:xfrm>
            <a:off x="214282" y="203489"/>
            <a:ext cx="8572560" cy="642114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er\Desktop\memory card\School work old\School\GEOGRAPHY\Module 1,2, 3 , 4 &amp; 5\Module 1 (Core 1&amp;2)\PHYSICAL ENVIRONMENT - MAPS &amp; PHOTOGRAPHS (Core Unit 1)\MASS MOVEMENT\Landslides (triggered by earthquake).jpg"/>
          <p:cNvPicPr>
            <a:picLocks noChangeAspect="1" noChangeArrowheads="1"/>
          </p:cNvPicPr>
          <p:nvPr/>
        </p:nvPicPr>
        <p:blipFill>
          <a:blip r:embed="rId3" cstate="print"/>
          <a:srcRect/>
          <a:stretch>
            <a:fillRect/>
          </a:stretch>
        </p:blipFill>
        <p:spPr bwMode="auto">
          <a:xfrm>
            <a:off x="0" y="142852"/>
            <a:ext cx="8969450" cy="628654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User\Desktop\memory card\School work old\School\GEOGRAPHY\Geography Pictures for School\Geography Pictures for School 321.gif"/>
          <p:cNvPicPr>
            <a:picLocks noChangeAspect="1" noChangeArrowheads="1"/>
          </p:cNvPicPr>
          <p:nvPr/>
        </p:nvPicPr>
        <p:blipFill>
          <a:blip r:embed="rId3" cstate="print"/>
          <a:srcRect/>
          <a:stretch>
            <a:fillRect/>
          </a:stretch>
        </p:blipFill>
        <p:spPr bwMode="auto">
          <a:xfrm>
            <a:off x="380971" y="285728"/>
            <a:ext cx="8262995" cy="600077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Avalanche</a:t>
            </a:r>
            <a:endParaRPr lang="en-US" dirty="0"/>
          </a:p>
        </p:txBody>
      </p:sp>
      <p:sp>
        <p:nvSpPr>
          <p:cNvPr id="3" name="Content Placeholder 2"/>
          <p:cNvSpPr>
            <a:spLocks noGrp="1"/>
          </p:cNvSpPr>
          <p:nvPr>
            <p:ph sz="half" idx="1"/>
          </p:nvPr>
        </p:nvSpPr>
        <p:spPr/>
        <p:txBody>
          <a:bodyPr/>
          <a:lstStyle/>
          <a:p>
            <a:r>
              <a:rPr lang="en-IE" dirty="0" smtClean="0"/>
              <a:t>An avalanche is the rapid movement of snow down slope. This can be caused by the melting snows in spring or heavy noise vibrations</a:t>
            </a:r>
            <a:endParaRPr lang="en-US" dirty="0"/>
          </a:p>
        </p:txBody>
      </p:sp>
      <p:pic>
        <p:nvPicPr>
          <p:cNvPr id="2050" name="Picture 2" descr="C:\Documents and Settings\User\Desktop\memory card\School work old\School\GEOGRAPHY\Junior house\Geography Folder\The earths surface\Mass movement\Mass movement pictures\Mass Movements\avalanche.gif"/>
          <p:cNvPicPr>
            <a:picLocks noGrp="1" noChangeAspect="1" noChangeArrowheads="1"/>
          </p:cNvPicPr>
          <p:nvPr>
            <p:ph sz="half" idx="2"/>
          </p:nvPr>
        </p:nvPicPr>
        <p:blipFill>
          <a:blip r:embed="rId3" cstate="print"/>
          <a:srcRect/>
          <a:stretch>
            <a:fillRect/>
          </a:stretch>
        </p:blipFill>
        <p:spPr bwMode="auto">
          <a:xfrm>
            <a:off x="4800600" y="1285860"/>
            <a:ext cx="4038600" cy="500066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Rockfall</a:t>
            </a:r>
            <a:endParaRPr lang="en-US" dirty="0"/>
          </a:p>
        </p:txBody>
      </p:sp>
      <p:sp>
        <p:nvSpPr>
          <p:cNvPr id="3" name="Content Placeholder 2"/>
          <p:cNvSpPr>
            <a:spLocks noGrp="1"/>
          </p:cNvSpPr>
          <p:nvPr>
            <p:ph sz="quarter" idx="1"/>
          </p:nvPr>
        </p:nvSpPr>
        <p:spPr/>
        <p:txBody>
          <a:bodyPr/>
          <a:lstStyle/>
          <a:p>
            <a:r>
              <a:rPr lang="en-IE" dirty="0" smtClean="0"/>
              <a:t>Rockfalls occur on steep cliffs in mountainous regions, due to processes such as freeze thaw action. This results in the build up of scree at the bottom of the cliffs. Examples of rockfalls in Ireland can be see on steep cliffs such as Ben Bulben.</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User\Desktop\memory card\School work old\School\GEOGRAPHY\Junior house\Geography Folder\The earths surface\Mass movement\Mass movement pictures\Mass Movements\rockfall.jpg"/>
          <p:cNvPicPr>
            <a:picLocks noChangeAspect="1" noChangeArrowheads="1"/>
          </p:cNvPicPr>
          <p:nvPr/>
        </p:nvPicPr>
        <p:blipFill>
          <a:blip r:embed="rId3" cstate="print"/>
          <a:srcRect/>
          <a:stretch>
            <a:fillRect/>
          </a:stretch>
        </p:blipFill>
        <p:spPr bwMode="auto">
          <a:xfrm>
            <a:off x="383452" y="571480"/>
            <a:ext cx="8403390" cy="585791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PTFF"/>
          <p:cNvPicPr>
            <a:picLocks noChangeAspect="1" noChangeArrowheads="1"/>
          </p:cNvPicPr>
          <p:nvPr/>
        </p:nvPicPr>
        <p:blipFill>
          <a:blip r:embed="rId3" cstate="print"/>
          <a:srcRect/>
          <a:stretch>
            <a:fillRect/>
          </a:stretch>
        </p:blipFill>
        <p:spPr bwMode="auto">
          <a:xfrm>
            <a:off x="1763713" y="215900"/>
            <a:ext cx="5548312" cy="64531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er\Desktop\memory card\School work old\School\GEOGRAPHY\Geography Pictures for School\Geography Pictures for School 251.jpg"/>
          <p:cNvPicPr>
            <a:picLocks noChangeAspect="1" noChangeArrowheads="1"/>
          </p:cNvPicPr>
          <p:nvPr/>
        </p:nvPicPr>
        <p:blipFill>
          <a:blip r:embed="rId3" cstate="print"/>
          <a:srcRect/>
          <a:stretch>
            <a:fillRect/>
          </a:stretch>
        </p:blipFill>
        <p:spPr bwMode="auto">
          <a:xfrm>
            <a:off x="214282" y="214290"/>
            <a:ext cx="8491292" cy="5857916"/>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Rotational slumping</a:t>
            </a:r>
            <a:endParaRPr lang="en-US" dirty="0"/>
          </a:p>
        </p:txBody>
      </p:sp>
      <p:sp>
        <p:nvSpPr>
          <p:cNvPr id="3" name="Content Placeholder 2"/>
          <p:cNvSpPr>
            <a:spLocks noGrp="1"/>
          </p:cNvSpPr>
          <p:nvPr>
            <p:ph sz="quarter" idx="1"/>
          </p:nvPr>
        </p:nvSpPr>
        <p:spPr/>
        <p:txBody>
          <a:bodyPr/>
          <a:lstStyle/>
          <a:p>
            <a:r>
              <a:rPr lang="en-IE" dirty="0" smtClean="0"/>
              <a:t>This is the sudden movement of debris down a concave slope. The soil tilts backwards and rotates as it slides </a:t>
            </a:r>
            <a:r>
              <a:rPr lang="en-IE" dirty="0" err="1" smtClean="0"/>
              <a:t>downslope</a:t>
            </a:r>
            <a:r>
              <a:rPr lang="en-IE" dirty="0" smtClean="0"/>
              <a:t>. This is very common along coastlines which are eroded by breaking waves. In Antrim chalk slumps under the weight of the heavier basalt.</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PTFE"/>
          <p:cNvPicPr>
            <a:picLocks noChangeAspect="1" noChangeArrowheads="1"/>
          </p:cNvPicPr>
          <p:nvPr/>
        </p:nvPicPr>
        <p:blipFill>
          <a:blip r:embed="rId3" cstate="print"/>
          <a:srcRect/>
          <a:stretch>
            <a:fillRect/>
          </a:stretch>
        </p:blipFill>
        <p:spPr bwMode="auto">
          <a:xfrm>
            <a:off x="1187450" y="476250"/>
            <a:ext cx="6618288" cy="5803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stacey.peak-media.co.uk/barton/800Barton-west-rotate.jpg"/>
          <p:cNvPicPr>
            <a:picLocks noChangeAspect="1" noChangeArrowheads="1"/>
          </p:cNvPicPr>
          <p:nvPr/>
        </p:nvPicPr>
        <p:blipFill>
          <a:blip r:embed="rId3" cstate="print"/>
          <a:srcRect/>
          <a:stretch>
            <a:fillRect/>
          </a:stretch>
        </p:blipFill>
        <p:spPr bwMode="auto">
          <a:xfrm>
            <a:off x="-1" y="214290"/>
            <a:ext cx="9175591" cy="6643711"/>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User\Desktop\memory card\School work old\School\GEOGRAPHY\Geography Pictures for School\Geography Pictures for School 252.jpg"/>
          <p:cNvPicPr>
            <a:picLocks noChangeAspect="1" noChangeArrowheads="1"/>
          </p:cNvPicPr>
          <p:nvPr/>
        </p:nvPicPr>
        <p:blipFill>
          <a:blip r:embed="rId3" cstate="print"/>
          <a:srcRect/>
          <a:stretch>
            <a:fillRect/>
          </a:stretch>
        </p:blipFill>
        <p:spPr bwMode="auto">
          <a:xfrm>
            <a:off x="304800" y="381000"/>
            <a:ext cx="8534400" cy="6096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Brazilian Mudslide</a:t>
            </a:r>
            <a:endParaRPr lang="en-US" dirty="0"/>
          </a:p>
        </p:txBody>
      </p:sp>
      <p:sp>
        <p:nvSpPr>
          <p:cNvPr id="3" name="Subtitle 2"/>
          <p:cNvSpPr>
            <a:spLocks noGrp="1"/>
          </p:cNvSpPr>
          <p:nvPr>
            <p:ph type="subTitle" idx="1"/>
          </p:nvPr>
        </p:nvSpPr>
        <p:spPr/>
        <p:txBody>
          <a:bodyPr/>
          <a:lstStyle/>
          <a:p>
            <a:endParaRPr lang="en-US"/>
          </a:p>
        </p:txBody>
      </p:sp>
      <p:pic>
        <p:nvPicPr>
          <p:cNvPr id="146434" name="Picture 2" descr="http://msnbcmedia4.msn.com/j/MSNBC/Components/Photo/_new/110117_brazil-mudslide.grid-8x2.jpg"/>
          <p:cNvPicPr>
            <a:picLocks noChangeAspect="1" noChangeArrowheads="1"/>
          </p:cNvPicPr>
          <p:nvPr/>
        </p:nvPicPr>
        <p:blipFill>
          <a:blip r:embed="rId3" cstate="print"/>
          <a:srcRect/>
          <a:stretch>
            <a:fillRect/>
          </a:stretch>
        </p:blipFill>
        <p:spPr bwMode="auto">
          <a:xfrm>
            <a:off x="179512" y="2130434"/>
            <a:ext cx="8604448" cy="472756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Physical; freeze thaw action</a:t>
            </a:r>
            <a:endParaRPr lang="ga-IE" dirty="0"/>
          </a:p>
        </p:txBody>
      </p:sp>
      <p:sp>
        <p:nvSpPr>
          <p:cNvPr id="3" name="Content Placeholder 2"/>
          <p:cNvSpPr>
            <a:spLocks noGrp="1"/>
          </p:cNvSpPr>
          <p:nvPr>
            <p:ph sz="quarter" idx="1"/>
          </p:nvPr>
        </p:nvSpPr>
        <p:spPr/>
        <p:txBody>
          <a:bodyPr>
            <a:normAutofit/>
          </a:bodyPr>
          <a:lstStyle/>
          <a:p>
            <a:r>
              <a:rPr lang="ga-IE" dirty="0" smtClean="0">
                <a:solidFill>
                  <a:srgbClr val="FF0000"/>
                </a:solidFill>
              </a:rPr>
              <a:t>Freeze thaw action takes place in high areas where temperatures varying above and below freezing. Rainways seeps through fissures in cracks, freezes, expands 10% and then melts</a:t>
            </a:r>
            <a:r>
              <a:rPr lang="ga-IE" dirty="0" smtClean="0"/>
              <a:t>. Repeated freezing and thawing of the water causes the cracks expand and rocks to fall off. </a:t>
            </a:r>
            <a:r>
              <a:rPr lang="ga-IE" dirty="0" smtClean="0">
                <a:solidFill>
                  <a:srgbClr val="FF0000"/>
                </a:solidFill>
              </a:rPr>
              <a:t>The fragmented rocks move down the slope due to gravity and gathers in piles called scree.</a:t>
            </a:r>
            <a:endParaRPr lang="ga-IE"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http://today.msnbc.msn.com/id/41052937/ns/today-weather/</a:t>
            </a:r>
          </a:p>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descr="http://nimg.sulekha.com/others/original700/aptopix-brazil-mudslides-2010-1-1-16-10-35.jpg"/>
          <p:cNvPicPr>
            <a:picLocks noChangeAspect="1" noChangeArrowheads="1"/>
          </p:cNvPicPr>
          <p:nvPr/>
        </p:nvPicPr>
        <p:blipFill>
          <a:blip r:embed="rId3" cstate="print"/>
          <a:srcRect/>
          <a:stretch>
            <a:fillRect/>
          </a:stretch>
        </p:blipFill>
        <p:spPr bwMode="auto">
          <a:xfrm>
            <a:off x="-1" y="620688"/>
            <a:ext cx="9107141" cy="6057875"/>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Brazil Mudslide</a:t>
            </a:r>
            <a:endParaRPr lang="en-US" dirty="0"/>
          </a:p>
        </p:txBody>
      </p:sp>
      <p:sp>
        <p:nvSpPr>
          <p:cNvPr id="3" name="Content Placeholder 2"/>
          <p:cNvSpPr>
            <a:spLocks noGrp="1"/>
          </p:cNvSpPr>
          <p:nvPr>
            <p:ph sz="quarter" idx="1"/>
          </p:nvPr>
        </p:nvSpPr>
        <p:spPr/>
        <p:txBody>
          <a:bodyPr>
            <a:normAutofit/>
          </a:bodyPr>
          <a:lstStyle/>
          <a:p>
            <a:r>
              <a:rPr lang="en-US" dirty="0" smtClean="0"/>
              <a:t>The previous confirmed toll from the </a:t>
            </a:r>
            <a:r>
              <a:rPr lang="en-US" dirty="0" smtClean="0">
                <a:solidFill>
                  <a:srgbClr val="FF0000"/>
                </a:solidFill>
              </a:rPr>
              <a:t>flash floods </a:t>
            </a:r>
            <a:r>
              <a:rPr lang="en-US" dirty="0" smtClean="0"/>
              <a:t>and mudslides that struck the </a:t>
            </a:r>
            <a:r>
              <a:rPr lang="en-US" dirty="0" err="1" smtClean="0"/>
              <a:t>Serrana</a:t>
            </a:r>
            <a:r>
              <a:rPr lang="en-US" dirty="0" smtClean="0"/>
              <a:t> mountain region near </a:t>
            </a:r>
            <a:r>
              <a:rPr lang="en-US" dirty="0" smtClean="0">
                <a:solidFill>
                  <a:srgbClr val="FF0000"/>
                </a:solidFill>
              </a:rPr>
              <a:t>Rio de Janeiro on January 12 was 759</a:t>
            </a:r>
          </a:p>
          <a:p>
            <a:r>
              <a:rPr lang="en-US" dirty="0" smtClean="0"/>
              <a:t>Such disasters hit Brazil annually in its </a:t>
            </a:r>
            <a:r>
              <a:rPr lang="en-US" dirty="0" smtClean="0">
                <a:solidFill>
                  <a:srgbClr val="FF0000"/>
                </a:solidFill>
              </a:rPr>
              <a:t>rainy summer season and unduly punish the poor</a:t>
            </a:r>
            <a:r>
              <a:rPr lang="en-US" dirty="0" smtClean="0"/>
              <a:t>, who often live in rickety shacks perched perilously on steep hillsides with little or no foundations.</a:t>
            </a:r>
          </a:p>
          <a:p>
            <a:pPr>
              <a:buNone/>
            </a:pP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52578" name="Picture 2" descr="http://t0.gstatic.com/images?q=tbn:ANd9GcRvoe1mEONhKJJfhxGhSlTeXD91m0vdadgjSsYfWe0u-xVySppw0A"/>
          <p:cNvPicPr>
            <a:picLocks noChangeAspect="1" noChangeArrowheads="1"/>
          </p:cNvPicPr>
          <p:nvPr/>
        </p:nvPicPr>
        <p:blipFill>
          <a:blip r:embed="rId3" cstate="print"/>
          <a:srcRect/>
          <a:stretch>
            <a:fillRect/>
          </a:stretch>
        </p:blipFill>
        <p:spPr bwMode="auto">
          <a:xfrm>
            <a:off x="467544" y="764704"/>
            <a:ext cx="8676456" cy="5847867"/>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42338" name="Picture 2" descr="http://www.euaustralia.com/wp-content/floods-brazil-2011-resize.jpg"/>
          <p:cNvPicPr>
            <a:picLocks noChangeAspect="1" noChangeArrowheads="1"/>
          </p:cNvPicPr>
          <p:nvPr/>
        </p:nvPicPr>
        <p:blipFill>
          <a:blip r:embed="rId3" cstate="print"/>
          <a:srcRect/>
          <a:stretch>
            <a:fillRect/>
          </a:stretch>
        </p:blipFill>
        <p:spPr bwMode="auto">
          <a:xfrm>
            <a:off x="251520" y="764704"/>
            <a:ext cx="8047282" cy="5678034"/>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38242" name="Picture 2" descr="http://www.duke.edu/~lla3/MST/Favela.jpg"/>
          <p:cNvPicPr>
            <a:picLocks noChangeAspect="1" noChangeArrowheads="1"/>
          </p:cNvPicPr>
          <p:nvPr/>
        </p:nvPicPr>
        <p:blipFill>
          <a:blip r:embed="rId3" cstate="print"/>
          <a:srcRect/>
          <a:stretch>
            <a:fillRect/>
          </a:stretch>
        </p:blipFill>
        <p:spPr bwMode="auto">
          <a:xfrm>
            <a:off x="0" y="286384"/>
            <a:ext cx="8748464" cy="6571616"/>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44386" name="Picture 2" descr="http://msnbcmedia3.msn.com/j/MSNBC/Components/Photo/_new/081126-brazilFlooding-hmed-318p.grid-6x2.jpg"/>
          <p:cNvPicPr>
            <a:picLocks noChangeAspect="1" noChangeArrowheads="1"/>
          </p:cNvPicPr>
          <p:nvPr/>
        </p:nvPicPr>
        <p:blipFill>
          <a:blip r:embed="rId3" cstate="print"/>
          <a:srcRect/>
          <a:stretch>
            <a:fillRect/>
          </a:stretch>
        </p:blipFill>
        <p:spPr bwMode="auto">
          <a:xfrm>
            <a:off x="179511" y="620688"/>
            <a:ext cx="8708879" cy="5824293"/>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dirty="0" smtClean="0"/>
              <a:t>A total </a:t>
            </a:r>
            <a:r>
              <a:rPr lang="en-US" dirty="0" smtClean="0">
                <a:solidFill>
                  <a:srgbClr val="FF0000"/>
                </a:solidFill>
              </a:rPr>
              <a:t>of 13,830 people were forced to abandon their homes in the region</a:t>
            </a:r>
            <a:r>
              <a:rPr lang="en-US" dirty="0" smtClean="0"/>
              <a:t>, either because they were destroyed or deemed unsafe, Rio's health service said.</a:t>
            </a:r>
          </a:p>
          <a:p>
            <a:r>
              <a:rPr lang="en-US" dirty="0" smtClean="0"/>
              <a:t>The area was hit by </a:t>
            </a:r>
            <a:r>
              <a:rPr lang="en-US" dirty="0" smtClean="0">
                <a:solidFill>
                  <a:srgbClr val="FF0000"/>
                </a:solidFill>
              </a:rPr>
              <a:t>26 centimeters of rain fall in less than 24 hours</a:t>
            </a:r>
            <a:endParaRPr lang="en-US" dirty="0">
              <a:solidFill>
                <a:srgbClr val="FF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Rectangle 3"/>
          <p:cNvSpPr/>
          <p:nvPr/>
        </p:nvSpPr>
        <p:spPr>
          <a:xfrm>
            <a:off x="2286000" y="2828836"/>
            <a:ext cx="4572000" cy="1200329"/>
          </a:xfrm>
          <a:prstGeom prst="rect">
            <a:avLst/>
          </a:prstGeom>
        </p:spPr>
        <p:txBody>
          <a:bodyPr>
            <a:spAutoFit/>
          </a:bodyPr>
          <a:lstStyle/>
          <a:p>
            <a:r>
              <a:rPr lang="en-US" dirty="0" smtClean="0"/>
              <a:t>The previous confirmed toll from the flash floods and mudslides that struck the </a:t>
            </a:r>
            <a:r>
              <a:rPr lang="en-US" dirty="0" err="1" smtClean="0"/>
              <a:t>Serrana</a:t>
            </a:r>
            <a:r>
              <a:rPr lang="en-US" dirty="0" smtClean="0"/>
              <a:t> mountain region near Rio de Janeiro on January 12 was 759</a:t>
            </a:r>
            <a:endParaRPr lang="en-US" dirty="0"/>
          </a:p>
        </p:txBody>
      </p:sp>
      <p:pic>
        <p:nvPicPr>
          <p:cNvPr id="136194" name="Picture 2" descr="Brazil mudslide"/>
          <p:cNvPicPr>
            <a:picLocks noChangeAspect="1" noChangeArrowheads="1"/>
          </p:cNvPicPr>
          <p:nvPr/>
        </p:nvPicPr>
        <p:blipFill>
          <a:blip r:embed="rId3" cstate="print"/>
          <a:srcRect/>
          <a:stretch>
            <a:fillRect/>
          </a:stretch>
        </p:blipFill>
        <p:spPr bwMode="auto">
          <a:xfrm>
            <a:off x="0" y="0"/>
            <a:ext cx="8890048" cy="645333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2050" name="Picture 2" descr="Rescue workers search for victims of a landslide in Teresopolis, Brazil, on Wednesday. Floods and landslides devastated towns in a mountainous area near Rio de Janeiro. "/>
          <p:cNvPicPr>
            <a:picLocks noChangeAspect="1" noChangeArrowheads="1"/>
          </p:cNvPicPr>
          <p:nvPr/>
        </p:nvPicPr>
        <p:blipFill>
          <a:blip r:embed="rId3" cstate="print"/>
          <a:srcRect/>
          <a:stretch>
            <a:fillRect/>
          </a:stretch>
        </p:blipFill>
        <p:spPr bwMode="auto">
          <a:xfrm>
            <a:off x="0" y="0"/>
            <a:ext cx="9026585" cy="664197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srcRect/>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34146" name="Picture 2" descr="Cars sit in debris in Teresopolis, 65 kilometres north of Rio de Janeiro, on Wednesday.  "/>
          <p:cNvPicPr>
            <a:picLocks noChangeAspect="1" noChangeArrowheads="1"/>
          </p:cNvPicPr>
          <p:nvPr/>
        </p:nvPicPr>
        <p:blipFill>
          <a:blip r:embed="rId3" cstate="print"/>
          <a:srcRect/>
          <a:stretch>
            <a:fillRect/>
          </a:stretch>
        </p:blipFill>
        <p:spPr bwMode="auto">
          <a:xfrm>
            <a:off x="251520" y="476672"/>
            <a:ext cx="8676456" cy="5814764"/>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PTF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PT102"/>
          <p:cNvPicPr>
            <a:picLocks noChangeAspect="1" noChangeArrowheads="1"/>
          </p:cNvPicPr>
          <p:nvPr/>
        </p:nvPicPr>
        <p:blipFill>
          <a:blip r:embed="rId3" cstate="print"/>
          <a:srcRect/>
          <a:stretch>
            <a:fillRect/>
          </a:stretch>
        </p:blipFill>
        <p:spPr bwMode="auto">
          <a:xfrm>
            <a:off x="755650" y="404813"/>
            <a:ext cx="7632700" cy="61007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EXAM QUESTIONS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a:blip r:embed="rId3" cstate="print"/>
          <a:srcRect l="21036" t="29156" r="29500" b="14735"/>
          <a:stretch>
            <a:fillRect/>
          </a:stretch>
        </p:blipFill>
        <p:spPr bwMode="auto">
          <a:xfrm>
            <a:off x="0" y="-1"/>
            <a:ext cx="9144000" cy="5421125"/>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l="28590" t="45078" r="35235" b="30313"/>
          <a:stretch>
            <a:fillRect/>
          </a:stretch>
        </p:blipFill>
        <p:spPr bwMode="auto">
          <a:xfrm>
            <a:off x="2555776" y="5057800"/>
            <a:ext cx="3528392" cy="18002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6" name="Picture 2"/>
          <p:cNvPicPr>
            <a:picLocks noChangeAspect="1" noChangeArrowheads="1"/>
          </p:cNvPicPr>
          <p:nvPr/>
        </p:nvPicPr>
        <p:blipFill>
          <a:blip r:embed="rId3" cstate="print"/>
          <a:srcRect l="12915" t="16360" r="41312" b="13751"/>
          <a:stretch>
            <a:fillRect/>
          </a:stretch>
        </p:blipFill>
        <p:spPr bwMode="auto">
          <a:xfrm>
            <a:off x="395536" y="96217"/>
            <a:ext cx="8208912" cy="6761783"/>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7170" name="Picture 2"/>
          <p:cNvPicPr>
            <a:picLocks noChangeAspect="1" noChangeArrowheads="1"/>
          </p:cNvPicPr>
          <p:nvPr/>
        </p:nvPicPr>
        <p:blipFill>
          <a:blip r:embed="rId3" cstate="print"/>
          <a:srcRect l="18821" t="12422" r="16950" b="8829"/>
          <a:stretch>
            <a:fillRect/>
          </a:stretch>
        </p:blipFill>
        <p:spPr bwMode="auto">
          <a:xfrm>
            <a:off x="35496" y="50057"/>
            <a:ext cx="8964488" cy="7051351"/>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30 Mark Questions</a:t>
            </a:r>
            <a:endParaRPr lang="en-US" dirty="0"/>
          </a:p>
        </p:txBody>
      </p:sp>
      <p:sp>
        <p:nvSpPr>
          <p:cNvPr id="3" name="Content Placeholder 2"/>
          <p:cNvSpPr>
            <a:spLocks noGrp="1"/>
          </p:cNvSpPr>
          <p:nvPr>
            <p:ph sz="quarter" idx="1"/>
          </p:nvPr>
        </p:nvSpPr>
        <p:spPr/>
        <p:txBody>
          <a:bodyPr/>
          <a:lstStyle/>
          <a:p>
            <a:pPr lvl="0"/>
            <a:r>
              <a:rPr lang="en-IE" dirty="0" smtClean="0"/>
              <a:t>Examine how </a:t>
            </a:r>
            <a:r>
              <a:rPr lang="en-IE" b="1" u="sng" dirty="0" smtClean="0"/>
              <a:t>human process</a:t>
            </a:r>
            <a:r>
              <a:rPr lang="en-IE" dirty="0" smtClean="0"/>
              <a:t> can have an impact on the operation of </a:t>
            </a:r>
            <a:r>
              <a:rPr lang="en-IE" b="1" u="sng" dirty="0" smtClean="0"/>
              <a:t>mass movement process</a:t>
            </a:r>
            <a:r>
              <a:rPr lang="en-IE" dirty="0" smtClean="0"/>
              <a:t>.</a:t>
            </a:r>
          </a:p>
          <a:p>
            <a:pPr lvl="0"/>
            <a:endParaRPr lang="en-US" dirty="0" smtClean="0"/>
          </a:p>
          <a:p>
            <a:pPr lvl="0"/>
            <a:r>
              <a:rPr lang="en-IE" dirty="0" smtClean="0"/>
              <a:t>Describe and explain one </a:t>
            </a:r>
            <a:r>
              <a:rPr lang="en-IE" b="1" u="sng" dirty="0" smtClean="0"/>
              <a:t>mass movement process</a:t>
            </a:r>
            <a:r>
              <a:rPr lang="en-IE" dirty="0" smtClean="0"/>
              <a:t> that you have studied.</a:t>
            </a:r>
            <a:endParaRPr lang="en-US" dirty="0" smtClean="0"/>
          </a:p>
          <a:p>
            <a:endParaRPr lang="en-IE" dirty="0" smtClean="0"/>
          </a:p>
          <a:p>
            <a:r>
              <a:rPr lang="en-IE" dirty="0" smtClean="0"/>
              <a:t>With reference to the </a:t>
            </a:r>
            <a:r>
              <a:rPr lang="en-IE" b="1" u="sng" dirty="0" smtClean="0"/>
              <a:t>Irish Landscape</a:t>
            </a:r>
            <a:r>
              <a:rPr lang="en-IE" dirty="0" smtClean="0"/>
              <a:t>, examine how the </a:t>
            </a:r>
            <a:r>
              <a:rPr lang="en-IE" b="1" u="sng" dirty="0" smtClean="0"/>
              <a:t>processes of weathering </a:t>
            </a:r>
            <a:r>
              <a:rPr lang="en-IE" dirty="0" smtClean="0"/>
              <a:t>have influenced the development of </a:t>
            </a:r>
            <a:r>
              <a:rPr lang="en-IE" b="1" u="sng" dirty="0" smtClean="0"/>
              <a:t>one limestone feature</a:t>
            </a:r>
            <a:r>
              <a:rPr lang="en-IE" dirty="0" smtClean="0"/>
              <a:t>.</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15129" t="28172" r="14735" b="12766"/>
          <a:stretch>
            <a:fillRect/>
          </a:stretch>
        </p:blipFill>
        <p:spPr bwMode="auto">
          <a:xfrm>
            <a:off x="-1" y="0"/>
            <a:ext cx="9077655" cy="6858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8485" t="14391" r="32453" b="12766"/>
          <a:stretch>
            <a:fillRect/>
          </a:stretch>
        </p:blipFill>
        <p:spPr bwMode="auto">
          <a:xfrm>
            <a:off x="179512" y="141835"/>
            <a:ext cx="8352928" cy="65275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User\Desktop\memory card\School work old\School\GEOGRAPHY\Geography Pictures for School\Geography Pictures for School 317.jpg"/>
          <p:cNvPicPr>
            <a:picLocks noChangeAspect="1" noChangeArrowheads="1"/>
          </p:cNvPicPr>
          <p:nvPr/>
        </p:nvPicPr>
        <p:blipFill>
          <a:blip r:embed="rId3" cstate="print"/>
          <a:srcRect/>
          <a:stretch>
            <a:fillRect/>
          </a:stretch>
        </p:blipFill>
        <p:spPr bwMode="auto">
          <a:xfrm>
            <a:off x="0" y="214290"/>
            <a:ext cx="9144000" cy="614366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smtClean="0"/>
              <a:t>Physical; Exfoliation</a:t>
            </a:r>
            <a:endParaRPr lang="ga-IE" dirty="0"/>
          </a:p>
        </p:txBody>
      </p:sp>
      <p:sp>
        <p:nvSpPr>
          <p:cNvPr id="3" name="Content Placeholder 2"/>
          <p:cNvSpPr>
            <a:spLocks noGrp="1"/>
          </p:cNvSpPr>
          <p:nvPr>
            <p:ph sz="quarter" idx="1"/>
          </p:nvPr>
        </p:nvSpPr>
        <p:spPr/>
        <p:txBody>
          <a:bodyPr/>
          <a:lstStyle/>
          <a:p>
            <a:r>
              <a:rPr lang="ga-IE" dirty="0" smtClean="0"/>
              <a:t>Temperature change </a:t>
            </a:r>
            <a:r>
              <a:rPr lang="ga-IE" dirty="0" smtClean="0">
                <a:solidFill>
                  <a:srgbClr val="C00000"/>
                </a:solidFill>
              </a:rPr>
              <a:t>causes rocks to expand when they are warm and contract when they are cool</a:t>
            </a:r>
            <a:r>
              <a:rPr lang="ga-IE" dirty="0" smtClean="0"/>
              <a:t>. If this is </a:t>
            </a:r>
            <a:r>
              <a:rPr lang="ga-IE" dirty="0" smtClean="0">
                <a:solidFill>
                  <a:srgbClr val="C00000"/>
                </a:solidFill>
              </a:rPr>
              <a:t>repeated</a:t>
            </a:r>
            <a:r>
              <a:rPr lang="ga-IE" dirty="0" smtClean="0"/>
              <a:t> for example in hot desserts where the diurnal temperatures vary from </a:t>
            </a:r>
            <a:r>
              <a:rPr lang="ga-IE" dirty="0" smtClean="0">
                <a:solidFill>
                  <a:srgbClr val="C00000"/>
                </a:solidFill>
              </a:rPr>
              <a:t>0 to 50 degrees </a:t>
            </a:r>
            <a:r>
              <a:rPr lang="ga-IE" dirty="0" smtClean="0"/>
              <a:t>the repeated expanasion and contraction will cause stresses in the rocks</a:t>
            </a:r>
            <a:endParaRPr lang="ga-IE"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604</TotalTime>
  <Words>1344</Words>
  <Application>Microsoft Office PowerPoint</Application>
  <PresentationFormat>On-screen Show (4:3)</PresentationFormat>
  <Paragraphs>174</Paragraphs>
  <Slides>79</Slides>
  <Notes>79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Calibri</vt:lpstr>
      <vt:lpstr>Georgia</vt:lpstr>
      <vt:lpstr>Wingdings</vt:lpstr>
      <vt:lpstr>Wingdings 2</vt:lpstr>
      <vt:lpstr>Civic</vt:lpstr>
      <vt:lpstr>Weathering and Mass Movement</vt:lpstr>
      <vt:lpstr>PowerPoint Presentation</vt:lpstr>
      <vt:lpstr>PowerPoint Presentation</vt:lpstr>
      <vt:lpstr>Physical/ mechanical weathering</vt:lpstr>
      <vt:lpstr>PowerPoint Presentation</vt:lpstr>
      <vt:lpstr>Physical; freeze thaw action</vt:lpstr>
      <vt:lpstr>PowerPoint Presentation</vt:lpstr>
      <vt:lpstr>PowerPoint Presentation</vt:lpstr>
      <vt:lpstr>Physical; Exfoliation</vt:lpstr>
      <vt:lpstr>PowerPoint Presentation</vt:lpstr>
      <vt:lpstr>PowerPoint Presentation</vt:lpstr>
      <vt:lpstr>PowerPoint Presentation</vt:lpstr>
      <vt:lpstr>Chemical weathering</vt:lpstr>
      <vt:lpstr>Oxidation</vt:lpstr>
      <vt:lpstr>Hydration</vt:lpstr>
      <vt:lpstr>Hydrolysis</vt:lpstr>
      <vt:lpstr>PowerPoint Presentation</vt:lpstr>
      <vt:lpstr>Carbonation</vt:lpstr>
      <vt:lpstr>PowerPoint Presentation</vt:lpstr>
      <vt:lpstr>Biotic Weathering</vt:lpstr>
      <vt:lpstr>Plants</vt:lpstr>
      <vt:lpstr>PowerPoint Presentation</vt:lpstr>
      <vt:lpstr>Trees Breaking rocks</vt:lpstr>
      <vt:lpstr>Animals</vt:lpstr>
      <vt:lpstr>Human Activities</vt:lpstr>
      <vt:lpstr>PowerPoint Presentation</vt:lpstr>
      <vt:lpstr>MASS MOVEMENT</vt:lpstr>
      <vt:lpstr>Mass Movement</vt:lpstr>
      <vt:lpstr>Factors that affect mass movement.</vt:lpstr>
      <vt:lpstr>Soil Creep</vt:lpstr>
      <vt:lpstr>PowerPoint Presentation</vt:lpstr>
      <vt:lpstr>PowerPoint Presentation</vt:lpstr>
      <vt:lpstr>Solifluction</vt:lpstr>
      <vt:lpstr>PowerPoint Presentation</vt:lpstr>
      <vt:lpstr>Earthflow</vt:lpstr>
      <vt:lpstr>PowerPoint Presentation</vt:lpstr>
      <vt:lpstr>PowerPoint Presentation</vt:lpstr>
      <vt:lpstr>PowerPoint Presentation</vt:lpstr>
      <vt:lpstr>Mudflow</vt:lpstr>
      <vt:lpstr>PowerPoint Presentation</vt:lpstr>
      <vt:lpstr>PowerPoint Presentation</vt:lpstr>
      <vt:lpstr>PowerPoint Presentation</vt:lpstr>
      <vt:lpstr>PowerPoint Presentation</vt:lpstr>
      <vt:lpstr>Nevada Del Ruiz, Columbia.</vt:lpstr>
      <vt:lpstr>PowerPoint Presentation</vt:lpstr>
      <vt:lpstr>PowerPoint Presentation</vt:lpstr>
      <vt:lpstr>Debris Avalanche</vt:lpstr>
      <vt:lpstr>PowerPoint Presentation</vt:lpstr>
      <vt:lpstr>PowerPoint Presentation</vt:lpstr>
      <vt:lpstr>Avalanche</vt:lpstr>
      <vt:lpstr>Rockfall</vt:lpstr>
      <vt:lpstr>PowerPoint Presentation</vt:lpstr>
      <vt:lpstr>PowerPoint Presentation</vt:lpstr>
      <vt:lpstr>PowerPoint Presentation</vt:lpstr>
      <vt:lpstr>Rotational slumping</vt:lpstr>
      <vt:lpstr>PowerPoint Presentation</vt:lpstr>
      <vt:lpstr>PowerPoint Presentation</vt:lpstr>
      <vt:lpstr>PowerPoint Presentation</vt:lpstr>
      <vt:lpstr>Brazilian Mudslide</vt:lpstr>
      <vt:lpstr>PowerPoint Presentation</vt:lpstr>
      <vt:lpstr>PowerPoint Presentation</vt:lpstr>
      <vt:lpstr>Brazil Mudslide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 QUESTIONS</vt:lpstr>
      <vt:lpstr>PowerPoint Presentation</vt:lpstr>
      <vt:lpstr>PowerPoint Presentation</vt:lpstr>
      <vt:lpstr>PowerPoint Presentation</vt:lpstr>
      <vt:lpstr>30 Mark Questions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Weathering and Mass Movement</dc:title>
  <dc:creator>Denis</dc:creator>
  <cp:lastModifiedBy>Denis Boland</cp:lastModifiedBy>
  <cp:revision>46</cp:revision>
  <dcterms:created xsi:type="dcterms:W3CDTF">2009-03-18T14:47:51Z</dcterms:created>
  <dcterms:modified xsi:type="dcterms:W3CDTF">2013-11-20T15:41:58Z</dcterms:modified>
</cp:coreProperties>
</file>