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58" r:id="rId4"/>
    <p:sldId id="262" r:id="rId5"/>
    <p:sldId id="259" r:id="rId6"/>
    <p:sldId id="268" r:id="rId7"/>
    <p:sldId id="269" r:id="rId8"/>
    <p:sldId id="263" r:id="rId9"/>
    <p:sldId id="270" r:id="rId10"/>
    <p:sldId id="276" r:id="rId11"/>
    <p:sldId id="273" r:id="rId12"/>
    <p:sldId id="274" r:id="rId13"/>
    <p:sldId id="275" r:id="rId14"/>
    <p:sldId id="264" r:id="rId15"/>
    <p:sldId id="272" r:id="rId16"/>
    <p:sldId id="265" r:id="rId17"/>
    <p:sldId id="266"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663300"/>
    <a:srgbClr val="CC0099"/>
    <a:srgbClr val="00FF00"/>
    <a:srgbClr val="99FF99"/>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AB04D380-AAAB-46E8-B58F-9DC7718B6D82}" type="datetimeFigureOut">
              <a:rPr lang="en-US"/>
              <a:pPr>
                <a:defRPr/>
              </a:pPr>
              <a:t>1/10/2013</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C06A1FD6-5F9A-48D8-AC78-8E9F7F0139FC}"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9F304-549C-4033-B06B-876377E61A07}" type="slidenum">
              <a:rPr lang="en-IE" smtClean="0">
                <a:latin typeface="Arial" charset="0"/>
              </a:rPr>
              <a:pPr/>
              <a:t>1</a:t>
            </a:fld>
            <a:endParaRPr lang="en-IE"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06A1FD6-5F9A-48D8-AC78-8E9F7F0139FC}" type="slidenum">
              <a:rPr lang="en-IE" smtClean="0"/>
              <a:pPr>
                <a:defRPr/>
              </a:pPr>
              <a:t>10</a:t>
            </a:fld>
            <a:endParaRPr lang="en-I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93D5931-2B7D-43C5-BACA-73CC1C11AF94}" type="slidenum">
              <a:rPr lang="en-IE" smtClean="0">
                <a:latin typeface="Arial" charset="0"/>
              </a:rPr>
              <a:pPr/>
              <a:t>11</a:t>
            </a:fld>
            <a:endParaRPr lang="en-IE"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AC230B-82B8-464E-A232-5FD8F18FF65A}" type="slidenum">
              <a:rPr lang="en-IE" smtClean="0">
                <a:latin typeface="Arial" charset="0"/>
              </a:rPr>
              <a:pPr/>
              <a:t>12</a:t>
            </a:fld>
            <a:endParaRPr lang="en-IE"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E043671-B19B-424E-9372-F24C96652AF0}" type="slidenum">
              <a:rPr lang="en-IE" smtClean="0"/>
              <a:pPr/>
              <a:t>13</a:t>
            </a:fld>
            <a:endParaRPr lang="en-I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EF5D4F2-7941-49D6-9F45-D551361ADE0C}" type="slidenum">
              <a:rPr lang="en-IE" smtClean="0"/>
              <a:pPr/>
              <a:t>14</a:t>
            </a:fld>
            <a:endParaRPr lang="en-I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06A1FD6-5F9A-48D8-AC78-8E9F7F0139FC}" type="slidenum">
              <a:rPr lang="en-IE" smtClean="0"/>
              <a:pPr>
                <a:defRPr/>
              </a:pPr>
              <a:t>15</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EF5D4F2-7941-49D6-9F45-D551361ADE0C}" type="slidenum">
              <a:rPr lang="en-IE" smtClean="0"/>
              <a:pPr/>
              <a:t>16</a:t>
            </a:fld>
            <a:endParaRPr lang="en-I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1EF5D4F2-7941-49D6-9F45-D551361ADE0C}" type="slidenum">
              <a:rPr lang="en-IE" smtClean="0"/>
              <a:pPr/>
              <a:t>17</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7F22F4-EC1F-4761-8746-06F8DE6B4F16}" type="slidenum">
              <a:rPr lang="en-IE" smtClean="0">
                <a:latin typeface="Arial" charset="0"/>
              </a:rPr>
              <a:pPr/>
              <a:t>2</a:t>
            </a:fld>
            <a:endParaRPr lang="en-IE"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258440-9CF0-4994-AAB8-9FA81B907397}" type="slidenum">
              <a:rPr lang="en-IE" smtClean="0">
                <a:latin typeface="Arial" charset="0"/>
              </a:rPr>
              <a:pPr/>
              <a:t>3</a:t>
            </a:fld>
            <a:endParaRPr lang="en-IE"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81901C-9478-43DF-9E64-BA82B13B70A9}" type="slidenum">
              <a:rPr lang="en-IE" smtClean="0">
                <a:latin typeface="Arial" charset="0"/>
              </a:rPr>
              <a:pPr/>
              <a:t>4</a:t>
            </a:fld>
            <a:endParaRPr lang="en-IE"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CA5F6E-265D-49B7-8152-B5271E76C520}" type="slidenum">
              <a:rPr lang="en-IE" smtClean="0">
                <a:latin typeface="Arial" charset="0"/>
              </a:rPr>
              <a:pPr/>
              <a:t>5</a:t>
            </a:fld>
            <a:endParaRPr lang="en-I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E043671-B19B-424E-9372-F24C96652AF0}" type="slidenum">
              <a:rPr lang="en-IE" smtClean="0"/>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0E043671-B19B-424E-9372-F24C96652AF0}" type="slidenum">
              <a:rPr lang="en-IE" smtClean="0"/>
              <a:pPr/>
              <a:t>7</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F5A5DD-D1C4-4C88-A6A9-CCE24F08FDAD}" type="slidenum">
              <a:rPr lang="en-IE" smtClean="0">
                <a:latin typeface="Arial" charset="0"/>
              </a:rPr>
              <a:pPr/>
              <a:t>8</a:t>
            </a:fld>
            <a:endParaRPr lang="en-IE"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99F304-549C-4033-B06B-876377E61A07}" type="slidenum">
              <a:rPr lang="en-IE" smtClean="0">
                <a:latin typeface="Arial" charset="0"/>
              </a:rPr>
              <a:pPr/>
              <a:t>9</a:t>
            </a:fld>
            <a:endParaRPr lang="en-IE"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AB7646C0-FFE5-4FAB-AD34-1F28ACEAF7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2CF18B1-B02F-45B4-911C-46E317EB9B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12F111-E826-47ED-A0BD-48F60A15FCF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IE"/>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D8D583F-F170-47C4-A3ED-18420A8E3A6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38C3BED-1107-4485-B8CA-B236571C016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74DD55BC-8CE5-4313-A99E-2F6FD64637F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814ABD03-849C-4DCC-A802-3AC1F7D4E86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57802334-6BDD-4059-8802-68F402C8107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F08D3B22-9151-4748-9EE0-8E6DDCAB66A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BCE554A-F8CE-47CB-9F22-5DD5305B7FA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597E3DCA-FFCF-4A65-8A5F-F25FE67E09A8}"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CFF8E377-C8A6-46C7-AA1F-A6503E13116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2ECA384-11F6-4844-9B66-7B429E4B25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1" r:id="rId2"/>
    <p:sldLayoutId id="2147483707" r:id="rId3"/>
    <p:sldLayoutId id="2147483708" r:id="rId4"/>
    <p:sldLayoutId id="2147483709" r:id="rId5"/>
    <p:sldLayoutId id="2147483710" r:id="rId6"/>
    <p:sldLayoutId id="2147483702" r:id="rId7"/>
    <p:sldLayoutId id="2147483711" r:id="rId8"/>
    <p:sldLayoutId id="2147483712" r:id="rId9"/>
    <p:sldLayoutId id="2147483703" r:id="rId10"/>
    <p:sldLayoutId id="2147483704" r:id="rId11"/>
    <p:sldLayoutId id="2147483713"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80528" y="1752601"/>
            <a:ext cx="9649072" cy="1829761"/>
          </a:xfrm>
        </p:spPr>
        <p:txBody>
          <a:bodyPr>
            <a:normAutofit/>
          </a:bodyPr>
          <a:lstStyle/>
          <a:p>
            <a:pPr algn="ctr" eaLnBrk="1" fontAlgn="auto" hangingPunct="1">
              <a:spcAft>
                <a:spcPts val="0"/>
              </a:spcAft>
              <a:defRPr/>
            </a:pPr>
            <a:r>
              <a:rPr lang="en-IE" sz="4300" dirty="0" smtClean="0">
                <a:solidFill>
                  <a:srgbClr val="00B050"/>
                </a:solidFill>
                <a:sym typeface="Webdings"/>
              </a:rPr>
              <a:t> </a:t>
            </a:r>
            <a:r>
              <a:rPr lang="en-IE" sz="4300" dirty="0" smtClean="0">
                <a:solidFill>
                  <a:srgbClr val="00B050"/>
                </a:solidFill>
              </a:rPr>
              <a:t>Natural Vegetation </a:t>
            </a:r>
            <a:r>
              <a:rPr lang="en-IE" sz="4300" dirty="0" smtClean="0">
                <a:solidFill>
                  <a:schemeClr val="tx1">
                    <a:lumMod val="75000"/>
                  </a:schemeClr>
                </a:solidFill>
              </a:rPr>
              <a:t>&amp; </a:t>
            </a:r>
            <a:r>
              <a:rPr lang="en-IE" sz="4300" dirty="0" smtClean="0">
                <a:solidFill>
                  <a:srgbClr val="0070C0"/>
                </a:solidFill>
              </a:rPr>
              <a:t>Climate </a:t>
            </a:r>
            <a:r>
              <a:rPr lang="en-IE" sz="4300" dirty="0" smtClean="0">
                <a:solidFill>
                  <a:srgbClr val="0070C0"/>
                </a:solidFill>
                <a:sym typeface="Webdings"/>
              </a:rPr>
              <a:t></a:t>
            </a:r>
            <a:endParaRPr lang="en-US" sz="4300" dirty="0" smtClean="0">
              <a:solidFill>
                <a:srgbClr val="0070C0"/>
              </a:solidFill>
            </a:endParaRPr>
          </a:p>
        </p:txBody>
      </p:sp>
      <p:sp>
        <p:nvSpPr>
          <p:cNvPr id="9219" name="Rectangle 3"/>
          <p:cNvSpPr>
            <a:spLocks noGrp="1" noChangeArrowheads="1"/>
          </p:cNvSpPr>
          <p:nvPr>
            <p:ph type="subTitle" idx="1"/>
          </p:nvPr>
        </p:nvSpPr>
        <p:spPr>
          <a:xfrm>
            <a:off x="0" y="6005512"/>
            <a:ext cx="6400800" cy="852488"/>
          </a:xfrm>
        </p:spPr>
        <p:txBody>
          <a:bodyPr/>
          <a:lstStyle/>
          <a:p>
            <a:pPr marR="0" algn="l" eaLnBrk="1" hangingPunct="1"/>
            <a:endParaRPr lang="en-GB"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3" name="Title 2"/>
          <p:cNvSpPr>
            <a:spLocks noGrp="1"/>
          </p:cNvSpPr>
          <p:nvPr>
            <p:ph type="title"/>
          </p:nvPr>
        </p:nvSpPr>
        <p:spPr/>
        <p:txBody>
          <a:bodyPr/>
          <a:lstStyle/>
          <a:p>
            <a:endParaRPr lang="en-IE" dirty="0"/>
          </a:p>
        </p:txBody>
      </p:sp>
      <p:pic>
        <p:nvPicPr>
          <p:cNvPr id="1026" name="Picture 2"/>
          <p:cNvPicPr>
            <a:picLocks noChangeAspect="1" noChangeArrowheads="1"/>
          </p:cNvPicPr>
          <p:nvPr/>
        </p:nvPicPr>
        <p:blipFill>
          <a:blip r:embed="rId3" cstate="print"/>
          <a:srcRect l="15129" t="8485" r="45004" b="13751"/>
          <a:stretch>
            <a:fillRect/>
          </a:stretch>
        </p:blipFill>
        <p:spPr bwMode="auto">
          <a:xfrm>
            <a:off x="0" y="980728"/>
            <a:ext cx="4824536" cy="587727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17516" t="12594" r="35973" b="34250"/>
          <a:stretch>
            <a:fillRect/>
          </a:stretch>
        </p:blipFill>
        <p:spPr bwMode="auto">
          <a:xfrm>
            <a:off x="4607496" y="764704"/>
            <a:ext cx="4536504" cy="6093296"/>
          </a:xfrm>
          <a:prstGeom prst="rect">
            <a:avLst/>
          </a:prstGeom>
          <a:noFill/>
          <a:ln w="9525">
            <a:noFill/>
            <a:miter lim="800000"/>
            <a:headEnd/>
            <a:tailEnd/>
          </a:ln>
        </p:spPr>
      </p:pic>
      <p:sp>
        <p:nvSpPr>
          <p:cNvPr id="6" name="Rectangle 5"/>
          <p:cNvSpPr/>
          <p:nvPr/>
        </p:nvSpPr>
        <p:spPr>
          <a:xfrm>
            <a:off x="0" y="980728"/>
            <a:ext cx="32352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4" descr="Forest to agriculture"/>
          <p:cNvPicPr>
            <a:picLocks noGrp="1" noChangeAspect="1" noChangeArrowheads="1"/>
          </p:cNvPicPr>
          <p:nvPr>
            <p:ph sz="half" idx="1"/>
          </p:nvPr>
        </p:nvPicPr>
        <p:blipFill>
          <a:blip r:embed="rId3" cstate="print"/>
          <a:srcRect/>
          <a:stretch>
            <a:fillRect/>
          </a:stretch>
        </p:blipFill>
        <p:spPr>
          <a:xfrm>
            <a:off x="2771775" y="3573016"/>
            <a:ext cx="6372225" cy="3284984"/>
          </a:xfrm>
          <a:noFill/>
          <a:ln>
            <a:solidFill>
              <a:schemeClr val="folHlink"/>
            </a:solidFill>
          </a:ln>
        </p:spPr>
      </p:pic>
      <p:pic>
        <p:nvPicPr>
          <p:cNvPr id="11267" name="Picture 7" descr="decisuous forest"/>
          <p:cNvPicPr>
            <a:picLocks noGrp="1" noChangeAspect="1" noChangeArrowheads="1"/>
          </p:cNvPicPr>
          <p:nvPr>
            <p:ph sz="half" idx="2"/>
          </p:nvPr>
        </p:nvPicPr>
        <p:blipFill>
          <a:blip r:embed="rId4" cstate="print"/>
          <a:srcRect/>
          <a:stretch>
            <a:fillRect/>
          </a:stretch>
        </p:blipFill>
        <p:spPr>
          <a:xfrm>
            <a:off x="3563937" y="476672"/>
            <a:ext cx="5580063" cy="3068638"/>
          </a:xfrm>
          <a:noFill/>
          <a:ln>
            <a:solidFill>
              <a:schemeClr val="folHlink"/>
            </a:solidFill>
          </a:ln>
        </p:spPr>
      </p:pic>
      <p:sp>
        <p:nvSpPr>
          <p:cNvPr id="11269" name="Line 10"/>
          <p:cNvSpPr>
            <a:spLocks noChangeShapeType="1"/>
          </p:cNvSpPr>
          <p:nvPr/>
        </p:nvSpPr>
        <p:spPr bwMode="auto">
          <a:xfrm flipH="1">
            <a:off x="4859338" y="3213100"/>
            <a:ext cx="936625" cy="1223963"/>
          </a:xfrm>
          <a:prstGeom prst="line">
            <a:avLst/>
          </a:prstGeom>
          <a:ln>
            <a:solidFill>
              <a:schemeClr val="tx1"/>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IE"/>
          </a:p>
        </p:txBody>
      </p:sp>
      <p:sp>
        <p:nvSpPr>
          <p:cNvPr id="11270" name="Line 11"/>
          <p:cNvSpPr>
            <a:spLocks noChangeShapeType="1"/>
          </p:cNvSpPr>
          <p:nvPr/>
        </p:nvSpPr>
        <p:spPr bwMode="auto">
          <a:xfrm flipH="1">
            <a:off x="7812360" y="4725144"/>
            <a:ext cx="863600" cy="1584325"/>
          </a:xfrm>
          <a:prstGeom prst="line">
            <a:avLst/>
          </a:prstGeom>
          <a:ln>
            <a:solidFill>
              <a:schemeClr val="tx1"/>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IE"/>
          </a:p>
        </p:txBody>
      </p:sp>
      <p:sp>
        <p:nvSpPr>
          <p:cNvPr id="11271" name="Text Box 12"/>
          <p:cNvSpPr txBox="1">
            <a:spLocks noChangeArrowheads="1"/>
          </p:cNvSpPr>
          <p:nvPr/>
        </p:nvSpPr>
        <p:spPr bwMode="auto">
          <a:xfrm>
            <a:off x="0" y="1196752"/>
            <a:ext cx="3079750" cy="4493538"/>
          </a:xfrm>
          <a:prstGeom prst="rect">
            <a:avLst/>
          </a:prstGeom>
          <a:noFill/>
          <a:ln w="9525">
            <a:noFill/>
            <a:miter lim="800000"/>
            <a:headEnd/>
            <a:tailEnd/>
          </a:ln>
        </p:spPr>
        <p:txBody>
          <a:bodyPr wrap="square">
            <a:spAutoFit/>
          </a:bodyPr>
          <a:lstStyle/>
          <a:p>
            <a:r>
              <a:rPr lang="en-GB" sz="2200" b="1" dirty="0"/>
              <a:t>Compare the forested area</a:t>
            </a:r>
          </a:p>
          <a:p>
            <a:r>
              <a:rPr lang="en-GB" sz="2200" b="1" dirty="0"/>
              <a:t>in the background to the</a:t>
            </a:r>
          </a:p>
          <a:p>
            <a:r>
              <a:rPr lang="en-GB" sz="2200" b="1" dirty="0"/>
              <a:t>cleared land in the </a:t>
            </a:r>
          </a:p>
          <a:p>
            <a:r>
              <a:rPr lang="en-GB" sz="2200" b="1" dirty="0"/>
              <a:t>foreground. </a:t>
            </a:r>
          </a:p>
          <a:p>
            <a:endParaRPr lang="en-GB" sz="2200" b="1" dirty="0" smtClean="0"/>
          </a:p>
          <a:p>
            <a:r>
              <a:rPr lang="en-GB" sz="2200" b="1" dirty="0" smtClean="0"/>
              <a:t>--------------------------</a:t>
            </a:r>
          </a:p>
          <a:p>
            <a:endParaRPr lang="en-GB" sz="2200" b="1" dirty="0"/>
          </a:p>
          <a:p>
            <a:r>
              <a:rPr lang="en-GB" sz="2200" b="1" dirty="0"/>
              <a:t>Explain possible reasons</a:t>
            </a:r>
          </a:p>
          <a:p>
            <a:r>
              <a:rPr lang="en-GB" sz="2200" b="1" dirty="0"/>
              <a:t>for the differing </a:t>
            </a:r>
          </a:p>
          <a:p>
            <a:r>
              <a:rPr lang="en-GB" sz="2200" b="1" dirty="0"/>
              <a:t>landscapes?</a:t>
            </a:r>
          </a:p>
        </p:txBody>
      </p:sp>
      <p:sp>
        <p:nvSpPr>
          <p:cNvPr id="8" name="Line 10"/>
          <p:cNvSpPr>
            <a:spLocks noChangeShapeType="1"/>
          </p:cNvSpPr>
          <p:nvPr/>
        </p:nvSpPr>
        <p:spPr bwMode="auto">
          <a:xfrm flipH="1" flipV="1">
            <a:off x="5004046" y="2564905"/>
            <a:ext cx="792089" cy="648071"/>
          </a:xfrm>
          <a:prstGeom prst="line">
            <a:avLst/>
          </a:prstGeom>
          <a:ln>
            <a:solidFill>
              <a:schemeClr val="tx1"/>
            </a:solidFill>
            <a:headEnd/>
            <a:tailEnd type="triangle" w="med" len="med"/>
          </a:ln>
        </p:spPr>
        <p:style>
          <a:lnRef idx="3">
            <a:schemeClr val="accent1"/>
          </a:lnRef>
          <a:fillRef idx="0">
            <a:schemeClr val="accent1"/>
          </a:fillRef>
          <a:effectRef idx="2">
            <a:schemeClr val="accent1"/>
          </a:effectRef>
          <a:fontRef idx="minor">
            <a:schemeClr val="tx1"/>
          </a:fontRef>
        </p:style>
        <p:txBody>
          <a:bodyPr/>
          <a:lstStyle/>
          <a:p>
            <a:endParaRPr lang="en-IE"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4"/>
          <p:cNvSpPr>
            <a:spLocks noGrp="1" noChangeArrowheads="1"/>
          </p:cNvSpPr>
          <p:nvPr>
            <p:ph type="title" sz="quarter"/>
          </p:nvPr>
        </p:nvSpPr>
        <p:spPr/>
        <p:txBody>
          <a:bodyPr/>
          <a:lstStyle/>
          <a:p>
            <a:pPr eaLnBrk="1" fontAlgn="auto" hangingPunct="1">
              <a:spcAft>
                <a:spcPts val="0"/>
              </a:spcAft>
              <a:defRPr/>
            </a:pPr>
            <a:endParaRPr lang="en-GB" smtClean="0"/>
          </a:p>
        </p:txBody>
      </p:sp>
      <p:pic>
        <p:nvPicPr>
          <p:cNvPr id="12291" name="Picture 4" descr="Nyssa-profile"/>
          <p:cNvPicPr>
            <a:picLocks noGrp="1" noChangeAspect="1" noChangeArrowheads="1"/>
          </p:cNvPicPr>
          <p:nvPr>
            <p:ph sz="quarter" idx="1"/>
          </p:nvPr>
        </p:nvPicPr>
        <p:blipFill>
          <a:blip r:embed="rId3" cstate="print"/>
          <a:srcRect/>
          <a:stretch>
            <a:fillRect/>
          </a:stretch>
        </p:blipFill>
        <p:spPr>
          <a:xfrm>
            <a:off x="0" y="0"/>
            <a:ext cx="4140200" cy="3789363"/>
          </a:xfrm>
          <a:noFill/>
        </p:spPr>
      </p:pic>
      <p:pic>
        <p:nvPicPr>
          <p:cNvPr id="12292" name="Picture 7" descr="Chinquapin Oak"/>
          <p:cNvPicPr>
            <a:picLocks noGrp="1" noChangeAspect="1" noChangeArrowheads="1"/>
          </p:cNvPicPr>
          <p:nvPr>
            <p:ph sz="quarter" idx="2"/>
          </p:nvPr>
        </p:nvPicPr>
        <p:blipFill>
          <a:blip r:embed="rId4" cstate="print"/>
          <a:srcRect/>
          <a:stretch>
            <a:fillRect/>
          </a:stretch>
        </p:blipFill>
        <p:spPr>
          <a:xfrm>
            <a:off x="3419475" y="0"/>
            <a:ext cx="5724525" cy="3789363"/>
          </a:xfrm>
          <a:noFill/>
        </p:spPr>
      </p:pic>
      <p:pic>
        <p:nvPicPr>
          <p:cNvPr id="12293" name="Picture 10" descr="tamarack"/>
          <p:cNvPicPr>
            <a:picLocks noGrp="1" noChangeAspect="1" noChangeArrowheads="1"/>
          </p:cNvPicPr>
          <p:nvPr>
            <p:ph sz="quarter" idx="3"/>
          </p:nvPr>
        </p:nvPicPr>
        <p:blipFill>
          <a:blip r:embed="rId5" cstate="print"/>
          <a:srcRect/>
          <a:stretch>
            <a:fillRect/>
          </a:stretch>
        </p:blipFill>
        <p:spPr>
          <a:xfrm>
            <a:off x="0" y="3429000"/>
            <a:ext cx="4643438" cy="3429000"/>
          </a:xfrm>
          <a:noFill/>
        </p:spPr>
      </p:pic>
      <p:pic>
        <p:nvPicPr>
          <p:cNvPr id="12294" name="Picture 13" descr="Coniferous forest"/>
          <p:cNvPicPr>
            <a:picLocks noGrp="1" noChangeAspect="1" noChangeArrowheads="1"/>
          </p:cNvPicPr>
          <p:nvPr>
            <p:ph sz="quarter" idx="4"/>
          </p:nvPr>
        </p:nvPicPr>
        <p:blipFill>
          <a:blip r:embed="rId6" cstate="print"/>
          <a:srcRect/>
          <a:stretch>
            <a:fillRect/>
          </a:stretch>
        </p:blipFill>
        <p:spPr>
          <a:xfrm>
            <a:off x="4643438" y="3500438"/>
            <a:ext cx="4500562" cy="3357562"/>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kohsamui.org/tropical-forest.jpg"/>
          <p:cNvPicPr>
            <a:picLocks noChangeAspect="1" noChangeArrowheads="1"/>
          </p:cNvPicPr>
          <p:nvPr/>
        </p:nvPicPr>
        <p:blipFill>
          <a:blip r:embed="rId3" cstate="print"/>
          <a:srcRect/>
          <a:stretch>
            <a:fillRect/>
          </a:stretch>
        </p:blipFill>
        <p:spPr bwMode="auto">
          <a:xfrm>
            <a:off x="0" y="0"/>
            <a:ext cx="4500562" cy="3377036"/>
          </a:xfrm>
          <a:prstGeom prst="rect">
            <a:avLst/>
          </a:prstGeom>
          <a:noFill/>
        </p:spPr>
      </p:pic>
      <p:pic>
        <p:nvPicPr>
          <p:cNvPr id="1028" name="Picture 4" descr="http://www.earth.columbia.edu/news/2005/images/forest_400.jpg"/>
          <p:cNvPicPr>
            <a:picLocks noChangeAspect="1" noChangeArrowheads="1"/>
          </p:cNvPicPr>
          <p:nvPr/>
        </p:nvPicPr>
        <p:blipFill>
          <a:blip r:embed="rId4" cstate="print"/>
          <a:srcRect/>
          <a:stretch>
            <a:fillRect/>
          </a:stretch>
        </p:blipFill>
        <p:spPr bwMode="auto">
          <a:xfrm>
            <a:off x="4429124" y="0"/>
            <a:ext cx="4714876" cy="3071810"/>
          </a:xfrm>
          <a:prstGeom prst="rect">
            <a:avLst/>
          </a:prstGeom>
          <a:noFill/>
        </p:spPr>
      </p:pic>
      <p:pic>
        <p:nvPicPr>
          <p:cNvPr id="1030" name="Picture 6" descr="http://www.webb-deane-stevens.org/images/garden/garden_main.jpg"/>
          <p:cNvPicPr>
            <a:picLocks noChangeAspect="1" noChangeArrowheads="1"/>
          </p:cNvPicPr>
          <p:nvPr/>
        </p:nvPicPr>
        <p:blipFill>
          <a:blip r:embed="rId5" cstate="print"/>
          <a:srcRect/>
          <a:stretch>
            <a:fillRect/>
          </a:stretch>
        </p:blipFill>
        <p:spPr bwMode="auto">
          <a:xfrm>
            <a:off x="1" y="3159161"/>
            <a:ext cx="4929190" cy="3698839"/>
          </a:xfrm>
          <a:prstGeom prst="rect">
            <a:avLst/>
          </a:prstGeom>
          <a:noFill/>
        </p:spPr>
      </p:pic>
      <p:pic>
        <p:nvPicPr>
          <p:cNvPr id="1032" name="Picture 8" descr="http://www.rbge.org.uk/assets/images/gardens/benmore/Benmore_Botanic_Garden__REdwoods_1.jpg"/>
          <p:cNvPicPr>
            <a:picLocks noChangeAspect="1" noChangeArrowheads="1"/>
          </p:cNvPicPr>
          <p:nvPr/>
        </p:nvPicPr>
        <p:blipFill>
          <a:blip r:embed="rId6" cstate="print"/>
          <a:srcRect/>
          <a:stretch>
            <a:fillRect/>
          </a:stretch>
        </p:blipFill>
        <p:spPr bwMode="auto">
          <a:xfrm>
            <a:off x="4286248" y="3071810"/>
            <a:ext cx="4857752" cy="378618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9144000" cy="5030018"/>
          </a:xfrm>
        </p:spPr>
        <p:txBody>
          <a:bodyPr/>
          <a:lstStyle/>
          <a:p>
            <a:pPr algn="ctr">
              <a:buNone/>
            </a:pPr>
            <a:r>
              <a:rPr lang="en-GB" sz="2800" b="1" dirty="0" smtClean="0">
                <a:solidFill>
                  <a:srgbClr val="663300"/>
                </a:solidFill>
                <a:latin typeface="Arial Black" pitchFamily="34" charset="0"/>
              </a:rPr>
              <a:t>Soil</a:t>
            </a:r>
            <a:r>
              <a:rPr lang="en-GB" sz="2800" b="1" dirty="0" smtClean="0">
                <a:solidFill>
                  <a:srgbClr val="00B050"/>
                </a:solidFill>
                <a:latin typeface="Arial Black" pitchFamily="34" charset="0"/>
              </a:rPr>
              <a:t> </a:t>
            </a:r>
            <a:r>
              <a:rPr lang="en-GB" sz="2800" b="1" dirty="0" smtClean="0">
                <a:solidFill>
                  <a:srgbClr val="0070C0"/>
                </a:solidFill>
                <a:latin typeface="Arial Black" pitchFamily="34" charset="0"/>
              </a:rPr>
              <a:t>conditions affect </a:t>
            </a:r>
            <a:r>
              <a:rPr lang="en-GB" sz="2800" b="1" dirty="0" smtClean="0">
                <a:solidFill>
                  <a:srgbClr val="00B050"/>
                </a:solidFill>
                <a:latin typeface="Arial Black" pitchFamily="34" charset="0"/>
              </a:rPr>
              <a:t>Vegetation </a:t>
            </a:r>
            <a:r>
              <a:rPr lang="en-GB" sz="2800" b="1" dirty="0" smtClean="0">
                <a:solidFill>
                  <a:srgbClr val="0070C0"/>
                </a:solidFill>
                <a:latin typeface="Arial Black" pitchFamily="34" charset="0"/>
              </a:rPr>
              <a:t>and </a:t>
            </a:r>
            <a:r>
              <a:rPr lang="en-GB" sz="2800" b="1" dirty="0" smtClean="0">
                <a:solidFill>
                  <a:srgbClr val="00B050"/>
                </a:solidFill>
                <a:latin typeface="Arial Black" pitchFamily="34" charset="0"/>
              </a:rPr>
              <a:t>Vegetation</a:t>
            </a:r>
            <a:r>
              <a:rPr lang="en-GB" sz="2800" b="1" dirty="0" smtClean="0">
                <a:solidFill>
                  <a:srgbClr val="0070C0"/>
                </a:solidFill>
                <a:latin typeface="Arial Black" pitchFamily="34" charset="0"/>
              </a:rPr>
              <a:t> also affects </a:t>
            </a:r>
            <a:r>
              <a:rPr lang="en-GB" sz="2800" b="1" dirty="0" smtClean="0">
                <a:solidFill>
                  <a:srgbClr val="663300"/>
                </a:solidFill>
                <a:latin typeface="Arial Black" pitchFamily="34" charset="0"/>
              </a:rPr>
              <a:t>Soil </a:t>
            </a:r>
            <a:r>
              <a:rPr lang="en-GB" sz="2800" b="1" dirty="0" smtClean="0">
                <a:solidFill>
                  <a:srgbClr val="0070C0"/>
                </a:solidFill>
                <a:latin typeface="Arial Black" pitchFamily="34" charset="0"/>
              </a:rPr>
              <a:t>conditions.</a:t>
            </a:r>
          </a:p>
        </p:txBody>
      </p:sp>
      <p:pic>
        <p:nvPicPr>
          <p:cNvPr id="3076" name="Picture 4" descr="http://static.flickr.com/75/227895295_4eec622131.jpg"/>
          <p:cNvPicPr>
            <a:picLocks noChangeAspect="1" noChangeArrowheads="1"/>
          </p:cNvPicPr>
          <p:nvPr/>
        </p:nvPicPr>
        <p:blipFill>
          <a:blip r:embed="rId3" cstate="print"/>
          <a:srcRect/>
          <a:stretch>
            <a:fillRect/>
          </a:stretch>
        </p:blipFill>
        <p:spPr bwMode="auto">
          <a:xfrm>
            <a:off x="4381500" y="1928803"/>
            <a:ext cx="4762500" cy="4929198"/>
          </a:xfrm>
          <a:prstGeom prst="rect">
            <a:avLst/>
          </a:prstGeom>
          <a:noFill/>
        </p:spPr>
      </p:pic>
      <p:pic>
        <p:nvPicPr>
          <p:cNvPr id="3078" name="Picture 6" descr="http://ss.ffpri.affrc.go.jp/labs/femnet/ogawa/photo1.jpg"/>
          <p:cNvPicPr>
            <a:picLocks noChangeAspect="1" noChangeArrowheads="1"/>
          </p:cNvPicPr>
          <p:nvPr/>
        </p:nvPicPr>
        <p:blipFill>
          <a:blip r:embed="rId4" cstate="print"/>
          <a:srcRect/>
          <a:stretch>
            <a:fillRect/>
          </a:stretch>
        </p:blipFill>
        <p:spPr bwMode="auto">
          <a:xfrm>
            <a:off x="0" y="1928802"/>
            <a:ext cx="4610100" cy="49291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a:p>
        </p:txBody>
      </p:sp>
      <p:sp>
        <p:nvSpPr>
          <p:cNvPr id="3" name="Title 2"/>
          <p:cNvSpPr>
            <a:spLocks noGrp="1"/>
          </p:cNvSpPr>
          <p:nvPr>
            <p:ph type="title"/>
          </p:nvPr>
        </p:nvSpPr>
        <p:spPr/>
        <p:txBody>
          <a:bodyPr/>
          <a:lstStyle/>
          <a:p>
            <a:endParaRPr lang="en-IE" dirty="0"/>
          </a:p>
        </p:txBody>
      </p:sp>
      <p:pic>
        <p:nvPicPr>
          <p:cNvPr id="2050" name="Picture 2"/>
          <p:cNvPicPr>
            <a:picLocks noChangeAspect="1" noChangeArrowheads="1"/>
          </p:cNvPicPr>
          <p:nvPr/>
        </p:nvPicPr>
        <p:blipFill>
          <a:blip r:embed="rId3" cstate="print"/>
          <a:srcRect l="23250" t="11438" r="16211" b="26547"/>
          <a:stretch>
            <a:fillRect/>
          </a:stretch>
        </p:blipFill>
        <p:spPr bwMode="auto">
          <a:xfrm>
            <a:off x="0" y="908720"/>
            <a:ext cx="9144000" cy="5949280"/>
          </a:xfrm>
          <a:prstGeom prst="rect">
            <a:avLst/>
          </a:prstGeom>
          <a:noFill/>
          <a:ln w="9525">
            <a:noFill/>
            <a:miter lim="800000"/>
            <a:headEnd/>
            <a:tailEnd/>
          </a:ln>
        </p:spPr>
      </p:pic>
      <p:sp>
        <p:nvSpPr>
          <p:cNvPr id="5" name="Rectangle 4"/>
          <p:cNvSpPr/>
          <p:nvPr/>
        </p:nvSpPr>
        <p:spPr>
          <a:xfrm>
            <a:off x="0" y="836712"/>
            <a:ext cx="3491880" cy="6021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p:cNvSpPr/>
          <p:nvPr/>
        </p:nvSpPr>
        <p:spPr>
          <a:xfrm>
            <a:off x="899592" y="3573016"/>
            <a:ext cx="3635896" cy="3284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p:cNvSpPr/>
          <p:nvPr/>
        </p:nvSpPr>
        <p:spPr>
          <a:xfrm>
            <a:off x="6516216" y="0"/>
            <a:ext cx="2627784" cy="1052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4" name="Picture 2"/>
          <p:cNvPicPr>
            <a:picLocks noChangeAspect="1" noChangeArrowheads="1"/>
          </p:cNvPicPr>
          <p:nvPr/>
        </p:nvPicPr>
        <p:blipFill>
          <a:blip r:embed="rId4" cstate="print"/>
          <a:srcRect l="47613" t="19313" r="9567" b="57062"/>
          <a:stretch>
            <a:fillRect/>
          </a:stretch>
        </p:blipFill>
        <p:spPr bwMode="auto">
          <a:xfrm>
            <a:off x="0" y="3573016"/>
            <a:ext cx="4499992" cy="3284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1071570"/>
          </a:xfrm>
        </p:spPr>
        <p:txBody>
          <a:bodyPr>
            <a:normAutofit fontScale="90000"/>
          </a:bodyPr>
          <a:lstStyle/>
          <a:p>
            <a:pPr algn="ctr"/>
            <a:r>
              <a:rPr lang="en-GB" dirty="0" smtClean="0">
                <a:solidFill>
                  <a:srgbClr val="663300"/>
                </a:solidFill>
              </a:rPr>
              <a:t>Soil </a:t>
            </a:r>
            <a:r>
              <a:rPr lang="en-GB" dirty="0" smtClean="0">
                <a:solidFill>
                  <a:srgbClr val="3399FF"/>
                </a:solidFill>
              </a:rPr>
              <a:t>conditions influence </a:t>
            </a:r>
            <a:r>
              <a:rPr lang="en-GB" dirty="0" smtClean="0">
                <a:solidFill>
                  <a:srgbClr val="00B050"/>
                </a:solidFill>
              </a:rPr>
              <a:t>vegetation</a:t>
            </a:r>
            <a:endParaRPr lang="en-US" dirty="0">
              <a:solidFill>
                <a:srgbClr val="00B050"/>
              </a:solidFill>
            </a:endParaRPr>
          </a:p>
        </p:txBody>
      </p:sp>
      <p:sp>
        <p:nvSpPr>
          <p:cNvPr id="3" name="Content Placeholder 2"/>
          <p:cNvSpPr>
            <a:spLocks noGrp="1"/>
          </p:cNvSpPr>
          <p:nvPr>
            <p:ph idx="1"/>
          </p:nvPr>
        </p:nvSpPr>
        <p:spPr>
          <a:xfrm>
            <a:off x="0" y="1387584"/>
            <a:ext cx="9144000" cy="5470416"/>
          </a:xfrm>
        </p:spPr>
        <p:txBody>
          <a:bodyPr/>
          <a:lstStyle/>
          <a:p>
            <a:pPr>
              <a:buFont typeface="Wingdings" pitchFamily="2" charset="2"/>
              <a:buChar char="&gt;"/>
            </a:pPr>
            <a:r>
              <a:rPr lang="en-GB" sz="2800" dirty="0" smtClean="0"/>
              <a:t>Soil nourishes vegetation by giving it essential nutrients. These nutrients such as nitrogen and calcium make the soil fertile and a plentiful variety of plants. Without nutrients soil is infertile.</a:t>
            </a:r>
          </a:p>
          <a:p>
            <a:pPr>
              <a:buFont typeface="Wingdings" pitchFamily="2" charset="2"/>
              <a:buChar char="&gt;"/>
            </a:pPr>
            <a:endParaRPr lang="en-US" sz="2800" dirty="0" smtClean="0"/>
          </a:p>
          <a:p>
            <a:pPr>
              <a:buFont typeface="Wingdings" pitchFamily="2" charset="2"/>
              <a:buChar char="&gt;"/>
            </a:pPr>
            <a:r>
              <a:rPr lang="en-GB" sz="2800" dirty="0" smtClean="0"/>
              <a:t>The depth of soil also influences growth. Oak trees need deep soils found in river valleys. Grass and shallow rooted trees can only survive in shallow soil. Shallow soil are common on </a:t>
            </a:r>
          </a:p>
          <a:p>
            <a:pPr>
              <a:buNone/>
            </a:pPr>
            <a:r>
              <a:rPr lang="en-GB" sz="2800" dirty="0" smtClean="0"/>
              <a:t>          mountains.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8858280" cy="928694"/>
          </a:xfrm>
        </p:spPr>
        <p:txBody>
          <a:bodyPr>
            <a:normAutofit fontScale="90000"/>
          </a:bodyPr>
          <a:lstStyle/>
          <a:p>
            <a:r>
              <a:rPr lang="en-GB" dirty="0" smtClean="0">
                <a:solidFill>
                  <a:srgbClr val="00B050"/>
                </a:solidFill>
              </a:rPr>
              <a:t>Vegetation</a:t>
            </a:r>
            <a:r>
              <a:rPr lang="en-GB" dirty="0" smtClean="0">
                <a:solidFill>
                  <a:srgbClr val="3399FF"/>
                </a:solidFill>
              </a:rPr>
              <a:t> Influences </a:t>
            </a:r>
            <a:r>
              <a:rPr lang="en-GB" dirty="0" smtClean="0">
                <a:solidFill>
                  <a:srgbClr val="663300"/>
                </a:solidFill>
              </a:rPr>
              <a:t>Soil</a:t>
            </a:r>
            <a:r>
              <a:rPr lang="en-GB" dirty="0" smtClean="0"/>
              <a:t> </a:t>
            </a:r>
            <a:r>
              <a:rPr lang="en-GB" dirty="0" smtClean="0">
                <a:solidFill>
                  <a:srgbClr val="3399FF"/>
                </a:solidFill>
              </a:rPr>
              <a:t>Condition</a:t>
            </a:r>
            <a:endParaRPr lang="en-US" dirty="0">
              <a:solidFill>
                <a:srgbClr val="3399FF"/>
              </a:solidFill>
            </a:endParaRPr>
          </a:p>
        </p:txBody>
      </p:sp>
      <p:sp>
        <p:nvSpPr>
          <p:cNvPr id="3" name="Content Placeholder 2"/>
          <p:cNvSpPr>
            <a:spLocks noGrp="1"/>
          </p:cNvSpPr>
          <p:nvPr>
            <p:ph idx="1"/>
          </p:nvPr>
        </p:nvSpPr>
        <p:spPr>
          <a:xfrm>
            <a:off x="0" y="1628800"/>
            <a:ext cx="9144000" cy="5229200"/>
          </a:xfrm>
        </p:spPr>
        <p:txBody>
          <a:bodyPr>
            <a:normAutofit fontScale="92500" lnSpcReduction="20000"/>
          </a:bodyPr>
          <a:lstStyle/>
          <a:p>
            <a:pPr>
              <a:buFont typeface="Wingdings" pitchFamily="2" charset="2"/>
              <a:buChar char=""/>
            </a:pPr>
            <a:r>
              <a:rPr lang="en-GB" sz="3200" dirty="0" smtClean="0"/>
              <a:t>Vegetation provides fertile humus which nourishes the soil. Humus is formed from deciduous trees. Coniferous trees give off small plant litter results in no humus.</a:t>
            </a:r>
          </a:p>
          <a:p>
            <a:pPr>
              <a:buFont typeface="Wingdings" pitchFamily="2" charset="2"/>
              <a:buChar char=""/>
            </a:pPr>
            <a:endParaRPr lang="en-US" sz="3200" dirty="0" smtClean="0"/>
          </a:p>
          <a:p>
            <a:pPr>
              <a:buFont typeface="Wingdings" pitchFamily="2" charset="2"/>
              <a:buChar char=""/>
            </a:pPr>
            <a:r>
              <a:rPr lang="en-GB" sz="3200" dirty="0" smtClean="0"/>
              <a:t>Vegetation can effect leaching by returning nutrients to the surface.</a:t>
            </a:r>
          </a:p>
          <a:p>
            <a:pPr>
              <a:buFont typeface="Wingdings" pitchFamily="2" charset="2"/>
              <a:buChar char=""/>
            </a:pPr>
            <a:endParaRPr lang="en-GB" sz="3200" dirty="0" smtClean="0"/>
          </a:p>
          <a:p>
            <a:pPr>
              <a:buFont typeface="Wingdings" pitchFamily="2" charset="2"/>
              <a:buChar char=""/>
            </a:pPr>
            <a:r>
              <a:rPr lang="en-GB" sz="3200" dirty="0" smtClean="0"/>
              <a:t>Vegetation can protect soil erosion by forming a protective cover over the soil. Where natural vegetation is removed soil          </a:t>
            </a:r>
          </a:p>
          <a:p>
            <a:pPr>
              <a:buNone/>
            </a:pPr>
            <a:r>
              <a:rPr lang="en-GB" sz="3200" dirty="0" smtClean="0"/>
              <a:t>            erosion happens.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0" y="1481138"/>
            <a:ext cx="9144000" cy="5620270"/>
          </a:xfrm>
        </p:spPr>
        <p:txBody>
          <a:bodyPr>
            <a:normAutofit/>
          </a:bodyPr>
          <a:lstStyle/>
          <a:p>
            <a:pPr marL="365760" indent="-256032" eaLnBrk="1" fontAlgn="auto" hangingPunct="1">
              <a:lnSpc>
                <a:spcPct val="80000"/>
              </a:lnSpc>
              <a:spcAft>
                <a:spcPts val="0"/>
              </a:spcAft>
              <a:buFont typeface="Wingdings 3"/>
              <a:buChar char=""/>
              <a:defRPr/>
            </a:pPr>
            <a:r>
              <a:rPr lang="en-IE" sz="3200" dirty="0" smtClean="0"/>
              <a:t>Natural Vegetation is plant life that </a:t>
            </a:r>
            <a:r>
              <a:rPr lang="en-IE" sz="3200" dirty="0" smtClean="0">
                <a:solidFill>
                  <a:schemeClr val="accent2"/>
                </a:solidFill>
              </a:rPr>
              <a:t>hasn’t been planted or changed by humans</a:t>
            </a:r>
            <a:r>
              <a:rPr lang="en-IE" sz="3200" dirty="0" smtClean="0"/>
              <a:t>, it has grown naturally or wildly as nature intended.</a:t>
            </a:r>
          </a:p>
          <a:p>
            <a:pPr marL="365760" indent="-256032" eaLnBrk="1" fontAlgn="auto" hangingPunct="1">
              <a:lnSpc>
                <a:spcPct val="80000"/>
              </a:lnSpc>
              <a:spcAft>
                <a:spcPts val="0"/>
              </a:spcAft>
              <a:buFont typeface="Wingdings 3"/>
              <a:buChar char=""/>
              <a:defRPr/>
            </a:pPr>
            <a:endParaRPr lang="en-IE" sz="3200" dirty="0" smtClean="0"/>
          </a:p>
          <a:p>
            <a:pPr marL="365760" indent="-256032" eaLnBrk="1" fontAlgn="auto" hangingPunct="1">
              <a:lnSpc>
                <a:spcPct val="80000"/>
              </a:lnSpc>
              <a:spcAft>
                <a:spcPts val="0"/>
              </a:spcAft>
              <a:buFont typeface="Wingdings 3"/>
              <a:buChar char=""/>
              <a:defRPr/>
            </a:pPr>
            <a:r>
              <a:rPr lang="en-IE" sz="3200" dirty="0" smtClean="0"/>
              <a:t>Humans however still plant &amp; remove vegetation and so </a:t>
            </a:r>
            <a:r>
              <a:rPr lang="en-IE" sz="3200" b="1" u="sng" dirty="0" smtClean="0">
                <a:solidFill>
                  <a:srgbClr val="00B050"/>
                </a:solidFill>
              </a:rPr>
              <a:t>few areas in the world where natural vegetation remains</a:t>
            </a:r>
            <a:r>
              <a:rPr lang="en-IE" sz="3200" dirty="0" smtClean="0"/>
              <a:t>.</a:t>
            </a:r>
          </a:p>
          <a:p>
            <a:pPr marL="365760" indent="-256032" eaLnBrk="1" fontAlgn="auto" hangingPunct="1">
              <a:lnSpc>
                <a:spcPct val="80000"/>
              </a:lnSpc>
              <a:spcAft>
                <a:spcPts val="0"/>
              </a:spcAft>
              <a:buFontTx/>
              <a:buNone/>
              <a:defRPr/>
            </a:pPr>
            <a:r>
              <a:rPr lang="en-IE" sz="3200" dirty="0" smtClean="0"/>
              <a:t>      </a:t>
            </a:r>
          </a:p>
          <a:p>
            <a:pPr marL="365760" indent="-256032" eaLnBrk="1" fontAlgn="auto" hangingPunct="1">
              <a:lnSpc>
                <a:spcPct val="80000"/>
              </a:lnSpc>
              <a:spcAft>
                <a:spcPts val="0"/>
              </a:spcAft>
              <a:buFontTx/>
              <a:buNone/>
              <a:defRPr/>
            </a:pPr>
            <a:r>
              <a:rPr lang="en-IE" sz="3200" dirty="0" smtClean="0">
                <a:solidFill>
                  <a:schemeClr val="accent3"/>
                </a:solidFill>
                <a:sym typeface="Webdings"/>
              </a:rPr>
              <a:t></a:t>
            </a:r>
            <a:r>
              <a:rPr lang="en-IE" sz="3200" dirty="0" smtClean="0"/>
              <a:t>Irelands natural vegetation was </a:t>
            </a:r>
            <a:r>
              <a:rPr lang="en-IE" sz="3200" dirty="0" smtClean="0">
                <a:solidFill>
                  <a:srgbClr val="00FF00"/>
                </a:solidFill>
              </a:rPr>
              <a:t>deciduous forest</a:t>
            </a:r>
            <a:r>
              <a:rPr lang="en-IE" sz="3200" dirty="0" smtClean="0"/>
              <a:t> .This has been dramatically altered </a:t>
            </a:r>
          </a:p>
          <a:p>
            <a:pPr marL="365760" indent="-256032" eaLnBrk="1" fontAlgn="auto" hangingPunct="1">
              <a:lnSpc>
                <a:spcPct val="80000"/>
              </a:lnSpc>
              <a:spcAft>
                <a:spcPts val="0"/>
              </a:spcAft>
              <a:buFontTx/>
              <a:buNone/>
              <a:defRPr/>
            </a:pPr>
            <a:r>
              <a:rPr lang="en-IE" sz="3200" dirty="0" smtClean="0"/>
              <a:t>                      for agriculture &amp; recreation.</a:t>
            </a:r>
            <a:endParaRPr lang="en-IE" sz="2800" dirty="0" smtClean="0"/>
          </a:p>
          <a:p>
            <a:pPr marL="365760" indent="-256032" eaLnBrk="1" fontAlgn="auto" hangingPunct="1">
              <a:lnSpc>
                <a:spcPct val="80000"/>
              </a:lnSpc>
              <a:spcAft>
                <a:spcPts val="0"/>
              </a:spcAft>
              <a:buFontTx/>
              <a:buNone/>
              <a:defRPr/>
            </a:pPr>
            <a:endParaRPr lang="en-IE" sz="2800" dirty="0" smtClean="0"/>
          </a:p>
          <a:p>
            <a:pPr marL="365760" indent="-256032" eaLnBrk="1" fontAlgn="auto" hangingPunct="1">
              <a:lnSpc>
                <a:spcPct val="80000"/>
              </a:lnSpc>
              <a:spcAft>
                <a:spcPts val="0"/>
              </a:spcAft>
              <a:buFontTx/>
              <a:buNone/>
              <a:defRPr/>
            </a:pPr>
            <a:endParaRPr lang="en-US" sz="2800" dirty="0" smtClean="0"/>
          </a:p>
        </p:txBody>
      </p:sp>
      <p:sp>
        <p:nvSpPr>
          <p:cNvPr id="3074" name="Rectangle 2"/>
          <p:cNvSpPr>
            <a:spLocks noGrp="1" noChangeArrowheads="1"/>
          </p:cNvSpPr>
          <p:nvPr>
            <p:ph type="title"/>
          </p:nvPr>
        </p:nvSpPr>
        <p:spPr>
          <a:xfrm>
            <a:off x="0" y="548680"/>
            <a:ext cx="9144000" cy="1143000"/>
          </a:xfrm>
        </p:spPr>
        <p:txBody>
          <a:bodyPr/>
          <a:lstStyle/>
          <a:p>
            <a:pPr algn="ctr" eaLnBrk="1" fontAlgn="auto" hangingPunct="1">
              <a:spcAft>
                <a:spcPts val="0"/>
              </a:spcAft>
              <a:defRPr/>
            </a:pPr>
            <a:r>
              <a:rPr lang="en-IE" dirty="0" smtClean="0">
                <a:solidFill>
                  <a:srgbClr val="0070C0"/>
                </a:solidFill>
                <a:latin typeface="Jokerman" pitchFamily="82" charset="0"/>
              </a:rPr>
              <a:t>What is Natural Vegetation?</a:t>
            </a:r>
            <a:endParaRPr lang="en-US" dirty="0" smtClean="0">
              <a:solidFill>
                <a:srgbClr val="0070C0"/>
              </a:solidFill>
              <a:latin typeface="Jokerman"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0" y="1600200"/>
            <a:ext cx="9144000" cy="5257800"/>
          </a:xfrm>
        </p:spPr>
        <p:txBody>
          <a:bodyPr>
            <a:normAutofit/>
          </a:bodyPr>
          <a:lstStyle/>
          <a:p>
            <a:pPr marL="365760" indent="-256032" eaLnBrk="1" fontAlgn="auto" hangingPunct="1">
              <a:lnSpc>
                <a:spcPct val="80000"/>
              </a:lnSpc>
              <a:spcAft>
                <a:spcPts val="0"/>
              </a:spcAft>
              <a:buFontTx/>
              <a:buNone/>
              <a:defRPr/>
            </a:pPr>
            <a:r>
              <a:rPr lang="en-IE" sz="2600" dirty="0" smtClean="0"/>
              <a:t>Irelands forest cover is believed to be about </a:t>
            </a:r>
            <a:r>
              <a:rPr lang="en-IE" sz="2600" dirty="0" smtClean="0">
                <a:solidFill>
                  <a:schemeClr val="folHlink"/>
                </a:solidFill>
              </a:rPr>
              <a:t>8-10%</a:t>
            </a:r>
            <a:r>
              <a:rPr lang="en-IE" sz="2600" dirty="0" smtClean="0"/>
              <a:t> of the country with less than </a:t>
            </a:r>
            <a:r>
              <a:rPr lang="en-IE" sz="2600" dirty="0" smtClean="0">
                <a:solidFill>
                  <a:srgbClr val="CC0099"/>
                </a:solidFill>
              </a:rPr>
              <a:t>1%</a:t>
            </a:r>
            <a:r>
              <a:rPr lang="en-IE" sz="2600" dirty="0" smtClean="0"/>
              <a:t> of this being </a:t>
            </a:r>
            <a:r>
              <a:rPr lang="en-IE" sz="2600" dirty="0" smtClean="0">
                <a:solidFill>
                  <a:srgbClr val="00FF00"/>
                </a:solidFill>
              </a:rPr>
              <a:t>natural vegetation</a:t>
            </a:r>
            <a:r>
              <a:rPr lang="en-IE" sz="2600" dirty="0" smtClean="0"/>
              <a:t>.</a:t>
            </a:r>
          </a:p>
          <a:p>
            <a:pPr marL="365760" indent="-256032" eaLnBrk="1" fontAlgn="auto" hangingPunct="1">
              <a:lnSpc>
                <a:spcPct val="80000"/>
              </a:lnSpc>
              <a:spcAft>
                <a:spcPts val="0"/>
              </a:spcAft>
              <a:buFontTx/>
              <a:buNone/>
              <a:defRPr/>
            </a:pPr>
            <a:endParaRPr lang="en-IE" sz="2600" dirty="0" smtClean="0"/>
          </a:p>
          <a:p>
            <a:pPr marL="365760" indent="-256032" eaLnBrk="1" fontAlgn="auto" hangingPunct="1">
              <a:lnSpc>
                <a:spcPct val="80000"/>
              </a:lnSpc>
              <a:spcAft>
                <a:spcPts val="0"/>
              </a:spcAft>
              <a:buFont typeface="Wingdings 3"/>
              <a:buChar char=""/>
              <a:defRPr/>
            </a:pPr>
            <a:r>
              <a:rPr lang="en-US" sz="2600" u="sng" dirty="0" smtClean="0"/>
              <a:t>After the last Ice Age</a:t>
            </a:r>
            <a:r>
              <a:rPr lang="en-US" sz="2600" dirty="0" smtClean="0"/>
              <a:t>, about 10,000 years ago, Ireland gradually became </a:t>
            </a:r>
            <a:r>
              <a:rPr lang="en-US" sz="2600" u="sng" dirty="0" smtClean="0"/>
              <a:t>covered with trees</a:t>
            </a:r>
            <a:r>
              <a:rPr lang="en-US" sz="2600" dirty="0" smtClean="0"/>
              <a:t>. </a:t>
            </a:r>
          </a:p>
          <a:p>
            <a:pPr marL="365760" indent="-256032" eaLnBrk="1" fontAlgn="auto" hangingPunct="1">
              <a:lnSpc>
                <a:spcPct val="80000"/>
              </a:lnSpc>
              <a:spcAft>
                <a:spcPts val="0"/>
              </a:spcAft>
              <a:buFont typeface="Wingdings 3"/>
              <a:buChar char=""/>
              <a:defRPr/>
            </a:pPr>
            <a:r>
              <a:rPr lang="en-US" sz="2600" dirty="0" smtClean="0"/>
              <a:t>The </a:t>
            </a:r>
            <a:r>
              <a:rPr lang="en-US" sz="2600" u="sng" dirty="0" smtClean="0"/>
              <a:t>arrival of early farmers</a:t>
            </a:r>
            <a:r>
              <a:rPr lang="en-US" sz="2600" dirty="0" smtClean="0"/>
              <a:t> heralded the beginning of the </a:t>
            </a:r>
            <a:r>
              <a:rPr lang="en-US" sz="2600" u="sng" dirty="0" smtClean="0"/>
              <a:t>steady decline of Ireland's natural woodland cover as they</a:t>
            </a:r>
            <a:r>
              <a:rPr lang="en-US" sz="2600" dirty="0" smtClean="0"/>
              <a:t> </a:t>
            </a:r>
            <a:r>
              <a:rPr lang="en-US" sz="2600" dirty="0" smtClean="0">
                <a:solidFill>
                  <a:srgbClr val="3399FF"/>
                </a:solidFill>
              </a:rPr>
              <a:t>felled trees for timber</a:t>
            </a:r>
            <a:r>
              <a:rPr lang="en-US" sz="2600" dirty="0" smtClean="0"/>
              <a:t> and </a:t>
            </a:r>
            <a:r>
              <a:rPr lang="en-US" sz="2600" dirty="0" smtClean="0">
                <a:solidFill>
                  <a:schemeClr val="tx1">
                    <a:lumMod val="75000"/>
                  </a:schemeClr>
                </a:solidFill>
              </a:rPr>
              <a:t>cleared the land for agricultural use. </a:t>
            </a:r>
            <a:r>
              <a:rPr lang="en-US" sz="2600" dirty="0" smtClean="0"/>
              <a:t/>
            </a:r>
            <a:br>
              <a:rPr lang="en-US" sz="2600" dirty="0" smtClean="0"/>
            </a:br>
            <a:endParaRPr lang="en-US" sz="2600" dirty="0" smtClean="0"/>
          </a:p>
          <a:p>
            <a:pPr marL="365760" indent="-256032" eaLnBrk="1" fontAlgn="auto" hangingPunct="1">
              <a:lnSpc>
                <a:spcPct val="80000"/>
              </a:lnSpc>
              <a:spcAft>
                <a:spcPts val="0"/>
              </a:spcAft>
              <a:buFont typeface="Wingdings 3"/>
              <a:buChar char=""/>
              <a:defRPr/>
            </a:pPr>
            <a:r>
              <a:rPr lang="en-US" sz="2600" dirty="0" smtClean="0"/>
              <a:t>Uses for timber varied from the construction of bog roads, </a:t>
            </a:r>
            <a:r>
              <a:rPr lang="en-US" sz="2600" dirty="0" err="1" smtClean="0"/>
              <a:t>crannógs</a:t>
            </a:r>
            <a:r>
              <a:rPr lang="en-US" sz="2600" dirty="0" smtClean="0"/>
              <a:t> and dugout canoes, to ship-building </a:t>
            </a:r>
          </a:p>
          <a:p>
            <a:pPr marL="365760" indent="-256032" eaLnBrk="1" fontAlgn="auto" hangingPunct="1">
              <a:lnSpc>
                <a:spcPct val="80000"/>
              </a:lnSpc>
              <a:spcAft>
                <a:spcPts val="0"/>
              </a:spcAft>
              <a:buNone/>
              <a:defRPr/>
            </a:pPr>
            <a:r>
              <a:rPr lang="en-US" sz="2600" dirty="0" smtClean="0"/>
              <a:t>                  and charcoal for smelting. </a:t>
            </a:r>
          </a:p>
        </p:txBody>
      </p:sp>
      <p:sp>
        <p:nvSpPr>
          <p:cNvPr id="6146" name="Rectangle 2"/>
          <p:cNvSpPr>
            <a:spLocks noGrp="1" noChangeArrowheads="1"/>
          </p:cNvSpPr>
          <p:nvPr>
            <p:ph type="title"/>
          </p:nvPr>
        </p:nvSpPr>
        <p:spPr>
          <a:xfrm>
            <a:off x="0" y="620688"/>
            <a:ext cx="9144000" cy="1143000"/>
          </a:xfrm>
        </p:spPr>
        <p:txBody>
          <a:bodyPr/>
          <a:lstStyle/>
          <a:p>
            <a:pPr algn="ctr" eaLnBrk="1" fontAlgn="auto" hangingPunct="1">
              <a:spcAft>
                <a:spcPts val="0"/>
              </a:spcAft>
              <a:defRPr/>
            </a:pPr>
            <a:r>
              <a:rPr lang="en-IE" dirty="0" smtClean="0">
                <a:solidFill>
                  <a:schemeClr val="tx1">
                    <a:lumMod val="75000"/>
                  </a:schemeClr>
                </a:solidFill>
              </a:rPr>
              <a:t>Ireland’s Natural Vegetation</a:t>
            </a:r>
            <a:endParaRPr lang="en-US" dirty="0" smtClean="0">
              <a:solidFill>
                <a:schemeClr val="tx1">
                  <a:lumMod val="7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p:txBody>
          <a:bodyPr/>
          <a:lstStyle/>
          <a:p>
            <a:pPr eaLnBrk="1" hangingPunct="1"/>
            <a:endParaRPr lang="en-IE" smtClean="0"/>
          </a:p>
        </p:txBody>
      </p:sp>
      <p:sp>
        <p:nvSpPr>
          <p:cNvPr id="3" name="Title 2"/>
          <p:cNvSpPr>
            <a:spLocks noGrp="1"/>
          </p:cNvSpPr>
          <p:nvPr>
            <p:ph type="title"/>
          </p:nvPr>
        </p:nvSpPr>
        <p:spPr/>
        <p:txBody>
          <a:bodyPr/>
          <a:lstStyle/>
          <a:p>
            <a:pPr eaLnBrk="1" hangingPunct="1">
              <a:defRPr/>
            </a:pPr>
            <a:endParaRPr lang="en-IE" dirty="0"/>
          </a:p>
        </p:txBody>
      </p:sp>
      <p:pic>
        <p:nvPicPr>
          <p:cNvPr id="14340" name="Picture 2"/>
          <p:cNvPicPr>
            <a:picLocks noChangeAspect="1" noChangeArrowheads="1"/>
          </p:cNvPicPr>
          <p:nvPr/>
        </p:nvPicPr>
        <p:blipFill>
          <a:blip r:embed="rId3" cstate="print"/>
          <a:srcRect l="19559" t="21281" r="9567" b="29500"/>
          <a:stretch>
            <a:fillRect/>
          </a:stretch>
        </p:blipFill>
        <p:spPr bwMode="auto">
          <a:xfrm>
            <a:off x="0" y="981075"/>
            <a:ext cx="9144000"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57200" y="1268413"/>
            <a:ext cx="8686800" cy="5589587"/>
          </a:xfrm>
        </p:spPr>
        <p:txBody>
          <a:bodyPr>
            <a:normAutofit/>
          </a:bodyPr>
          <a:lstStyle/>
          <a:p>
            <a:pPr marL="365760" indent="-256032" eaLnBrk="1" fontAlgn="auto" hangingPunct="1">
              <a:lnSpc>
                <a:spcPct val="80000"/>
              </a:lnSpc>
              <a:spcAft>
                <a:spcPts val="0"/>
              </a:spcAft>
              <a:buFontTx/>
              <a:buNone/>
              <a:defRPr/>
            </a:pPr>
            <a:r>
              <a:rPr lang="en-IE" sz="2800" dirty="0" smtClean="0"/>
              <a:t>				</a:t>
            </a:r>
            <a:r>
              <a:rPr lang="en-IE" sz="2800" dirty="0" smtClean="0">
                <a:solidFill>
                  <a:srgbClr val="00B0F0"/>
                </a:solidFill>
              </a:rPr>
              <a:t>Climate </a:t>
            </a:r>
          </a:p>
          <a:p>
            <a:pPr marL="365760" indent="-256032" eaLnBrk="1" fontAlgn="auto" hangingPunct="1">
              <a:lnSpc>
                <a:spcPct val="80000"/>
              </a:lnSpc>
              <a:spcAft>
                <a:spcPts val="0"/>
              </a:spcAft>
              <a:buFontTx/>
              <a:buNone/>
              <a:defRPr/>
            </a:pPr>
            <a:endParaRPr lang="en-IE" sz="2800" dirty="0" smtClean="0">
              <a:solidFill>
                <a:srgbClr val="3399FF"/>
              </a:solidFill>
            </a:endParaRPr>
          </a:p>
          <a:p>
            <a:pPr marL="365760" indent="-256032" eaLnBrk="1" fontAlgn="auto" hangingPunct="1">
              <a:lnSpc>
                <a:spcPct val="80000"/>
              </a:lnSpc>
              <a:spcAft>
                <a:spcPts val="0"/>
              </a:spcAft>
              <a:buFontTx/>
              <a:buNone/>
              <a:defRPr/>
            </a:pPr>
            <a:r>
              <a:rPr lang="en-IE" sz="2800" dirty="0" smtClean="0">
                <a:solidFill>
                  <a:srgbClr val="3399FF"/>
                </a:solidFill>
              </a:rPr>
              <a:t>Precipitation</a:t>
            </a:r>
            <a:r>
              <a:rPr lang="en-IE" sz="2800" dirty="0" smtClean="0"/>
              <a:t>                          </a:t>
            </a:r>
            <a:r>
              <a:rPr lang="en-IE" sz="2800" dirty="0" smtClean="0">
                <a:solidFill>
                  <a:srgbClr val="FF0000"/>
                </a:solidFill>
              </a:rPr>
              <a:t>Heat</a:t>
            </a:r>
          </a:p>
          <a:p>
            <a:pPr marL="365760" indent="-256032" eaLnBrk="1" fontAlgn="auto" hangingPunct="1">
              <a:lnSpc>
                <a:spcPct val="80000"/>
              </a:lnSpc>
              <a:spcAft>
                <a:spcPts val="0"/>
              </a:spcAft>
              <a:buFontTx/>
              <a:buNone/>
              <a:defRPr/>
            </a:pPr>
            <a:r>
              <a:rPr lang="en-IE" sz="2000" dirty="0" smtClean="0"/>
              <a:t>-</a:t>
            </a:r>
            <a:r>
              <a:rPr lang="en-IE" sz="2000" dirty="0" smtClean="0">
                <a:solidFill>
                  <a:srgbClr val="00FF00"/>
                </a:solidFill>
              </a:rPr>
              <a:t>Provides moisture for</a:t>
            </a:r>
            <a:r>
              <a:rPr lang="en-IE" sz="2000" dirty="0" smtClean="0"/>
              <a:t>              -</a:t>
            </a:r>
            <a:r>
              <a:rPr lang="en-IE" sz="2000" dirty="0" smtClean="0">
                <a:solidFill>
                  <a:schemeClr val="tx1">
                    <a:lumMod val="75000"/>
                  </a:schemeClr>
                </a:solidFill>
              </a:rPr>
              <a:t>Needed for plant growth</a:t>
            </a:r>
            <a:r>
              <a:rPr lang="en-IE" sz="2000" dirty="0" smtClean="0">
                <a:solidFill>
                  <a:srgbClr val="CC0099"/>
                </a:solidFill>
              </a:rPr>
              <a:t>.</a:t>
            </a:r>
          </a:p>
          <a:p>
            <a:pPr marL="365760" indent="-256032" eaLnBrk="1" fontAlgn="auto" hangingPunct="1">
              <a:lnSpc>
                <a:spcPct val="80000"/>
              </a:lnSpc>
              <a:spcAft>
                <a:spcPts val="0"/>
              </a:spcAft>
              <a:buFontTx/>
              <a:buNone/>
              <a:defRPr/>
            </a:pPr>
            <a:r>
              <a:rPr lang="en-IE" sz="2000" dirty="0" smtClean="0"/>
              <a:t>  </a:t>
            </a:r>
            <a:r>
              <a:rPr lang="en-IE" sz="2000" dirty="0" smtClean="0">
                <a:solidFill>
                  <a:srgbClr val="00FF00"/>
                </a:solidFill>
              </a:rPr>
              <a:t>plants.</a:t>
            </a:r>
          </a:p>
          <a:p>
            <a:pPr marL="365760" indent="-256032" eaLnBrk="1" fontAlgn="auto" hangingPunct="1">
              <a:lnSpc>
                <a:spcPct val="80000"/>
              </a:lnSpc>
              <a:spcAft>
                <a:spcPts val="0"/>
              </a:spcAft>
              <a:buFontTx/>
              <a:buNone/>
              <a:defRPr/>
            </a:pPr>
            <a:r>
              <a:rPr lang="en-IE" sz="2000" dirty="0" smtClean="0"/>
              <a:t>-</a:t>
            </a:r>
            <a:r>
              <a:rPr lang="en-IE" sz="2000" dirty="0" smtClean="0">
                <a:solidFill>
                  <a:srgbClr val="00FF00"/>
                </a:solidFill>
              </a:rPr>
              <a:t>Wet Regions may be</a:t>
            </a:r>
            <a:r>
              <a:rPr lang="en-IE" sz="2000" dirty="0" smtClean="0"/>
              <a:t>              -</a:t>
            </a:r>
            <a:r>
              <a:rPr lang="en-IE" sz="2000" dirty="0" smtClean="0">
                <a:solidFill>
                  <a:schemeClr val="tx1">
                    <a:lumMod val="75000"/>
                  </a:schemeClr>
                </a:solidFill>
              </a:rPr>
              <a:t>Hotter regions usually have </a:t>
            </a:r>
          </a:p>
          <a:p>
            <a:pPr marL="365760" indent="-256032" eaLnBrk="1" fontAlgn="auto" hangingPunct="1">
              <a:lnSpc>
                <a:spcPct val="80000"/>
              </a:lnSpc>
              <a:spcAft>
                <a:spcPts val="0"/>
              </a:spcAft>
              <a:buFontTx/>
              <a:buNone/>
              <a:defRPr/>
            </a:pPr>
            <a:r>
              <a:rPr lang="en-IE" sz="2000" dirty="0" smtClean="0"/>
              <a:t> </a:t>
            </a:r>
            <a:r>
              <a:rPr lang="en-IE" sz="2000" dirty="0" smtClean="0">
                <a:solidFill>
                  <a:srgbClr val="00FF00"/>
                </a:solidFill>
              </a:rPr>
              <a:t>covered in thick forest.</a:t>
            </a:r>
            <a:r>
              <a:rPr lang="en-IE" sz="2000" dirty="0" smtClean="0"/>
              <a:t>             </a:t>
            </a:r>
            <a:r>
              <a:rPr lang="en-IE" sz="2000" dirty="0" smtClean="0">
                <a:solidFill>
                  <a:schemeClr val="tx1">
                    <a:lumMod val="75000"/>
                  </a:schemeClr>
                </a:solidFill>
              </a:rPr>
              <a:t>more lush vegetation than </a:t>
            </a:r>
          </a:p>
          <a:p>
            <a:pPr marL="365760" indent="-256032" eaLnBrk="1" fontAlgn="auto" hangingPunct="1">
              <a:lnSpc>
                <a:spcPct val="80000"/>
              </a:lnSpc>
              <a:spcAft>
                <a:spcPts val="0"/>
              </a:spcAft>
              <a:buFontTx/>
              <a:buNone/>
              <a:defRPr/>
            </a:pPr>
            <a:r>
              <a:rPr lang="en-IE" sz="2000" dirty="0" smtClean="0"/>
              <a:t>-</a:t>
            </a:r>
            <a:r>
              <a:rPr lang="en-IE" sz="2000" dirty="0" smtClean="0">
                <a:solidFill>
                  <a:srgbClr val="00FF00"/>
                </a:solidFill>
              </a:rPr>
              <a:t>Moderately wet regions may be</a:t>
            </a:r>
            <a:r>
              <a:rPr lang="en-IE" sz="2000" dirty="0" smtClean="0"/>
              <a:t>        </a:t>
            </a:r>
            <a:r>
              <a:rPr lang="en-IE" sz="2000" dirty="0" smtClean="0">
                <a:solidFill>
                  <a:schemeClr val="tx1">
                    <a:lumMod val="75000"/>
                  </a:schemeClr>
                </a:solidFill>
              </a:rPr>
              <a:t>cooler regions.</a:t>
            </a:r>
          </a:p>
          <a:p>
            <a:pPr marL="365760" indent="-256032" eaLnBrk="1" fontAlgn="auto" hangingPunct="1">
              <a:lnSpc>
                <a:spcPct val="80000"/>
              </a:lnSpc>
              <a:spcAft>
                <a:spcPts val="0"/>
              </a:spcAft>
              <a:buFontTx/>
              <a:buNone/>
              <a:defRPr/>
            </a:pPr>
            <a:r>
              <a:rPr lang="en-IE" sz="2000" dirty="0" smtClean="0"/>
              <a:t> </a:t>
            </a:r>
            <a:r>
              <a:rPr lang="en-IE" sz="2000" dirty="0" smtClean="0">
                <a:solidFill>
                  <a:srgbClr val="00FF00"/>
                </a:solidFill>
              </a:rPr>
              <a:t>covered in natural grasslands.</a:t>
            </a:r>
            <a:r>
              <a:rPr lang="en-IE" sz="2000" dirty="0" smtClean="0"/>
              <a:t> – </a:t>
            </a:r>
            <a:r>
              <a:rPr lang="en-IE" sz="2000" dirty="0" smtClean="0">
                <a:solidFill>
                  <a:schemeClr val="tx1">
                    <a:lumMod val="75000"/>
                  </a:schemeClr>
                </a:solidFill>
              </a:rPr>
              <a:t>Few plants will grow in </a:t>
            </a:r>
          </a:p>
          <a:p>
            <a:pPr marL="365760" indent="-256032" eaLnBrk="1" fontAlgn="auto" hangingPunct="1">
              <a:lnSpc>
                <a:spcPct val="80000"/>
              </a:lnSpc>
              <a:spcAft>
                <a:spcPts val="0"/>
              </a:spcAft>
              <a:buFontTx/>
              <a:buNone/>
              <a:defRPr/>
            </a:pPr>
            <a:r>
              <a:rPr lang="en-IE" sz="2000" dirty="0" smtClean="0"/>
              <a:t>-</a:t>
            </a:r>
            <a:r>
              <a:rPr lang="en-IE" sz="2000" dirty="0" smtClean="0">
                <a:solidFill>
                  <a:srgbClr val="00FF00"/>
                </a:solidFill>
              </a:rPr>
              <a:t>Dry Regions usually contain</a:t>
            </a:r>
            <a:r>
              <a:rPr lang="en-IE" sz="2000" dirty="0" smtClean="0"/>
              <a:t>      </a:t>
            </a:r>
            <a:r>
              <a:rPr lang="en-IE" sz="2000" dirty="0" smtClean="0">
                <a:solidFill>
                  <a:schemeClr val="tx1">
                    <a:lumMod val="75000"/>
                  </a:schemeClr>
                </a:solidFill>
              </a:rPr>
              <a:t>temperatures below 4</a:t>
            </a:r>
            <a:r>
              <a:rPr lang="en-US" sz="2000" dirty="0" smtClean="0">
                <a:solidFill>
                  <a:schemeClr val="tx1">
                    <a:lumMod val="75000"/>
                  </a:schemeClr>
                </a:solidFill>
                <a:cs typeface="Arial" charset="0"/>
              </a:rPr>
              <a:t>°c.</a:t>
            </a:r>
          </a:p>
          <a:p>
            <a:pPr marL="365760" indent="-256032" eaLnBrk="1" fontAlgn="auto" hangingPunct="1">
              <a:lnSpc>
                <a:spcPct val="80000"/>
              </a:lnSpc>
              <a:spcAft>
                <a:spcPts val="0"/>
              </a:spcAft>
              <a:buFont typeface="Wingdings 3"/>
              <a:buNone/>
              <a:defRPr/>
            </a:pPr>
            <a:r>
              <a:rPr lang="en-IE" sz="2000" dirty="0" smtClean="0"/>
              <a:t> </a:t>
            </a:r>
            <a:r>
              <a:rPr lang="en-IE" sz="2000" dirty="0" smtClean="0">
                <a:solidFill>
                  <a:srgbClr val="00FF00"/>
                </a:solidFill>
              </a:rPr>
              <a:t>scrub-like vegetation.</a:t>
            </a:r>
            <a:r>
              <a:rPr lang="en-IE" sz="2800" dirty="0" smtClean="0"/>
              <a:t>           -</a:t>
            </a:r>
            <a:r>
              <a:rPr lang="en-IE" sz="2000" dirty="0" smtClean="0">
                <a:solidFill>
                  <a:schemeClr val="tx1">
                    <a:lumMod val="75000"/>
                  </a:schemeClr>
                </a:solidFill>
              </a:rPr>
              <a:t>Very warm conditions effect 					the type of</a:t>
            </a:r>
            <a:r>
              <a:rPr lang="en-IE" sz="2000" dirty="0" smtClean="0"/>
              <a:t> </a:t>
            </a:r>
            <a:r>
              <a:rPr lang="en-IE" sz="2000" dirty="0" smtClean="0">
                <a:solidFill>
                  <a:schemeClr val="tx1">
                    <a:lumMod val="75000"/>
                  </a:schemeClr>
                </a:solidFill>
              </a:rPr>
              <a:t>plants that grow. </a:t>
            </a:r>
          </a:p>
          <a:p>
            <a:pPr marL="365760" indent="-256032" eaLnBrk="1" fontAlgn="auto" hangingPunct="1">
              <a:lnSpc>
                <a:spcPct val="80000"/>
              </a:lnSpc>
              <a:spcAft>
                <a:spcPts val="0"/>
              </a:spcAft>
              <a:buFont typeface="Wingdings 3"/>
              <a:buNone/>
              <a:defRPr/>
            </a:pPr>
            <a:r>
              <a:rPr lang="en-IE" sz="2000" dirty="0" smtClean="0"/>
              <a:t>                                    						</a:t>
            </a:r>
            <a:endParaRPr lang="en-IE" sz="2000" dirty="0" smtClean="0">
              <a:solidFill>
                <a:schemeClr val="tx1">
                  <a:lumMod val="75000"/>
                </a:schemeClr>
              </a:solidFill>
            </a:endParaRPr>
          </a:p>
          <a:p>
            <a:pPr marL="365760" indent="-256032" eaLnBrk="1" fontAlgn="auto" hangingPunct="1">
              <a:lnSpc>
                <a:spcPct val="80000"/>
              </a:lnSpc>
              <a:spcAft>
                <a:spcPts val="0"/>
              </a:spcAft>
              <a:buFontTx/>
              <a:buNone/>
              <a:defRPr/>
            </a:pPr>
            <a:endParaRPr lang="en-IE" sz="2000" dirty="0" smtClean="0"/>
          </a:p>
          <a:p>
            <a:pPr marL="365760" indent="-256032" eaLnBrk="1" fontAlgn="auto" hangingPunct="1">
              <a:lnSpc>
                <a:spcPct val="80000"/>
              </a:lnSpc>
              <a:spcAft>
                <a:spcPts val="0"/>
              </a:spcAft>
              <a:buFontTx/>
              <a:buNone/>
              <a:defRPr/>
            </a:pPr>
            <a:r>
              <a:rPr lang="en-IE" sz="2000" dirty="0" smtClean="0"/>
              <a:t>                         </a:t>
            </a:r>
          </a:p>
          <a:p>
            <a:pPr marL="365760" indent="-256032" eaLnBrk="1" fontAlgn="auto" hangingPunct="1">
              <a:lnSpc>
                <a:spcPct val="80000"/>
              </a:lnSpc>
              <a:spcAft>
                <a:spcPts val="0"/>
              </a:spcAft>
              <a:buFontTx/>
              <a:buNone/>
              <a:defRPr/>
            </a:pPr>
            <a:r>
              <a:rPr lang="en-IE" sz="2400" dirty="0" smtClean="0">
                <a:solidFill>
                  <a:schemeClr val="folHlink"/>
                </a:solidFill>
              </a:rPr>
              <a:t>				Natural Vegetation</a:t>
            </a:r>
            <a:endParaRPr lang="en-US" sz="2400" dirty="0" smtClean="0">
              <a:solidFill>
                <a:schemeClr val="folHlink"/>
              </a:solidFill>
            </a:endParaRPr>
          </a:p>
        </p:txBody>
      </p:sp>
      <p:sp>
        <p:nvSpPr>
          <p:cNvPr id="7170" name="Rectangle 2"/>
          <p:cNvSpPr>
            <a:spLocks noGrp="1" noChangeArrowheads="1"/>
          </p:cNvSpPr>
          <p:nvPr>
            <p:ph type="title"/>
          </p:nvPr>
        </p:nvSpPr>
        <p:spPr/>
        <p:txBody>
          <a:bodyPr>
            <a:normAutofit fontScale="90000"/>
          </a:bodyPr>
          <a:lstStyle/>
          <a:p>
            <a:pPr algn="ctr" eaLnBrk="1" fontAlgn="auto" hangingPunct="1">
              <a:spcAft>
                <a:spcPts val="0"/>
              </a:spcAft>
              <a:defRPr/>
            </a:pPr>
            <a:r>
              <a:rPr lang="en-IE" sz="4000" dirty="0" smtClean="0">
                <a:solidFill>
                  <a:schemeClr val="tx1">
                    <a:lumMod val="75000"/>
                  </a:schemeClr>
                </a:solidFill>
              </a:rPr>
              <a:t>How Natural Vegetation is Related to Climate</a:t>
            </a:r>
            <a:endParaRPr lang="en-US" sz="4000" dirty="0" smtClean="0">
              <a:solidFill>
                <a:schemeClr val="tx1">
                  <a:lumMod val="75000"/>
                </a:schemeClr>
              </a:solidFill>
            </a:endParaRPr>
          </a:p>
        </p:txBody>
      </p:sp>
      <p:sp>
        <p:nvSpPr>
          <p:cNvPr id="15364" name="Line 4"/>
          <p:cNvSpPr>
            <a:spLocks noChangeShapeType="1"/>
          </p:cNvSpPr>
          <p:nvPr/>
        </p:nvSpPr>
        <p:spPr bwMode="auto">
          <a:xfrm flipH="1">
            <a:off x="2555875" y="1628775"/>
            <a:ext cx="1079500" cy="215900"/>
          </a:xfrm>
          <a:prstGeom prst="line">
            <a:avLst/>
          </a:prstGeom>
          <a:noFill/>
          <a:ln w="9525">
            <a:solidFill>
              <a:schemeClr val="tx1"/>
            </a:solidFill>
            <a:round/>
            <a:headEnd/>
            <a:tailEnd type="triangle" w="med" len="med"/>
          </a:ln>
        </p:spPr>
        <p:txBody>
          <a:bodyPr/>
          <a:lstStyle/>
          <a:p>
            <a:endParaRPr lang="en-IE"/>
          </a:p>
        </p:txBody>
      </p:sp>
      <p:sp>
        <p:nvSpPr>
          <p:cNvPr id="15365" name="Line 5"/>
          <p:cNvSpPr>
            <a:spLocks noChangeShapeType="1"/>
          </p:cNvSpPr>
          <p:nvPr/>
        </p:nvSpPr>
        <p:spPr bwMode="auto">
          <a:xfrm>
            <a:off x="4572000" y="1628775"/>
            <a:ext cx="936625" cy="360363"/>
          </a:xfrm>
          <a:prstGeom prst="line">
            <a:avLst/>
          </a:prstGeom>
          <a:noFill/>
          <a:ln w="9525">
            <a:solidFill>
              <a:schemeClr val="tx1"/>
            </a:solidFill>
            <a:round/>
            <a:headEnd/>
            <a:tailEnd type="triangle" w="med" len="med"/>
          </a:ln>
        </p:spPr>
        <p:txBody>
          <a:bodyPr/>
          <a:lstStyle/>
          <a:p>
            <a:endParaRPr lang="en-IE"/>
          </a:p>
        </p:txBody>
      </p:sp>
      <p:sp>
        <p:nvSpPr>
          <p:cNvPr id="15366" name="Line 6"/>
          <p:cNvSpPr>
            <a:spLocks noChangeShapeType="1"/>
          </p:cNvSpPr>
          <p:nvPr/>
        </p:nvSpPr>
        <p:spPr bwMode="auto">
          <a:xfrm>
            <a:off x="2987675" y="5229225"/>
            <a:ext cx="504825" cy="720725"/>
          </a:xfrm>
          <a:prstGeom prst="line">
            <a:avLst/>
          </a:prstGeom>
          <a:noFill/>
          <a:ln w="9525">
            <a:solidFill>
              <a:schemeClr val="tx1"/>
            </a:solidFill>
            <a:round/>
            <a:headEnd/>
            <a:tailEnd type="triangle" w="med" len="med"/>
          </a:ln>
        </p:spPr>
        <p:txBody>
          <a:bodyPr/>
          <a:lstStyle/>
          <a:p>
            <a:endParaRPr lang="en-IE"/>
          </a:p>
        </p:txBody>
      </p:sp>
      <p:sp>
        <p:nvSpPr>
          <p:cNvPr id="15367" name="Line 7"/>
          <p:cNvSpPr>
            <a:spLocks noChangeShapeType="1"/>
          </p:cNvSpPr>
          <p:nvPr/>
        </p:nvSpPr>
        <p:spPr bwMode="auto">
          <a:xfrm flipH="1">
            <a:off x="5580063" y="5300663"/>
            <a:ext cx="288925" cy="649287"/>
          </a:xfrm>
          <a:prstGeom prst="line">
            <a:avLst/>
          </a:prstGeom>
          <a:noFill/>
          <a:ln w="9525">
            <a:solidFill>
              <a:schemeClr val="tx1"/>
            </a:solidFill>
            <a:round/>
            <a:headEnd/>
            <a:tailEnd type="triangle" w="med" len="med"/>
          </a:ln>
        </p:spPr>
        <p:txBody>
          <a:bodyPr/>
          <a:lstStyle/>
          <a:p>
            <a:endParaRPr lang="en-I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38784" y="533400"/>
            <a:ext cx="2971800" cy="538146"/>
          </a:xfrm>
        </p:spPr>
        <p:txBody>
          <a:bodyPr/>
          <a:lstStyle/>
          <a:p>
            <a:r>
              <a:rPr lang="en-GB" dirty="0" smtClean="0"/>
              <a:t>Precipitation</a:t>
            </a:r>
            <a:endParaRPr lang="en-US" dirty="0"/>
          </a:p>
        </p:txBody>
      </p:sp>
      <p:sp>
        <p:nvSpPr>
          <p:cNvPr id="6" name="Text Placeholder 5"/>
          <p:cNvSpPr>
            <a:spLocks noGrp="1"/>
          </p:cNvSpPr>
          <p:nvPr>
            <p:ph type="body" idx="2"/>
          </p:nvPr>
        </p:nvSpPr>
        <p:spPr>
          <a:xfrm>
            <a:off x="5538847" y="1142984"/>
            <a:ext cx="2971800" cy="4929222"/>
          </a:xfrm>
        </p:spPr>
        <p:txBody>
          <a:bodyPr>
            <a:noAutofit/>
          </a:bodyPr>
          <a:lstStyle/>
          <a:p>
            <a:r>
              <a:rPr lang="en-GB" sz="2000" dirty="0" smtClean="0"/>
              <a:t>Different amounts of precipitation affect the type of natural vegetation in an area.</a:t>
            </a:r>
          </a:p>
          <a:p>
            <a:endParaRPr lang="en-GB" sz="2000" dirty="0" smtClean="0"/>
          </a:p>
          <a:p>
            <a:r>
              <a:rPr lang="en-GB" sz="2000" dirty="0" smtClean="0"/>
              <a:t>Wet regions- will be covered in thick forests</a:t>
            </a:r>
          </a:p>
          <a:p>
            <a:endParaRPr lang="en-GB" sz="2000" dirty="0" smtClean="0"/>
          </a:p>
          <a:p>
            <a:r>
              <a:rPr lang="en-GB" sz="2000" dirty="0" smtClean="0"/>
              <a:t>Moderately wet regions will have grasslands</a:t>
            </a:r>
          </a:p>
          <a:p>
            <a:endParaRPr lang="en-GB" sz="2000" dirty="0" smtClean="0"/>
          </a:p>
          <a:p>
            <a:r>
              <a:rPr lang="en-GB" sz="2000" dirty="0" smtClean="0"/>
              <a:t>Dry regions contain shrub like vegetation.</a:t>
            </a:r>
            <a:endParaRPr lang="en-US" sz="2000" dirty="0"/>
          </a:p>
        </p:txBody>
      </p:sp>
      <p:sp>
        <p:nvSpPr>
          <p:cNvPr id="5" name="Content Placeholder 4"/>
          <p:cNvSpPr>
            <a:spLocks noGrp="1"/>
          </p:cNvSpPr>
          <p:nvPr>
            <p:ph sz="half" idx="1"/>
          </p:nvPr>
        </p:nvSpPr>
        <p:spPr>
          <a:xfrm>
            <a:off x="761372" y="930144"/>
            <a:ext cx="4626159" cy="5213500"/>
          </a:xfrm>
        </p:spPr>
        <p:txBody>
          <a:bodyPr/>
          <a:lstStyle/>
          <a:p>
            <a:endParaRPr lang="en-US" dirty="0"/>
          </a:p>
        </p:txBody>
      </p:sp>
      <p:pic>
        <p:nvPicPr>
          <p:cNvPr id="16386" name="Picture 2" descr="http://upload.wikimedia.org/wikipedia/commons/thumb/4/46/Grasslands-menggu.JPG/800px-Grasslands-menggu.JPG"/>
          <p:cNvPicPr>
            <a:picLocks noChangeAspect="1" noChangeArrowheads="1"/>
          </p:cNvPicPr>
          <p:nvPr/>
        </p:nvPicPr>
        <p:blipFill>
          <a:blip r:embed="rId3" cstate="print"/>
          <a:srcRect/>
          <a:stretch>
            <a:fillRect/>
          </a:stretch>
        </p:blipFill>
        <p:spPr bwMode="auto">
          <a:xfrm>
            <a:off x="0" y="2143116"/>
            <a:ext cx="5143504" cy="2624121"/>
          </a:xfrm>
          <a:prstGeom prst="rect">
            <a:avLst/>
          </a:prstGeom>
          <a:noFill/>
        </p:spPr>
      </p:pic>
      <p:pic>
        <p:nvPicPr>
          <p:cNvPr id="16388" name="Picture 4" descr="http://www.casarioblanco.com/rainforest-2.jpg"/>
          <p:cNvPicPr>
            <a:picLocks noChangeAspect="1" noChangeArrowheads="1"/>
          </p:cNvPicPr>
          <p:nvPr/>
        </p:nvPicPr>
        <p:blipFill>
          <a:blip r:embed="rId4" cstate="print"/>
          <a:srcRect/>
          <a:stretch>
            <a:fillRect/>
          </a:stretch>
        </p:blipFill>
        <p:spPr bwMode="auto">
          <a:xfrm>
            <a:off x="63500" y="0"/>
            <a:ext cx="4937128" cy="2214554"/>
          </a:xfrm>
          <a:prstGeom prst="rect">
            <a:avLst/>
          </a:prstGeom>
          <a:noFill/>
        </p:spPr>
      </p:pic>
      <p:pic>
        <p:nvPicPr>
          <p:cNvPr id="16390" name="Picture 6" descr="http://www.shipleygroup.com/clark/0506/slide064.JPG"/>
          <p:cNvPicPr>
            <a:picLocks noChangeAspect="1" noChangeArrowheads="1"/>
          </p:cNvPicPr>
          <p:nvPr/>
        </p:nvPicPr>
        <p:blipFill>
          <a:blip r:embed="rId5" cstate="print"/>
          <a:srcRect t="6699"/>
          <a:stretch>
            <a:fillRect/>
          </a:stretch>
        </p:blipFill>
        <p:spPr bwMode="auto">
          <a:xfrm>
            <a:off x="0" y="4725144"/>
            <a:ext cx="5143504" cy="21328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224" y="260648"/>
            <a:ext cx="7481776" cy="457200"/>
          </a:xfrm>
        </p:spPr>
        <p:txBody>
          <a:bodyPr>
            <a:normAutofit fontScale="90000"/>
          </a:bodyPr>
          <a:lstStyle/>
          <a:p>
            <a:r>
              <a:rPr lang="en-GB" sz="3600" dirty="0" smtClean="0"/>
              <a:t>Heat</a:t>
            </a:r>
            <a:endParaRPr lang="en-US" sz="3600" dirty="0"/>
          </a:p>
        </p:txBody>
      </p:sp>
      <p:sp>
        <p:nvSpPr>
          <p:cNvPr id="3" name="Text Placeholder 2"/>
          <p:cNvSpPr>
            <a:spLocks noGrp="1"/>
          </p:cNvSpPr>
          <p:nvPr>
            <p:ph type="body" idx="2"/>
          </p:nvPr>
        </p:nvSpPr>
        <p:spPr>
          <a:xfrm>
            <a:off x="5169408" y="908720"/>
            <a:ext cx="3974592" cy="5256584"/>
          </a:xfrm>
        </p:spPr>
        <p:txBody>
          <a:bodyPr>
            <a:normAutofit/>
          </a:bodyPr>
          <a:lstStyle/>
          <a:p>
            <a:r>
              <a:rPr lang="en-GB" sz="2800" dirty="0" smtClean="0"/>
              <a:t>Hotter regions have lush vegetations.</a:t>
            </a:r>
          </a:p>
          <a:p>
            <a:endParaRPr lang="en-GB" sz="2800" dirty="0" smtClean="0"/>
          </a:p>
          <a:p>
            <a:r>
              <a:rPr lang="en-GB" sz="2800" dirty="0" smtClean="0"/>
              <a:t>Vegetation wont in abundance in temperatures in 4 degrees.</a:t>
            </a:r>
            <a:endParaRPr lang="en-US" sz="2800" dirty="0"/>
          </a:p>
        </p:txBody>
      </p:sp>
      <p:sp>
        <p:nvSpPr>
          <p:cNvPr id="4" name="Content Placeholder 3"/>
          <p:cNvSpPr>
            <a:spLocks noGrp="1"/>
          </p:cNvSpPr>
          <p:nvPr>
            <p:ph sz="half" idx="1"/>
          </p:nvPr>
        </p:nvSpPr>
        <p:spPr/>
        <p:txBody>
          <a:bodyPr/>
          <a:lstStyle/>
          <a:p>
            <a:endParaRPr lang="en-US" dirty="0"/>
          </a:p>
        </p:txBody>
      </p:sp>
      <p:pic>
        <p:nvPicPr>
          <p:cNvPr id="18434" name="Picture 2" descr="http://i23.photobucket.com/albums/b389/epiac1216/Forests.jpg"/>
          <p:cNvPicPr>
            <a:picLocks noChangeAspect="1" noChangeArrowheads="1"/>
          </p:cNvPicPr>
          <p:nvPr/>
        </p:nvPicPr>
        <p:blipFill>
          <a:blip r:embed="rId3" cstate="print"/>
          <a:srcRect/>
          <a:stretch>
            <a:fillRect/>
          </a:stretch>
        </p:blipFill>
        <p:spPr bwMode="auto">
          <a:xfrm>
            <a:off x="0" y="1"/>
            <a:ext cx="5365756" cy="3143248"/>
          </a:xfrm>
          <a:prstGeom prst="rect">
            <a:avLst/>
          </a:prstGeom>
          <a:noFill/>
        </p:spPr>
      </p:pic>
      <p:pic>
        <p:nvPicPr>
          <p:cNvPr id="18436" name="Picture 4" descr="http://rally.subaru.com/gallery/2008_snodrift/snodrift0_LG2_5665.jpg"/>
          <p:cNvPicPr>
            <a:picLocks noChangeAspect="1" noChangeArrowheads="1"/>
          </p:cNvPicPr>
          <p:nvPr/>
        </p:nvPicPr>
        <p:blipFill>
          <a:blip r:embed="rId4" cstate="print"/>
          <a:srcRect/>
          <a:stretch>
            <a:fillRect/>
          </a:stretch>
        </p:blipFill>
        <p:spPr bwMode="auto">
          <a:xfrm>
            <a:off x="0" y="3143248"/>
            <a:ext cx="5429256" cy="37147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pPr eaLnBrk="1" hangingPunct="1"/>
            <a:endParaRPr lang="en-IE" smtClean="0"/>
          </a:p>
        </p:txBody>
      </p:sp>
      <p:sp>
        <p:nvSpPr>
          <p:cNvPr id="3" name="Title 2"/>
          <p:cNvSpPr>
            <a:spLocks noGrp="1"/>
          </p:cNvSpPr>
          <p:nvPr>
            <p:ph type="title"/>
          </p:nvPr>
        </p:nvSpPr>
        <p:spPr/>
        <p:txBody>
          <a:bodyPr/>
          <a:lstStyle/>
          <a:p>
            <a:pPr eaLnBrk="1" hangingPunct="1">
              <a:defRPr/>
            </a:pPr>
            <a:endParaRPr lang="en-IE" dirty="0"/>
          </a:p>
        </p:txBody>
      </p:sp>
      <p:pic>
        <p:nvPicPr>
          <p:cNvPr id="16388" name="Picture 2"/>
          <p:cNvPicPr>
            <a:picLocks noChangeAspect="1" noChangeArrowheads="1"/>
          </p:cNvPicPr>
          <p:nvPr/>
        </p:nvPicPr>
        <p:blipFill>
          <a:blip r:embed="rId3" cstate="print"/>
          <a:srcRect l="11438" t="9470" r="-31" b="16704"/>
          <a:stretch>
            <a:fillRect/>
          </a:stretch>
        </p:blipFill>
        <p:spPr bwMode="auto">
          <a:xfrm>
            <a:off x="0" y="836613"/>
            <a:ext cx="9144000" cy="602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52601"/>
            <a:ext cx="9144000" cy="1829761"/>
          </a:xfrm>
        </p:spPr>
        <p:txBody>
          <a:bodyPr>
            <a:normAutofit/>
          </a:bodyPr>
          <a:lstStyle/>
          <a:p>
            <a:pPr algn="ctr" eaLnBrk="1" fontAlgn="auto" hangingPunct="1">
              <a:spcAft>
                <a:spcPts val="0"/>
              </a:spcAft>
              <a:defRPr/>
            </a:pPr>
            <a:r>
              <a:rPr lang="en-IE" sz="6000" dirty="0" smtClean="0">
                <a:solidFill>
                  <a:srgbClr val="663300"/>
                </a:solidFill>
                <a:latin typeface="Matisse ITC" pitchFamily="82" charset="0"/>
              </a:rPr>
              <a:t>Natural Vegetation &amp; Soil</a:t>
            </a:r>
            <a:endParaRPr lang="en-US" sz="6000" dirty="0" smtClean="0">
              <a:solidFill>
                <a:srgbClr val="663300"/>
              </a:solidFill>
              <a:latin typeface="Matisse ITC" pitchFamily="82" charset="0"/>
            </a:endParaRPr>
          </a:p>
        </p:txBody>
      </p:sp>
      <p:sp>
        <p:nvSpPr>
          <p:cNvPr id="9219" name="Rectangle 3"/>
          <p:cNvSpPr>
            <a:spLocks noGrp="1" noChangeArrowheads="1"/>
          </p:cNvSpPr>
          <p:nvPr>
            <p:ph type="subTitle" idx="1"/>
          </p:nvPr>
        </p:nvSpPr>
        <p:spPr>
          <a:xfrm>
            <a:off x="0" y="6005512"/>
            <a:ext cx="6400800" cy="852488"/>
          </a:xfrm>
        </p:spPr>
        <p:txBody>
          <a:bodyPr/>
          <a:lstStyle/>
          <a:p>
            <a:pPr marR="0" algn="l" eaLnBrk="1" hangingPunct="1"/>
            <a:r>
              <a:rPr lang="en-GB" sz="2000" dirty="0" err="1" smtClean="0">
                <a:solidFill>
                  <a:schemeClr val="bg1"/>
                </a:solidFill>
              </a:rPr>
              <a:t>Máistir</a:t>
            </a:r>
            <a:r>
              <a:rPr lang="en-GB" sz="2000" dirty="0" smtClean="0">
                <a:solidFill>
                  <a:schemeClr val="bg1"/>
                </a:solidFill>
              </a:rPr>
              <a:t> Ó </a:t>
            </a:r>
            <a:r>
              <a:rPr lang="en-GB" sz="2000" dirty="0" err="1" smtClean="0">
                <a:solidFill>
                  <a:schemeClr val="bg1"/>
                </a:solidFill>
              </a:rPr>
              <a:t>Míocháin</a:t>
            </a:r>
            <a:endParaRPr lang="en-GB" sz="2000" dirty="0" smtClean="0">
              <a:solidFill>
                <a:schemeClr val="bg1"/>
              </a:solidFill>
            </a:endParaRPr>
          </a:p>
          <a:p>
            <a:pPr marR="0" algn="l" eaLnBrk="1" hangingPunct="1"/>
            <a:r>
              <a:rPr lang="en-GB" sz="2000" dirty="0" smtClean="0">
                <a:solidFill>
                  <a:schemeClr val="bg1"/>
                </a:solidFill>
              </a:rPr>
              <a:t>An </a:t>
            </a:r>
            <a:r>
              <a:rPr lang="en-GB" sz="2000" dirty="0" err="1" smtClean="0">
                <a:solidFill>
                  <a:schemeClr val="bg1"/>
                </a:solidFill>
              </a:rPr>
              <a:t>Tíreolas</a:t>
            </a:r>
            <a:endParaRPr lang="en-GB" sz="2000" dirty="0" smtClean="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571</TotalTime>
  <Words>413</Words>
  <Application>Microsoft Office PowerPoint</Application>
  <PresentationFormat>On-screen Show (4:3)</PresentationFormat>
  <Paragraphs>86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 Natural Vegetation &amp; Climate </vt:lpstr>
      <vt:lpstr>What is Natural Vegetation?</vt:lpstr>
      <vt:lpstr>Ireland’s Natural Vegetation</vt:lpstr>
      <vt:lpstr>Slide 4</vt:lpstr>
      <vt:lpstr>How Natural Vegetation is Related to Climate</vt:lpstr>
      <vt:lpstr>Precipitation</vt:lpstr>
      <vt:lpstr>Heat</vt:lpstr>
      <vt:lpstr>Slide 8</vt:lpstr>
      <vt:lpstr>Natural Vegetation &amp; Soil</vt:lpstr>
      <vt:lpstr>Slide 10</vt:lpstr>
      <vt:lpstr>Slide 11</vt:lpstr>
      <vt:lpstr>Slide 12</vt:lpstr>
      <vt:lpstr>Slide 13</vt:lpstr>
      <vt:lpstr>Slide 14</vt:lpstr>
      <vt:lpstr>Slide 15</vt:lpstr>
      <vt:lpstr>Soil conditions influence vegetation</vt:lpstr>
      <vt:lpstr>Vegetation Influences Soil Condition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Vegetation &amp; Climate</dc:title>
  <dc:creator>meehan_p</dc:creator>
  <cp:lastModifiedBy>Valued Acer Customer</cp:lastModifiedBy>
  <cp:revision>39</cp:revision>
  <dcterms:created xsi:type="dcterms:W3CDTF">2009-01-13T12:41:16Z</dcterms:created>
  <dcterms:modified xsi:type="dcterms:W3CDTF">2013-01-10T15:36:45Z</dcterms:modified>
</cp:coreProperties>
</file>