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5" r:id="rId3"/>
    <p:sldId id="257" r:id="rId4"/>
    <p:sldId id="266" r:id="rId5"/>
    <p:sldId id="267" r:id="rId6"/>
    <p:sldId id="258" r:id="rId7"/>
    <p:sldId id="272" r:id="rId8"/>
    <p:sldId id="271" r:id="rId9"/>
    <p:sldId id="273" r:id="rId10"/>
    <p:sldId id="274" r:id="rId11"/>
    <p:sldId id="278" r:id="rId12"/>
    <p:sldId id="276" r:id="rId13"/>
    <p:sldId id="275" r:id="rId14"/>
    <p:sldId id="279" r:id="rId15"/>
    <p:sldId id="282" r:id="rId16"/>
    <p:sldId id="281" r:id="rId17"/>
    <p:sldId id="280" r:id="rId18"/>
    <p:sldId id="283" r:id="rId19"/>
    <p:sldId id="284" r:id="rId20"/>
    <p:sldId id="261" r:id="rId21"/>
    <p:sldId id="262" r:id="rId22"/>
    <p:sldId id="263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C7248-4E12-4C15-A91B-01921CF13AA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57EC8D3-B1ED-4778-9853-14DD6B0A218A}">
      <dgm:prSet phldrT="[Text]"/>
      <dgm:spPr/>
      <dgm:t>
        <a:bodyPr/>
        <a:lstStyle/>
        <a:p>
          <a:r>
            <a:rPr lang="en-IE" dirty="0" smtClean="0"/>
            <a:t>Reasons for Location</a:t>
          </a:r>
          <a:endParaRPr lang="en-IE" dirty="0"/>
        </a:p>
      </dgm:t>
    </dgm:pt>
    <dgm:pt modelId="{7091D18D-ED60-44DC-94FF-6B89F21C07E2}" type="parTrans" cxnId="{7A8763BB-3AAA-4F1F-9BEB-6EEDDB6AA03B}">
      <dgm:prSet/>
      <dgm:spPr/>
      <dgm:t>
        <a:bodyPr/>
        <a:lstStyle/>
        <a:p>
          <a:endParaRPr lang="en-IE"/>
        </a:p>
      </dgm:t>
    </dgm:pt>
    <dgm:pt modelId="{5FF43FC8-A789-4905-959F-FB2ABF14A8E9}" type="sibTrans" cxnId="{7A8763BB-3AAA-4F1F-9BEB-6EEDDB6AA03B}">
      <dgm:prSet/>
      <dgm:spPr/>
      <dgm:t>
        <a:bodyPr/>
        <a:lstStyle/>
        <a:p>
          <a:endParaRPr lang="en-IE"/>
        </a:p>
      </dgm:t>
    </dgm:pt>
    <dgm:pt modelId="{B967CFE2-DAF9-44B3-997C-3B3D8A27BF2E}">
      <dgm:prSet phldrT="[Text]" custT="1"/>
      <dgm:spPr/>
      <dgm:t>
        <a:bodyPr/>
        <a:lstStyle/>
        <a:p>
          <a:r>
            <a:rPr lang="en-IE" sz="2400" b="1" u="sng" dirty="0" smtClean="0"/>
            <a:t>Raw Materials</a:t>
          </a:r>
        </a:p>
        <a:p>
          <a:r>
            <a:rPr lang="en-IE" sz="2400" dirty="0" smtClean="0"/>
            <a:t>Deep Estuary is suitable for boats bring bauxite in. Big island to store bauxite.</a:t>
          </a:r>
          <a:endParaRPr lang="en-IE" sz="2400" dirty="0"/>
        </a:p>
      </dgm:t>
    </dgm:pt>
    <dgm:pt modelId="{6F99E2BA-8790-49A6-B738-1C9D0105BDDD}" type="parTrans" cxnId="{49235988-730A-42EE-86E6-C05C67653D48}">
      <dgm:prSet/>
      <dgm:spPr/>
      <dgm:t>
        <a:bodyPr/>
        <a:lstStyle/>
        <a:p>
          <a:endParaRPr lang="en-IE"/>
        </a:p>
      </dgm:t>
    </dgm:pt>
    <dgm:pt modelId="{B6C23517-A124-4BB5-9504-B7E344C44ECF}" type="sibTrans" cxnId="{49235988-730A-42EE-86E6-C05C67653D48}">
      <dgm:prSet/>
      <dgm:spPr/>
      <dgm:t>
        <a:bodyPr/>
        <a:lstStyle/>
        <a:p>
          <a:endParaRPr lang="en-IE"/>
        </a:p>
      </dgm:t>
    </dgm:pt>
    <dgm:pt modelId="{F4856CEF-D640-40C8-AADD-4D4349C084C7}">
      <dgm:prSet phldrT="[Text]" custT="1"/>
      <dgm:spPr/>
      <dgm:t>
        <a:bodyPr/>
        <a:lstStyle/>
        <a:p>
          <a:r>
            <a:rPr lang="en-IE" sz="2400" b="1" u="sng" dirty="0" smtClean="0"/>
            <a:t>Market</a:t>
          </a:r>
        </a:p>
        <a:p>
          <a:r>
            <a:rPr lang="en-IE" sz="2400" dirty="0" smtClean="0"/>
            <a:t>Ireland is an EU member and close to the EU market</a:t>
          </a:r>
          <a:endParaRPr lang="en-IE" sz="2400" dirty="0"/>
        </a:p>
      </dgm:t>
    </dgm:pt>
    <dgm:pt modelId="{53386432-69B3-426A-BEEB-FC1803B45A3F}" type="parTrans" cxnId="{71214F8B-4CF3-4A3D-A6D9-2DA4557F5AE7}">
      <dgm:prSet/>
      <dgm:spPr/>
      <dgm:t>
        <a:bodyPr/>
        <a:lstStyle/>
        <a:p>
          <a:endParaRPr lang="en-IE"/>
        </a:p>
      </dgm:t>
    </dgm:pt>
    <dgm:pt modelId="{B45070D1-9EA9-4C17-AEDE-7CBE2D308A16}" type="sibTrans" cxnId="{71214F8B-4CF3-4A3D-A6D9-2DA4557F5AE7}">
      <dgm:prSet/>
      <dgm:spPr/>
      <dgm:t>
        <a:bodyPr/>
        <a:lstStyle/>
        <a:p>
          <a:endParaRPr lang="en-IE"/>
        </a:p>
      </dgm:t>
    </dgm:pt>
    <dgm:pt modelId="{15F92337-4ED9-43A1-A063-B53B591A4865}">
      <dgm:prSet phldrT="[Text]" custT="1"/>
      <dgm:spPr/>
      <dgm:t>
        <a:bodyPr/>
        <a:lstStyle/>
        <a:p>
          <a:r>
            <a:rPr lang="en-IE" sz="2400" b="1" u="sng" dirty="0" smtClean="0"/>
            <a:t>Transport</a:t>
          </a:r>
        </a:p>
        <a:p>
          <a:r>
            <a:rPr lang="en-IE" sz="2400" dirty="0" smtClean="0"/>
            <a:t>Deep water port and main road connects the city to the factory.</a:t>
          </a:r>
          <a:endParaRPr lang="en-IE" sz="2400" dirty="0"/>
        </a:p>
      </dgm:t>
    </dgm:pt>
    <dgm:pt modelId="{5FCB4DDB-4BE6-4ADD-86FD-69549BF5FF9E}" type="parTrans" cxnId="{D6A1C9FB-0DDF-4793-9989-851135D8504A}">
      <dgm:prSet/>
      <dgm:spPr/>
      <dgm:t>
        <a:bodyPr/>
        <a:lstStyle/>
        <a:p>
          <a:endParaRPr lang="en-IE"/>
        </a:p>
      </dgm:t>
    </dgm:pt>
    <dgm:pt modelId="{9E661BF0-88D8-4A92-BF45-077D20CE28DB}" type="sibTrans" cxnId="{D6A1C9FB-0DDF-4793-9989-851135D8504A}">
      <dgm:prSet/>
      <dgm:spPr/>
      <dgm:t>
        <a:bodyPr/>
        <a:lstStyle/>
        <a:p>
          <a:endParaRPr lang="en-IE"/>
        </a:p>
      </dgm:t>
    </dgm:pt>
    <dgm:pt modelId="{4A959CBA-2780-49EB-A193-AA3F5F599496}">
      <dgm:prSet phldrT="[Text]" custT="1"/>
      <dgm:spPr/>
      <dgm:t>
        <a:bodyPr/>
        <a:lstStyle/>
        <a:p>
          <a:r>
            <a:rPr lang="en-IE" sz="2400" b="1" u="sng" dirty="0" smtClean="0"/>
            <a:t>Labour</a:t>
          </a:r>
        </a:p>
        <a:p>
          <a:r>
            <a:rPr lang="en-IE" sz="2400" dirty="0" smtClean="0"/>
            <a:t>450 workers come from the large towns surrounds the factory</a:t>
          </a:r>
          <a:endParaRPr lang="en-IE" sz="2400" dirty="0"/>
        </a:p>
      </dgm:t>
    </dgm:pt>
    <dgm:pt modelId="{A0665B5E-9DD9-4C53-B506-950B4DFBC2CE}" type="parTrans" cxnId="{05584D82-D8E8-4CA2-A633-5E7C9F6F8244}">
      <dgm:prSet/>
      <dgm:spPr/>
      <dgm:t>
        <a:bodyPr/>
        <a:lstStyle/>
        <a:p>
          <a:endParaRPr lang="en-IE"/>
        </a:p>
      </dgm:t>
    </dgm:pt>
    <dgm:pt modelId="{9B08337D-CE82-4BD1-A746-D485AB8A5FD4}" type="sibTrans" cxnId="{05584D82-D8E8-4CA2-A633-5E7C9F6F8244}">
      <dgm:prSet/>
      <dgm:spPr/>
      <dgm:t>
        <a:bodyPr/>
        <a:lstStyle/>
        <a:p>
          <a:endParaRPr lang="en-IE"/>
        </a:p>
      </dgm:t>
    </dgm:pt>
    <dgm:pt modelId="{DC7874BB-8E91-4FC2-BC8B-064A883BFB40}">
      <dgm:prSet custT="1"/>
      <dgm:spPr/>
      <dgm:t>
        <a:bodyPr/>
        <a:lstStyle/>
        <a:p>
          <a:r>
            <a:rPr lang="en-IE" sz="2400" b="1" u="sng" dirty="0" smtClean="0"/>
            <a:t>Capital</a:t>
          </a:r>
        </a:p>
        <a:p>
          <a:r>
            <a:rPr lang="en-IE" sz="2400" dirty="0" smtClean="0"/>
            <a:t>It is a multinational company, so can easily provide the capital for the factory to function</a:t>
          </a:r>
          <a:endParaRPr lang="en-IE" sz="2400" dirty="0"/>
        </a:p>
      </dgm:t>
    </dgm:pt>
    <dgm:pt modelId="{9C2BE796-62CB-4DE2-9CE8-28692F2C0782}" type="parTrans" cxnId="{EEED3F6A-B0F7-41F1-9AA1-2C19C3E5639B}">
      <dgm:prSet/>
      <dgm:spPr/>
      <dgm:t>
        <a:bodyPr/>
        <a:lstStyle/>
        <a:p>
          <a:endParaRPr lang="en-IE"/>
        </a:p>
      </dgm:t>
    </dgm:pt>
    <dgm:pt modelId="{963EA1A2-B824-4976-9D05-497A108CC534}" type="sibTrans" cxnId="{EEED3F6A-B0F7-41F1-9AA1-2C19C3E5639B}">
      <dgm:prSet/>
      <dgm:spPr/>
      <dgm:t>
        <a:bodyPr/>
        <a:lstStyle/>
        <a:p>
          <a:endParaRPr lang="en-IE"/>
        </a:p>
      </dgm:t>
    </dgm:pt>
    <dgm:pt modelId="{C53A950D-917B-4EB2-A81F-D8BBA4AF225C}" type="pres">
      <dgm:prSet presAssocID="{671C7248-4E12-4C15-A91B-01921CF13AA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0CD47924-B767-46E6-B388-A7D8F1747F22}" type="pres">
      <dgm:prSet presAssocID="{C57EC8D3-B1ED-4778-9853-14DD6B0A218A}" presName="centerShape" presStyleLbl="node0" presStyleIdx="0" presStyleCnt="1"/>
      <dgm:spPr/>
      <dgm:t>
        <a:bodyPr/>
        <a:lstStyle/>
        <a:p>
          <a:endParaRPr lang="en-IE"/>
        </a:p>
      </dgm:t>
    </dgm:pt>
    <dgm:pt modelId="{7B632718-8C1F-40C7-9FE7-94076430F21E}" type="pres">
      <dgm:prSet presAssocID="{6F99E2BA-8790-49A6-B738-1C9D0105BDDD}" presName="Name9" presStyleLbl="parChTrans1D2" presStyleIdx="0" presStyleCnt="5"/>
      <dgm:spPr/>
      <dgm:t>
        <a:bodyPr/>
        <a:lstStyle/>
        <a:p>
          <a:endParaRPr lang="en-IE"/>
        </a:p>
      </dgm:t>
    </dgm:pt>
    <dgm:pt modelId="{72701FFE-C523-4C7C-922A-1E9FC745FA5C}" type="pres">
      <dgm:prSet presAssocID="{6F99E2BA-8790-49A6-B738-1C9D0105BDDD}" presName="connTx" presStyleLbl="parChTrans1D2" presStyleIdx="0" presStyleCnt="5"/>
      <dgm:spPr/>
      <dgm:t>
        <a:bodyPr/>
        <a:lstStyle/>
        <a:p>
          <a:endParaRPr lang="en-IE"/>
        </a:p>
      </dgm:t>
    </dgm:pt>
    <dgm:pt modelId="{9EF3E831-A4F6-43BB-A656-BDC21EC3DE6D}" type="pres">
      <dgm:prSet presAssocID="{B967CFE2-DAF9-44B3-997C-3B3D8A27BF2E}" presName="node" presStyleLbl="node1" presStyleIdx="0" presStyleCnt="5" custScaleX="270328" custRadScaleRad="84525" custRadScaleInc="1455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AB0B3A0-76DB-4A87-ACB9-076CE637561C}" type="pres">
      <dgm:prSet presAssocID="{9C2BE796-62CB-4DE2-9CE8-28692F2C0782}" presName="Name9" presStyleLbl="parChTrans1D2" presStyleIdx="1" presStyleCnt="5"/>
      <dgm:spPr/>
      <dgm:t>
        <a:bodyPr/>
        <a:lstStyle/>
        <a:p>
          <a:endParaRPr lang="en-IE"/>
        </a:p>
      </dgm:t>
    </dgm:pt>
    <dgm:pt modelId="{53C698A9-E38E-46DB-A064-A7CC9E5B7FA0}" type="pres">
      <dgm:prSet presAssocID="{9C2BE796-62CB-4DE2-9CE8-28692F2C0782}" presName="connTx" presStyleLbl="parChTrans1D2" presStyleIdx="1" presStyleCnt="5"/>
      <dgm:spPr/>
      <dgm:t>
        <a:bodyPr/>
        <a:lstStyle/>
        <a:p>
          <a:endParaRPr lang="en-IE"/>
        </a:p>
      </dgm:t>
    </dgm:pt>
    <dgm:pt modelId="{5E6C3ACE-8166-4865-9A28-48416DE2D703}" type="pres">
      <dgm:prSet presAssocID="{DC7874BB-8E91-4FC2-BC8B-064A883BFB40}" presName="node" presStyleLbl="node1" presStyleIdx="1" presStyleCnt="5" custScaleX="163815" custScaleY="175192" custRadScaleRad="153382" custRadScaleInc="4504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AAB0144-50EB-4DF0-90F4-0FF0002F65C3}" type="pres">
      <dgm:prSet presAssocID="{53386432-69B3-426A-BEEB-FC1803B45A3F}" presName="Name9" presStyleLbl="parChTrans1D2" presStyleIdx="2" presStyleCnt="5"/>
      <dgm:spPr/>
      <dgm:t>
        <a:bodyPr/>
        <a:lstStyle/>
        <a:p>
          <a:endParaRPr lang="en-IE"/>
        </a:p>
      </dgm:t>
    </dgm:pt>
    <dgm:pt modelId="{BCDB2CC2-B9E9-45A6-A050-D38108EA421F}" type="pres">
      <dgm:prSet presAssocID="{53386432-69B3-426A-BEEB-FC1803B45A3F}" presName="connTx" presStyleLbl="parChTrans1D2" presStyleIdx="2" presStyleCnt="5"/>
      <dgm:spPr/>
      <dgm:t>
        <a:bodyPr/>
        <a:lstStyle/>
        <a:p>
          <a:endParaRPr lang="en-IE"/>
        </a:p>
      </dgm:t>
    </dgm:pt>
    <dgm:pt modelId="{4D7DAA4A-7FE0-4B14-91AD-798C31A4F82C}" type="pres">
      <dgm:prSet presAssocID="{F4856CEF-D640-40C8-AADD-4D4349C084C7}" presName="node" presStyleLbl="node1" presStyleIdx="2" presStyleCnt="5" custScaleX="246406" custRadScaleRad="111409" custRadScaleInc="-285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4AE1FF1-F742-4EA5-A5C9-40158F3CA591}" type="pres">
      <dgm:prSet presAssocID="{5FCB4DDB-4BE6-4ADD-86FD-69549BF5FF9E}" presName="Name9" presStyleLbl="parChTrans1D2" presStyleIdx="3" presStyleCnt="5"/>
      <dgm:spPr/>
      <dgm:t>
        <a:bodyPr/>
        <a:lstStyle/>
        <a:p>
          <a:endParaRPr lang="en-IE"/>
        </a:p>
      </dgm:t>
    </dgm:pt>
    <dgm:pt modelId="{365FC13E-8E72-4ADC-AA2C-6A8E5ABA3C32}" type="pres">
      <dgm:prSet presAssocID="{5FCB4DDB-4BE6-4ADD-86FD-69549BF5FF9E}" presName="connTx" presStyleLbl="parChTrans1D2" presStyleIdx="3" presStyleCnt="5"/>
      <dgm:spPr/>
      <dgm:t>
        <a:bodyPr/>
        <a:lstStyle/>
        <a:p>
          <a:endParaRPr lang="en-IE"/>
        </a:p>
      </dgm:t>
    </dgm:pt>
    <dgm:pt modelId="{E03E0FF7-EDAE-47B7-9E15-0E3210692AE7}" type="pres">
      <dgm:prSet presAssocID="{15F92337-4ED9-43A1-A063-B53B591A4865}" presName="node" presStyleLbl="node1" presStyleIdx="3" presStyleCnt="5" custScaleX="218451" custScaleY="183676" custRadScaleRad="170210" custRadScaleInc="8763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E4B2F93-BE32-44F2-A659-CC3529C5DD18}" type="pres">
      <dgm:prSet presAssocID="{A0665B5E-9DD9-4C53-B506-950B4DFBC2CE}" presName="Name9" presStyleLbl="parChTrans1D2" presStyleIdx="4" presStyleCnt="5"/>
      <dgm:spPr/>
      <dgm:t>
        <a:bodyPr/>
        <a:lstStyle/>
        <a:p>
          <a:endParaRPr lang="en-IE"/>
        </a:p>
      </dgm:t>
    </dgm:pt>
    <dgm:pt modelId="{F557444F-568F-4FEA-967F-EAB0EF28BAEE}" type="pres">
      <dgm:prSet presAssocID="{A0665B5E-9DD9-4C53-B506-950B4DFBC2CE}" presName="connTx" presStyleLbl="parChTrans1D2" presStyleIdx="4" presStyleCnt="5"/>
      <dgm:spPr/>
      <dgm:t>
        <a:bodyPr/>
        <a:lstStyle/>
        <a:p>
          <a:endParaRPr lang="en-IE"/>
        </a:p>
      </dgm:t>
    </dgm:pt>
    <dgm:pt modelId="{735506E8-BEBC-4205-BD6F-FCD88765C1C6}" type="pres">
      <dgm:prSet presAssocID="{4A959CBA-2780-49EB-A193-AA3F5F599496}" presName="node" presStyleLbl="node1" presStyleIdx="4" presStyleCnt="5" custScaleX="161564" custScaleY="147450" custRadScaleRad="184335" custRadScaleInc="2215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58F219AD-F6E6-419B-BD8D-150AB2376684}" type="presOf" srcId="{B967CFE2-DAF9-44B3-997C-3B3D8A27BF2E}" destId="{9EF3E831-A4F6-43BB-A656-BDC21EC3DE6D}" srcOrd="0" destOrd="0" presId="urn:microsoft.com/office/officeart/2005/8/layout/radial1"/>
    <dgm:cxn modelId="{5E970FB5-8750-4F28-BD48-1886FA5DB571}" type="presOf" srcId="{9C2BE796-62CB-4DE2-9CE8-28692F2C0782}" destId="{53C698A9-E38E-46DB-A064-A7CC9E5B7FA0}" srcOrd="1" destOrd="0" presId="urn:microsoft.com/office/officeart/2005/8/layout/radial1"/>
    <dgm:cxn modelId="{DB0195CC-2655-402C-8C4E-6A11F28D45DB}" type="presOf" srcId="{C57EC8D3-B1ED-4778-9853-14DD6B0A218A}" destId="{0CD47924-B767-46E6-B388-A7D8F1747F22}" srcOrd="0" destOrd="0" presId="urn:microsoft.com/office/officeart/2005/8/layout/radial1"/>
    <dgm:cxn modelId="{9CE96FF8-55D4-4DCB-B8D3-CFEE1871F9C6}" type="presOf" srcId="{6F99E2BA-8790-49A6-B738-1C9D0105BDDD}" destId="{7B632718-8C1F-40C7-9FE7-94076430F21E}" srcOrd="0" destOrd="0" presId="urn:microsoft.com/office/officeart/2005/8/layout/radial1"/>
    <dgm:cxn modelId="{EEED3F6A-B0F7-41F1-9AA1-2C19C3E5639B}" srcId="{C57EC8D3-B1ED-4778-9853-14DD6B0A218A}" destId="{DC7874BB-8E91-4FC2-BC8B-064A883BFB40}" srcOrd="1" destOrd="0" parTransId="{9C2BE796-62CB-4DE2-9CE8-28692F2C0782}" sibTransId="{963EA1A2-B824-4976-9D05-497A108CC534}"/>
    <dgm:cxn modelId="{99A3513C-80F8-497F-8B1D-A224527C804B}" type="presOf" srcId="{A0665B5E-9DD9-4C53-B506-950B4DFBC2CE}" destId="{AE4B2F93-BE32-44F2-A659-CC3529C5DD18}" srcOrd="0" destOrd="0" presId="urn:microsoft.com/office/officeart/2005/8/layout/radial1"/>
    <dgm:cxn modelId="{C2B56185-6008-420C-8FB7-BC761445B582}" type="presOf" srcId="{671C7248-4E12-4C15-A91B-01921CF13AA5}" destId="{C53A950D-917B-4EB2-A81F-D8BBA4AF225C}" srcOrd="0" destOrd="0" presId="urn:microsoft.com/office/officeart/2005/8/layout/radial1"/>
    <dgm:cxn modelId="{1EA4BB0F-2A3A-489F-A93A-575ABF26BDFF}" type="presOf" srcId="{5FCB4DDB-4BE6-4ADD-86FD-69549BF5FF9E}" destId="{E4AE1FF1-F742-4EA5-A5C9-40158F3CA591}" srcOrd="0" destOrd="0" presId="urn:microsoft.com/office/officeart/2005/8/layout/radial1"/>
    <dgm:cxn modelId="{BC327154-C792-4015-B0C6-7930C7FE0715}" type="presOf" srcId="{5FCB4DDB-4BE6-4ADD-86FD-69549BF5FF9E}" destId="{365FC13E-8E72-4ADC-AA2C-6A8E5ABA3C32}" srcOrd="1" destOrd="0" presId="urn:microsoft.com/office/officeart/2005/8/layout/radial1"/>
    <dgm:cxn modelId="{1D309536-8C48-4E1D-8652-BBFCAD06A062}" type="presOf" srcId="{53386432-69B3-426A-BEEB-FC1803B45A3F}" destId="{CAAB0144-50EB-4DF0-90F4-0FF0002F65C3}" srcOrd="0" destOrd="0" presId="urn:microsoft.com/office/officeart/2005/8/layout/radial1"/>
    <dgm:cxn modelId="{741B3D64-6BD8-4985-AF11-90ED09047DB7}" type="presOf" srcId="{F4856CEF-D640-40C8-AADD-4D4349C084C7}" destId="{4D7DAA4A-7FE0-4B14-91AD-798C31A4F82C}" srcOrd="0" destOrd="0" presId="urn:microsoft.com/office/officeart/2005/8/layout/radial1"/>
    <dgm:cxn modelId="{8A0F4A88-7427-4066-A435-C32592C3B78B}" type="presOf" srcId="{6F99E2BA-8790-49A6-B738-1C9D0105BDDD}" destId="{72701FFE-C523-4C7C-922A-1E9FC745FA5C}" srcOrd="1" destOrd="0" presId="urn:microsoft.com/office/officeart/2005/8/layout/radial1"/>
    <dgm:cxn modelId="{6943E5BE-E7CA-48F6-8772-2F38482CE9AD}" type="presOf" srcId="{9C2BE796-62CB-4DE2-9CE8-28692F2C0782}" destId="{8AB0B3A0-76DB-4A87-ACB9-076CE637561C}" srcOrd="0" destOrd="0" presId="urn:microsoft.com/office/officeart/2005/8/layout/radial1"/>
    <dgm:cxn modelId="{24EC14E2-48C9-4BF0-B458-1B6B35B9F6ED}" type="presOf" srcId="{A0665B5E-9DD9-4C53-B506-950B4DFBC2CE}" destId="{F557444F-568F-4FEA-967F-EAB0EF28BAEE}" srcOrd="1" destOrd="0" presId="urn:microsoft.com/office/officeart/2005/8/layout/radial1"/>
    <dgm:cxn modelId="{3D0A287C-E95F-4613-BAB8-1F3F7155C93E}" type="presOf" srcId="{DC7874BB-8E91-4FC2-BC8B-064A883BFB40}" destId="{5E6C3ACE-8166-4865-9A28-48416DE2D703}" srcOrd="0" destOrd="0" presId="urn:microsoft.com/office/officeart/2005/8/layout/radial1"/>
    <dgm:cxn modelId="{7A8763BB-3AAA-4F1F-9BEB-6EEDDB6AA03B}" srcId="{671C7248-4E12-4C15-A91B-01921CF13AA5}" destId="{C57EC8D3-B1ED-4778-9853-14DD6B0A218A}" srcOrd="0" destOrd="0" parTransId="{7091D18D-ED60-44DC-94FF-6B89F21C07E2}" sibTransId="{5FF43FC8-A789-4905-959F-FB2ABF14A8E9}"/>
    <dgm:cxn modelId="{71214F8B-4CF3-4A3D-A6D9-2DA4557F5AE7}" srcId="{C57EC8D3-B1ED-4778-9853-14DD6B0A218A}" destId="{F4856CEF-D640-40C8-AADD-4D4349C084C7}" srcOrd="2" destOrd="0" parTransId="{53386432-69B3-426A-BEEB-FC1803B45A3F}" sibTransId="{B45070D1-9EA9-4C17-AEDE-7CBE2D308A16}"/>
    <dgm:cxn modelId="{D6A1C9FB-0DDF-4793-9989-851135D8504A}" srcId="{C57EC8D3-B1ED-4778-9853-14DD6B0A218A}" destId="{15F92337-4ED9-43A1-A063-B53B591A4865}" srcOrd="3" destOrd="0" parTransId="{5FCB4DDB-4BE6-4ADD-86FD-69549BF5FF9E}" sibTransId="{9E661BF0-88D8-4A92-BF45-077D20CE28DB}"/>
    <dgm:cxn modelId="{43844B0F-CA39-446F-AC47-EF1D7CCFCF67}" type="presOf" srcId="{4A959CBA-2780-49EB-A193-AA3F5F599496}" destId="{735506E8-BEBC-4205-BD6F-FCD88765C1C6}" srcOrd="0" destOrd="0" presId="urn:microsoft.com/office/officeart/2005/8/layout/radial1"/>
    <dgm:cxn modelId="{05584D82-D8E8-4CA2-A633-5E7C9F6F8244}" srcId="{C57EC8D3-B1ED-4778-9853-14DD6B0A218A}" destId="{4A959CBA-2780-49EB-A193-AA3F5F599496}" srcOrd="4" destOrd="0" parTransId="{A0665B5E-9DD9-4C53-B506-950B4DFBC2CE}" sibTransId="{9B08337D-CE82-4BD1-A746-D485AB8A5FD4}"/>
    <dgm:cxn modelId="{49235988-730A-42EE-86E6-C05C67653D48}" srcId="{C57EC8D3-B1ED-4778-9853-14DD6B0A218A}" destId="{B967CFE2-DAF9-44B3-997C-3B3D8A27BF2E}" srcOrd="0" destOrd="0" parTransId="{6F99E2BA-8790-49A6-B738-1C9D0105BDDD}" sibTransId="{B6C23517-A124-4BB5-9504-B7E344C44ECF}"/>
    <dgm:cxn modelId="{E07D0B8D-CC88-4992-B2CA-9CCA5FFB048B}" type="presOf" srcId="{53386432-69B3-426A-BEEB-FC1803B45A3F}" destId="{BCDB2CC2-B9E9-45A6-A050-D38108EA421F}" srcOrd="1" destOrd="0" presId="urn:microsoft.com/office/officeart/2005/8/layout/radial1"/>
    <dgm:cxn modelId="{009F7FD0-72DA-406E-B0FD-30DD29E9F651}" type="presOf" srcId="{15F92337-4ED9-43A1-A063-B53B591A4865}" destId="{E03E0FF7-EDAE-47B7-9E15-0E3210692AE7}" srcOrd="0" destOrd="0" presId="urn:microsoft.com/office/officeart/2005/8/layout/radial1"/>
    <dgm:cxn modelId="{40E4F44A-ADE4-4D6F-923E-0E8F0299F5A5}" type="presParOf" srcId="{C53A950D-917B-4EB2-A81F-D8BBA4AF225C}" destId="{0CD47924-B767-46E6-B388-A7D8F1747F22}" srcOrd="0" destOrd="0" presId="urn:microsoft.com/office/officeart/2005/8/layout/radial1"/>
    <dgm:cxn modelId="{03DBE975-89EB-419E-A0B6-9AC5592FB350}" type="presParOf" srcId="{C53A950D-917B-4EB2-A81F-D8BBA4AF225C}" destId="{7B632718-8C1F-40C7-9FE7-94076430F21E}" srcOrd="1" destOrd="0" presId="urn:microsoft.com/office/officeart/2005/8/layout/radial1"/>
    <dgm:cxn modelId="{945F8133-A73E-4782-9BD8-EC717E752F55}" type="presParOf" srcId="{7B632718-8C1F-40C7-9FE7-94076430F21E}" destId="{72701FFE-C523-4C7C-922A-1E9FC745FA5C}" srcOrd="0" destOrd="0" presId="urn:microsoft.com/office/officeart/2005/8/layout/radial1"/>
    <dgm:cxn modelId="{E75AD59F-01D3-4F1C-B34B-3B473462F556}" type="presParOf" srcId="{C53A950D-917B-4EB2-A81F-D8BBA4AF225C}" destId="{9EF3E831-A4F6-43BB-A656-BDC21EC3DE6D}" srcOrd="2" destOrd="0" presId="urn:microsoft.com/office/officeart/2005/8/layout/radial1"/>
    <dgm:cxn modelId="{D85003F8-0688-44DF-8AF5-23BE3F7E5FC3}" type="presParOf" srcId="{C53A950D-917B-4EB2-A81F-D8BBA4AF225C}" destId="{8AB0B3A0-76DB-4A87-ACB9-076CE637561C}" srcOrd="3" destOrd="0" presId="urn:microsoft.com/office/officeart/2005/8/layout/radial1"/>
    <dgm:cxn modelId="{D209E1D0-49B6-4C8D-BEB4-EB0982FFDE15}" type="presParOf" srcId="{8AB0B3A0-76DB-4A87-ACB9-076CE637561C}" destId="{53C698A9-E38E-46DB-A064-A7CC9E5B7FA0}" srcOrd="0" destOrd="0" presId="urn:microsoft.com/office/officeart/2005/8/layout/radial1"/>
    <dgm:cxn modelId="{1DA2042C-2787-4967-AEAE-BF07ACE63105}" type="presParOf" srcId="{C53A950D-917B-4EB2-A81F-D8BBA4AF225C}" destId="{5E6C3ACE-8166-4865-9A28-48416DE2D703}" srcOrd="4" destOrd="0" presId="urn:microsoft.com/office/officeart/2005/8/layout/radial1"/>
    <dgm:cxn modelId="{9C0467DE-31C5-4231-98BE-873B28AFDA10}" type="presParOf" srcId="{C53A950D-917B-4EB2-A81F-D8BBA4AF225C}" destId="{CAAB0144-50EB-4DF0-90F4-0FF0002F65C3}" srcOrd="5" destOrd="0" presId="urn:microsoft.com/office/officeart/2005/8/layout/radial1"/>
    <dgm:cxn modelId="{1F30BF7F-4C20-4D34-A9E6-00EF195926C2}" type="presParOf" srcId="{CAAB0144-50EB-4DF0-90F4-0FF0002F65C3}" destId="{BCDB2CC2-B9E9-45A6-A050-D38108EA421F}" srcOrd="0" destOrd="0" presId="urn:microsoft.com/office/officeart/2005/8/layout/radial1"/>
    <dgm:cxn modelId="{BF30ADBB-E881-41F5-9482-9ABB299415BE}" type="presParOf" srcId="{C53A950D-917B-4EB2-A81F-D8BBA4AF225C}" destId="{4D7DAA4A-7FE0-4B14-91AD-798C31A4F82C}" srcOrd="6" destOrd="0" presId="urn:microsoft.com/office/officeart/2005/8/layout/radial1"/>
    <dgm:cxn modelId="{F996D20F-6B7E-4D08-BDEE-D573B39439BD}" type="presParOf" srcId="{C53A950D-917B-4EB2-A81F-D8BBA4AF225C}" destId="{E4AE1FF1-F742-4EA5-A5C9-40158F3CA591}" srcOrd="7" destOrd="0" presId="urn:microsoft.com/office/officeart/2005/8/layout/radial1"/>
    <dgm:cxn modelId="{7BB090A2-46B5-44E6-A4B4-D69CD6437D95}" type="presParOf" srcId="{E4AE1FF1-F742-4EA5-A5C9-40158F3CA591}" destId="{365FC13E-8E72-4ADC-AA2C-6A8E5ABA3C32}" srcOrd="0" destOrd="0" presId="urn:microsoft.com/office/officeart/2005/8/layout/radial1"/>
    <dgm:cxn modelId="{30F976F8-E7FE-4DB4-B214-834D253F5DD3}" type="presParOf" srcId="{C53A950D-917B-4EB2-A81F-D8BBA4AF225C}" destId="{E03E0FF7-EDAE-47B7-9E15-0E3210692AE7}" srcOrd="8" destOrd="0" presId="urn:microsoft.com/office/officeart/2005/8/layout/radial1"/>
    <dgm:cxn modelId="{CE3C3FAD-D33C-4577-824F-C2E35BB4DA65}" type="presParOf" srcId="{C53A950D-917B-4EB2-A81F-D8BBA4AF225C}" destId="{AE4B2F93-BE32-44F2-A659-CC3529C5DD18}" srcOrd="9" destOrd="0" presId="urn:microsoft.com/office/officeart/2005/8/layout/radial1"/>
    <dgm:cxn modelId="{E8DAFD7F-87CB-4EFD-BD4D-A9B9956E073A}" type="presParOf" srcId="{AE4B2F93-BE32-44F2-A659-CC3529C5DD18}" destId="{F557444F-568F-4FEA-967F-EAB0EF28BAEE}" srcOrd="0" destOrd="0" presId="urn:microsoft.com/office/officeart/2005/8/layout/radial1"/>
    <dgm:cxn modelId="{8B5759E8-9F4F-4EE7-B864-EFA0ED0FC0D2}" type="presParOf" srcId="{C53A950D-917B-4EB2-A81F-D8BBA4AF225C}" destId="{735506E8-BEBC-4205-BD6F-FCD88765C1C6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47924-B767-46E6-B388-A7D8F1747F22}">
      <dsp:nvSpPr>
        <dsp:cNvPr id="0" name=""/>
        <dsp:cNvSpPr/>
      </dsp:nvSpPr>
      <dsp:spPr>
        <a:xfrm>
          <a:off x="5063548" y="2234377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200" kern="1200" dirty="0" smtClean="0"/>
            <a:t>Reasons for Location</a:t>
          </a:r>
          <a:endParaRPr lang="en-IE" sz="3200" kern="1200" dirty="0"/>
        </a:p>
      </dsp:txBody>
      <dsp:txXfrm>
        <a:off x="5362580" y="2533409"/>
        <a:ext cx="1443857" cy="1443857"/>
      </dsp:txXfrm>
    </dsp:sp>
    <dsp:sp modelId="{7B632718-8C1F-40C7-9FE7-94076430F21E}">
      <dsp:nvSpPr>
        <dsp:cNvPr id="0" name=""/>
        <dsp:cNvSpPr/>
      </dsp:nvSpPr>
      <dsp:spPr>
        <a:xfrm rot="16514453">
          <a:off x="6087743" y="2124913"/>
          <a:ext cx="198145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198145" y="15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6181862" y="2135032"/>
        <a:ext cx="9907" cy="9907"/>
      </dsp:txXfrm>
    </dsp:sp>
    <dsp:sp modelId="{9EF3E831-A4F6-43BB-A656-BDC21EC3DE6D}">
      <dsp:nvSpPr>
        <dsp:cNvPr id="0" name=""/>
        <dsp:cNvSpPr/>
      </dsp:nvSpPr>
      <dsp:spPr>
        <a:xfrm>
          <a:off x="3529518" y="-6"/>
          <a:ext cx="5519886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u="sng" kern="1200" dirty="0" smtClean="0"/>
            <a:t>Raw Materials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/>
            <a:t>Deep Estuary is suitable for boats bring bauxite in. Big island to store bauxite.</a:t>
          </a:r>
          <a:endParaRPr lang="en-IE" sz="2400" kern="1200" dirty="0"/>
        </a:p>
      </dsp:txBody>
      <dsp:txXfrm>
        <a:off x="4337887" y="299026"/>
        <a:ext cx="3903148" cy="1443857"/>
      </dsp:txXfrm>
    </dsp:sp>
    <dsp:sp modelId="{8AB0B3A0-76DB-4A87-ACB9-076CE637561C}">
      <dsp:nvSpPr>
        <dsp:cNvPr id="0" name=""/>
        <dsp:cNvSpPr/>
      </dsp:nvSpPr>
      <dsp:spPr>
        <a:xfrm rot="21493058">
          <a:off x="7104642" y="3187078"/>
          <a:ext cx="1378062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1378062" y="15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7759222" y="3167700"/>
        <a:ext cx="68903" cy="68903"/>
      </dsp:txXfrm>
    </dsp:sp>
    <dsp:sp modelId="{5E6C3ACE-8166-4865-9A28-48416DE2D703}">
      <dsp:nvSpPr>
        <dsp:cNvPr id="0" name=""/>
        <dsp:cNvSpPr/>
      </dsp:nvSpPr>
      <dsp:spPr>
        <a:xfrm>
          <a:off x="8481663" y="1340056"/>
          <a:ext cx="3344974" cy="3577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u="sng" kern="1200" dirty="0" smtClean="0"/>
            <a:t>Capital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/>
            <a:t>It is a multinational company, so can easily provide the capital for the factory to function</a:t>
          </a:r>
          <a:endParaRPr lang="en-IE" sz="2400" kern="1200" dirty="0"/>
        </a:p>
      </dsp:txBody>
      <dsp:txXfrm>
        <a:off x="8971523" y="1863937"/>
        <a:ext cx="2365254" cy="2529521"/>
      </dsp:txXfrm>
    </dsp:sp>
    <dsp:sp modelId="{CAAB0144-50EB-4DF0-90F4-0FF0002F65C3}">
      <dsp:nvSpPr>
        <dsp:cNvPr id="0" name=""/>
        <dsp:cNvSpPr/>
      </dsp:nvSpPr>
      <dsp:spPr>
        <a:xfrm rot="3178246">
          <a:off x="6557427" y="4340171"/>
          <a:ext cx="713602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713602" y="15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6896388" y="4337404"/>
        <a:ext cx="35680" cy="35680"/>
      </dsp:txXfrm>
    </dsp:sp>
    <dsp:sp modelId="{4D7DAA4A-7FE0-4B14-91AD-798C31A4F82C}">
      <dsp:nvSpPr>
        <dsp:cNvPr id="0" name=""/>
        <dsp:cNvSpPr/>
      </dsp:nvSpPr>
      <dsp:spPr>
        <a:xfrm>
          <a:off x="5349821" y="4595364"/>
          <a:ext cx="5031418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u="sng" kern="1200" dirty="0" smtClean="0"/>
            <a:t>Market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/>
            <a:t>Ireland is an EU member and close to the EU market</a:t>
          </a:r>
          <a:endParaRPr lang="en-IE" sz="2400" kern="1200" dirty="0"/>
        </a:p>
      </dsp:txBody>
      <dsp:txXfrm>
        <a:off x="6086655" y="4894396"/>
        <a:ext cx="3557750" cy="1443857"/>
      </dsp:txXfrm>
    </dsp:sp>
    <dsp:sp modelId="{E4AE1FF1-F742-4EA5-A5C9-40158F3CA591}">
      <dsp:nvSpPr>
        <dsp:cNvPr id="0" name=""/>
        <dsp:cNvSpPr/>
      </dsp:nvSpPr>
      <dsp:spPr>
        <a:xfrm rot="9352963">
          <a:off x="4153332" y="3870919"/>
          <a:ext cx="1044940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1044940" y="15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 rot="10800000">
        <a:off x="4649679" y="3859869"/>
        <a:ext cx="52247" cy="52247"/>
      </dsp:txXfrm>
    </dsp:sp>
    <dsp:sp modelId="{E03E0FF7-EDAE-47B7-9E15-0E3210692AE7}">
      <dsp:nvSpPr>
        <dsp:cNvPr id="0" name=""/>
        <dsp:cNvSpPr/>
      </dsp:nvSpPr>
      <dsp:spPr>
        <a:xfrm>
          <a:off x="0" y="3105544"/>
          <a:ext cx="4460598" cy="3750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u="sng" kern="1200" dirty="0" smtClean="0"/>
            <a:t>Transport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/>
            <a:t>Deep water port and main road connects the city to the factory.</a:t>
          </a:r>
          <a:endParaRPr lang="en-IE" sz="2400" kern="1200" dirty="0"/>
        </a:p>
      </dsp:txBody>
      <dsp:txXfrm>
        <a:off x="653239" y="3654795"/>
        <a:ext cx="3154120" cy="2652018"/>
      </dsp:txXfrm>
    </dsp:sp>
    <dsp:sp modelId="{AE4B2F93-BE32-44F2-A659-CC3529C5DD18}">
      <dsp:nvSpPr>
        <dsp:cNvPr id="0" name=""/>
        <dsp:cNvSpPr/>
      </dsp:nvSpPr>
      <dsp:spPr>
        <a:xfrm rot="12101589">
          <a:off x="3123830" y="2477371"/>
          <a:ext cx="208588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2085889" y="15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700" kern="1200"/>
        </a:p>
      </dsp:txBody>
      <dsp:txXfrm rot="10800000">
        <a:off x="4114628" y="2440297"/>
        <a:ext cx="104294" cy="104294"/>
      </dsp:txXfrm>
    </dsp:sp>
    <dsp:sp modelId="{735506E8-BEBC-4205-BD6F-FCD88765C1C6}">
      <dsp:nvSpPr>
        <dsp:cNvPr id="0" name=""/>
        <dsp:cNvSpPr/>
      </dsp:nvSpPr>
      <dsp:spPr>
        <a:xfrm>
          <a:off x="36090" y="0"/>
          <a:ext cx="3299010" cy="3010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u="sng" kern="1200" dirty="0" smtClean="0"/>
            <a:t>Labour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/>
            <a:t>450 workers come from the large towns surrounds the factory</a:t>
          </a:r>
          <a:endParaRPr lang="en-IE" sz="2400" kern="1200" dirty="0"/>
        </a:p>
      </dsp:txBody>
      <dsp:txXfrm>
        <a:off x="519219" y="440923"/>
        <a:ext cx="2332752" cy="2128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0DAF8-FBF5-4442-9E58-9AA891AB162F}" type="datetimeFigureOut">
              <a:rPr lang="en-IE" smtClean="0"/>
              <a:t>19/11/2013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528FB-7F53-4BC2-8A24-6B60264BC7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166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D92046-9C88-4308-BE33-1F28CBF39CEC}" type="slidenum">
              <a:rPr 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1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1D960E-8694-4469-8633-3CE15B28D618}" type="slidenum">
              <a:rPr lang="en-IE">
                <a:latin typeface="Calibri" panose="020F0502020204030204" pitchFamily="34" charset="0"/>
              </a:rPr>
              <a:pPr eaLnBrk="1" hangingPunct="1"/>
              <a:t>5</a:t>
            </a:fld>
            <a:endParaRPr lang="en-I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41F55E-3A5B-48D9-A1FB-01286E3D07D8}" type="slidenum">
              <a:rPr lang="en-IE">
                <a:latin typeface="Calibri" panose="020F0502020204030204" pitchFamily="34" charset="0"/>
              </a:rPr>
              <a:pPr eaLnBrk="1" hangingPunct="1"/>
              <a:t>6</a:t>
            </a:fld>
            <a:endParaRPr lang="en-I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08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061455-0221-4B9D-973A-A694E7B32A9C}" type="slidenum">
              <a:rPr lang="en-IE">
                <a:latin typeface="Calibri" panose="020F0502020204030204" pitchFamily="34" charset="0"/>
              </a:rPr>
              <a:pPr eaLnBrk="1" hangingPunct="1"/>
              <a:t>20</a:t>
            </a:fld>
            <a:endParaRPr lang="en-I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7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6C5C21-4885-4F3D-916C-75C2C548B764}" type="slidenum">
              <a:rPr lang="en-IE">
                <a:latin typeface="Calibri" panose="020F0502020204030204" pitchFamily="34" charset="0"/>
              </a:rPr>
              <a:pPr eaLnBrk="1" hangingPunct="1"/>
              <a:t>21</a:t>
            </a:fld>
            <a:endParaRPr lang="en-I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56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8464E0-D749-4353-8ABB-D9FB7180E199}" type="slidenum">
              <a:rPr lang="en-IE">
                <a:latin typeface="Calibri" panose="020F0502020204030204" pitchFamily="34" charset="0"/>
              </a:rPr>
              <a:pPr eaLnBrk="1" hangingPunct="1"/>
              <a:t>22</a:t>
            </a:fld>
            <a:endParaRPr lang="en-I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33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EB8B32-41E1-471A-AD47-34ADDD50A59F}" type="slidenum">
              <a:rPr lang="en-IE">
                <a:latin typeface="Calibri" panose="020F0502020204030204" pitchFamily="34" charset="0"/>
              </a:rPr>
              <a:pPr eaLnBrk="1" hangingPunct="1"/>
              <a:t>23</a:t>
            </a:fld>
            <a:endParaRPr lang="en-I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1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9EF9-E2C9-4CBB-92DF-57E5B66818A8}" type="datetimeFigureOut">
              <a:rPr lang="en-IE" smtClean="0"/>
              <a:t>19/11/2013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61E9-18C4-4A5A-80BE-F0D3FEBE30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969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9EF9-E2C9-4CBB-92DF-57E5B66818A8}" type="datetimeFigureOut">
              <a:rPr lang="en-IE" smtClean="0"/>
              <a:t>19/11/2013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61E9-18C4-4A5A-80BE-F0D3FEBE30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997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9EF9-E2C9-4CBB-92DF-57E5B66818A8}" type="datetimeFigureOut">
              <a:rPr lang="en-IE" smtClean="0"/>
              <a:t>19/11/2013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61E9-18C4-4A5A-80BE-F0D3FEBE30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504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9EF9-E2C9-4CBB-92DF-57E5B66818A8}" type="datetimeFigureOut">
              <a:rPr lang="en-IE" smtClean="0"/>
              <a:t>19/11/2013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61E9-18C4-4A5A-80BE-F0D3FEBE30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581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9EF9-E2C9-4CBB-92DF-57E5B66818A8}" type="datetimeFigureOut">
              <a:rPr lang="en-IE" smtClean="0"/>
              <a:t>19/11/2013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61E9-18C4-4A5A-80BE-F0D3FEBE30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21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9EF9-E2C9-4CBB-92DF-57E5B66818A8}" type="datetimeFigureOut">
              <a:rPr lang="en-IE" smtClean="0"/>
              <a:t>19/11/2013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61E9-18C4-4A5A-80BE-F0D3FEBE30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391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9EF9-E2C9-4CBB-92DF-57E5B66818A8}" type="datetimeFigureOut">
              <a:rPr lang="en-IE" smtClean="0"/>
              <a:t>19/11/2013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61E9-18C4-4A5A-80BE-F0D3FEBE30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399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9EF9-E2C9-4CBB-92DF-57E5B66818A8}" type="datetimeFigureOut">
              <a:rPr lang="en-IE" smtClean="0"/>
              <a:t>19/11/2013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61E9-18C4-4A5A-80BE-F0D3FEBE30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395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9EF9-E2C9-4CBB-92DF-57E5B66818A8}" type="datetimeFigureOut">
              <a:rPr lang="en-IE" smtClean="0"/>
              <a:t>19/11/2013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61E9-18C4-4A5A-80BE-F0D3FEBE30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232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9EF9-E2C9-4CBB-92DF-57E5B66818A8}" type="datetimeFigureOut">
              <a:rPr lang="en-IE" smtClean="0"/>
              <a:t>19/11/2013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61E9-18C4-4A5A-80BE-F0D3FEBE30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746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9EF9-E2C9-4CBB-92DF-57E5B66818A8}" type="datetimeFigureOut">
              <a:rPr lang="en-IE" smtClean="0"/>
              <a:t>19/11/2013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61E9-18C4-4A5A-80BE-F0D3FEBE30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399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9EF9-E2C9-4CBB-92DF-57E5B66818A8}" type="datetimeFigureOut">
              <a:rPr lang="en-IE" smtClean="0"/>
              <a:t>19/11/2013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61E9-18C4-4A5A-80BE-F0D3FEBE30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243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Types of industries</a:t>
            </a:r>
            <a:br>
              <a:rPr lang="en-IE" dirty="0" smtClean="0"/>
            </a:br>
            <a:r>
              <a:rPr lang="en-IE" dirty="0" smtClean="0"/>
              <a:t>Heavy and Light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Denis Boland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77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35" t="16271" r="8728" b="16056"/>
          <a:stretch/>
        </p:blipFill>
        <p:spPr>
          <a:xfrm>
            <a:off x="0" y="41379"/>
            <a:ext cx="12192000" cy="681662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176316"/>
            <a:ext cx="4729655" cy="1649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600" dirty="0" smtClean="0"/>
              <a:t>Why is the island red????</a:t>
            </a:r>
          </a:p>
        </p:txBody>
      </p:sp>
      <p:sp>
        <p:nvSpPr>
          <p:cNvPr id="6" name="Down Arrow 5"/>
          <p:cNvSpPr/>
          <p:nvPr/>
        </p:nvSpPr>
        <p:spPr>
          <a:xfrm>
            <a:off x="1831427" y="1690688"/>
            <a:ext cx="533400" cy="2953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42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43" t="17133" r="8243" b="12823"/>
          <a:stretch/>
        </p:blipFill>
        <p:spPr>
          <a:xfrm>
            <a:off x="0" y="-1"/>
            <a:ext cx="6006662" cy="6903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97" t="15841" r="8243" b="6574"/>
          <a:stretch/>
        </p:blipFill>
        <p:spPr>
          <a:xfrm>
            <a:off x="6006662" y="0"/>
            <a:ext cx="6185338" cy="69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35" t="16271" r="8728" b="16056"/>
          <a:stretch/>
        </p:blipFill>
        <p:spPr>
          <a:xfrm>
            <a:off x="0" y="41380"/>
            <a:ext cx="12192000" cy="681662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176316"/>
            <a:ext cx="4729655" cy="1649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CAN YOU COME UP WITH ANY REASONS WHY THIS SITE WAS CHOSEN FOR THE FACTORY.</a:t>
            </a:r>
          </a:p>
        </p:txBody>
      </p:sp>
      <p:sp>
        <p:nvSpPr>
          <p:cNvPr id="6" name="Down Arrow 5"/>
          <p:cNvSpPr/>
          <p:nvPr/>
        </p:nvSpPr>
        <p:spPr>
          <a:xfrm>
            <a:off x="1831427" y="1690688"/>
            <a:ext cx="533400" cy="2953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462" y="41380"/>
            <a:ext cx="2070537" cy="1282924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961" y="41381"/>
            <a:ext cx="2857500" cy="243380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98" y="1324387"/>
            <a:ext cx="2569779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248882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91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Light Industry- Apple computers</a:t>
            </a:r>
            <a:endParaRPr lang="en-IE" dirty="0"/>
          </a:p>
        </p:txBody>
      </p:sp>
      <p:pic>
        <p:nvPicPr>
          <p:cNvPr id="1026" name="Picture 2" descr="http://img.rasset.ie/0005cca8-6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1" b="12603"/>
          <a:stretch/>
        </p:blipFill>
        <p:spPr bwMode="auto">
          <a:xfrm>
            <a:off x="0" y="1260215"/>
            <a:ext cx="12192000" cy="559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9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Apple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07" y="1466193"/>
            <a:ext cx="7359869" cy="5057611"/>
          </a:xfrm>
        </p:spPr>
        <p:txBody>
          <a:bodyPr/>
          <a:lstStyle/>
          <a:p>
            <a:r>
              <a:rPr lang="en-IE" dirty="0" smtClean="0"/>
              <a:t>Apple makes iPads, iPods and iPhones.</a:t>
            </a:r>
          </a:p>
          <a:p>
            <a:r>
              <a:rPr lang="en-IE" dirty="0" smtClean="0"/>
              <a:t>It set up in Hollywood industrial estate in Cork and now employs 3300 workers in Cork city</a:t>
            </a:r>
          </a:p>
          <a:p>
            <a:r>
              <a:rPr lang="en-IE" dirty="0" smtClean="0"/>
              <a:t>The cork city plant is the operational headquarters for  Europe, Asia and the Middle East</a:t>
            </a:r>
            <a:endParaRPr lang="en-IE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455" y="504498"/>
            <a:ext cx="3347545" cy="2680138"/>
          </a:xfrm>
          <a:prstGeom prst="rect">
            <a:avLst/>
          </a:prstGeom>
        </p:spPr>
      </p:pic>
      <p:pic>
        <p:nvPicPr>
          <p:cNvPr id="2054" name="Picture 6" descr="https://order.omnitel.lt/images/phones/1368010359-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7030" r="8910" b="15881"/>
          <a:stretch/>
        </p:blipFill>
        <p:spPr bwMode="auto">
          <a:xfrm>
            <a:off x="8581695" y="3184635"/>
            <a:ext cx="3610305" cy="36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75" y="3772821"/>
            <a:ext cx="7053756" cy="308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61" t="7435" r="15679" b="3556"/>
          <a:stretch/>
        </p:blipFill>
        <p:spPr>
          <a:xfrm>
            <a:off x="0" y="31531"/>
            <a:ext cx="12192000" cy="68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61" t="7435" r="15679" b="3556"/>
          <a:stretch/>
        </p:blipFill>
        <p:spPr>
          <a:xfrm>
            <a:off x="0" y="31531"/>
            <a:ext cx="12192000" cy="682646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790496" y="5389359"/>
            <a:ext cx="1860331" cy="756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Airport</a:t>
            </a:r>
            <a:endParaRPr lang="en-IE" dirty="0"/>
          </a:p>
        </p:txBody>
      </p:sp>
      <p:sp>
        <p:nvSpPr>
          <p:cNvPr id="7" name="Right Arrow 6"/>
          <p:cNvSpPr/>
          <p:nvPr/>
        </p:nvSpPr>
        <p:spPr>
          <a:xfrm>
            <a:off x="838201" y="188878"/>
            <a:ext cx="2420006" cy="756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Industrial Estate</a:t>
            </a:r>
            <a:endParaRPr lang="en-IE" dirty="0"/>
          </a:p>
        </p:txBody>
      </p:sp>
      <p:sp>
        <p:nvSpPr>
          <p:cNvPr id="8" name="Right Arrow 7"/>
          <p:cNvSpPr/>
          <p:nvPr/>
        </p:nvSpPr>
        <p:spPr>
          <a:xfrm>
            <a:off x="6515100" y="188877"/>
            <a:ext cx="2420006" cy="756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Cork Port</a:t>
            </a:r>
            <a:endParaRPr lang="en-IE" dirty="0"/>
          </a:p>
        </p:txBody>
      </p:sp>
      <p:sp>
        <p:nvSpPr>
          <p:cNvPr id="9" name="Right Arrow 8"/>
          <p:cNvSpPr/>
          <p:nvPr/>
        </p:nvSpPr>
        <p:spPr>
          <a:xfrm>
            <a:off x="948559" y="1253548"/>
            <a:ext cx="2420006" cy="756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University of Cork</a:t>
            </a:r>
            <a:endParaRPr lang="en-IE" dirty="0"/>
          </a:p>
        </p:txBody>
      </p:sp>
      <p:sp>
        <p:nvSpPr>
          <p:cNvPr id="10" name="Right Arrow 9"/>
          <p:cNvSpPr/>
          <p:nvPr/>
        </p:nvSpPr>
        <p:spPr>
          <a:xfrm>
            <a:off x="233855" y="2898716"/>
            <a:ext cx="2420006" cy="756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Cork IT</a:t>
            </a:r>
            <a:endParaRPr lang="en-IE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3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65" y="256891"/>
            <a:ext cx="732360" cy="51616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276897" y="4367048"/>
            <a:ext cx="3915103" cy="2380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Why did apple pick this site on the edge of the city for their factory?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530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" y="103187"/>
            <a:ext cx="10515600" cy="1325563"/>
          </a:xfrm>
        </p:spPr>
        <p:txBody>
          <a:bodyPr/>
          <a:lstStyle/>
          <a:p>
            <a:r>
              <a:rPr lang="en-IE" dirty="0" smtClean="0"/>
              <a:t>Reasons for apples location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" y="1087821"/>
            <a:ext cx="10515600" cy="5164547"/>
          </a:xfrm>
        </p:spPr>
        <p:txBody>
          <a:bodyPr/>
          <a:lstStyle/>
          <a:p>
            <a:r>
              <a:rPr lang="en-IE" dirty="0" smtClean="0"/>
              <a:t>Corporation tax- Ireland has a low corporation tax so they have greater profit.</a:t>
            </a:r>
          </a:p>
          <a:p>
            <a:r>
              <a:rPr lang="en-IE" dirty="0" err="1" smtClean="0"/>
              <a:t>Marktets</a:t>
            </a:r>
            <a:r>
              <a:rPr lang="en-IE" dirty="0" smtClean="0"/>
              <a:t>- As Ireland is a member of the EU apple can avail of the free movements of goods.</a:t>
            </a:r>
          </a:p>
          <a:p>
            <a:r>
              <a:rPr lang="en-IE" dirty="0" smtClean="0"/>
              <a:t>Transport- Due to its close access to the port and airport goods can be shipped worldwide at a low cost.</a:t>
            </a:r>
          </a:p>
          <a:p>
            <a:r>
              <a:rPr lang="en-IE" dirty="0" smtClean="0"/>
              <a:t>Labour- Close to University College Cork, and Cork Institute of technology where there is a steady supply of skilled graduates.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77" y="3515710"/>
            <a:ext cx="2716924" cy="3342289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1671"/>
            <a:ext cx="3468414" cy="2296328"/>
          </a:xfrm>
          <a:prstGeom prst="rect">
            <a:avLst/>
          </a:prstGeom>
        </p:spPr>
      </p:pic>
      <p:pic>
        <p:nvPicPr>
          <p:cNvPr id="3074" name="Picture 2" descr="http://www.pearse-trust.ie/Portals/43760/images/182%20-%20UK%20%E2%80%93%20A%20Low%20Tax%20Jurisdiction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614" y="4840015"/>
            <a:ext cx="4580430" cy="20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1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Exam Questions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63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475"/>
          </a:xfrm>
        </p:spPr>
        <p:txBody>
          <a:bodyPr>
            <a:normAutofit/>
          </a:bodyPr>
          <a:lstStyle/>
          <a:p>
            <a:pPr algn="ctr"/>
            <a:r>
              <a:rPr lang="en-IE" sz="6000" b="1" u="sng" dirty="0" smtClean="0"/>
              <a:t>Multinational corporations- MNCs</a:t>
            </a:r>
            <a:endParaRPr lang="en-IE" sz="6000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1333500"/>
            <a:ext cx="6010275" cy="55245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87737" y="1498600"/>
            <a:ext cx="5181600" cy="4351338"/>
          </a:xfrm>
        </p:spPr>
        <p:txBody>
          <a:bodyPr/>
          <a:lstStyle/>
          <a:p>
            <a:r>
              <a:rPr lang="en-IE" dirty="0" smtClean="0"/>
              <a:t>MNCs make products in many different countries. </a:t>
            </a:r>
          </a:p>
          <a:p>
            <a:r>
              <a:rPr lang="en-IE" dirty="0" smtClean="0"/>
              <a:t>Their headquarters are located in one country and they have branches in other countries.</a:t>
            </a:r>
          </a:p>
          <a:p>
            <a:endParaRPr lang="en-IE" dirty="0"/>
          </a:p>
          <a:p>
            <a:r>
              <a:rPr lang="en-IE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can you name???????</a:t>
            </a:r>
            <a:endParaRPr lang="en-IE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99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"/>
            </a:pPr>
            <a:endParaRPr lang="en-US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3" t="54688" r="18701" b="12109"/>
          <a:stretch>
            <a:fillRect/>
          </a:stretch>
        </p:blipFill>
        <p:spPr bwMode="auto">
          <a:xfrm>
            <a:off x="1524001" y="1"/>
            <a:ext cx="90201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3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"/>
            </a:pPr>
            <a:endParaRPr 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7" t="11719" r="23096" b="53125"/>
          <a:stretch>
            <a:fillRect/>
          </a:stretch>
        </p:blipFill>
        <p:spPr bwMode="auto">
          <a:xfrm>
            <a:off x="1524001" y="0"/>
            <a:ext cx="91741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1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"/>
            </a:pPr>
            <a:endParaRPr 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7" t="45898" r="23096" b="6250"/>
          <a:stretch>
            <a:fillRect/>
          </a:stretch>
        </p:blipFill>
        <p:spPr bwMode="auto">
          <a:xfrm>
            <a:off x="1524000" y="142875"/>
            <a:ext cx="89535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9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"/>
            </a:pPr>
            <a:endParaRPr 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t="22321" r="27654" b="12476"/>
          <a:stretch>
            <a:fillRect/>
          </a:stretch>
        </p:blipFill>
        <p:spPr bwMode="auto">
          <a:xfrm>
            <a:off x="178020" y="0"/>
            <a:ext cx="9186697" cy="66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8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1" y="571501"/>
            <a:ext cx="3008313" cy="1071563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123" name="Text Placeholder 5"/>
          <p:cNvSpPr>
            <a:spLocks noGrp="1"/>
          </p:cNvSpPr>
          <p:nvPr>
            <p:ph type="body" idx="2"/>
          </p:nvPr>
        </p:nvSpPr>
        <p:spPr>
          <a:xfrm>
            <a:off x="6781800" y="571501"/>
            <a:ext cx="4914900" cy="5714999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Light industries make </a:t>
            </a:r>
            <a:r>
              <a:rPr lang="en-GB" sz="2400" dirty="0" smtClean="0">
                <a:solidFill>
                  <a:srgbClr val="FF0000"/>
                </a:solidFill>
              </a:rPr>
              <a:t>small and light products.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Heavy </a:t>
            </a:r>
            <a:r>
              <a:rPr lang="en-GB" sz="2400" dirty="0">
                <a:solidFill>
                  <a:srgbClr val="FF0000"/>
                </a:solidFill>
              </a:rPr>
              <a:t>industries make </a:t>
            </a:r>
            <a:r>
              <a:rPr lang="en-GB" sz="2400" dirty="0" smtClean="0">
                <a:solidFill>
                  <a:srgbClr val="FF0000"/>
                </a:solidFill>
              </a:rPr>
              <a:t>big, heavy </a:t>
            </a:r>
            <a:r>
              <a:rPr lang="en-GB" sz="2400" dirty="0">
                <a:solidFill>
                  <a:srgbClr val="FF0000"/>
                </a:solidFill>
              </a:rPr>
              <a:t>bulky </a:t>
            </a:r>
            <a:r>
              <a:rPr lang="en-GB" sz="2400" dirty="0" smtClean="0">
                <a:solidFill>
                  <a:srgbClr val="FF0000"/>
                </a:solidFill>
              </a:rPr>
              <a:t>products.</a:t>
            </a:r>
            <a:endParaRPr lang="en-GB" sz="2400" dirty="0"/>
          </a:p>
        </p:txBody>
      </p:sp>
      <p:pic>
        <p:nvPicPr>
          <p:cNvPr id="5125" name="Picture 2" descr="http://www.directorsnotes.com/wp-content/uploads/2007/10/time_pie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03200"/>
            <a:ext cx="6097587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http://www.tropicalisland.de/united_arab_emirates/dubai/dubai_dhow_building_yard/images/DXB%20Dubai%20Al-Jaddaf%20dhow%20building%20yard%20-%20ship%20repair%20in%20the%20dry-dock%2003%203008x2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3619501"/>
            <a:ext cx="6343649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0800000">
            <a:off x="6134100" y="1866106"/>
            <a:ext cx="3403600" cy="71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ight Arrow 7"/>
          <p:cNvSpPr/>
          <p:nvPr/>
        </p:nvSpPr>
        <p:spPr>
          <a:xfrm rot="10800000">
            <a:off x="6134100" y="5575300"/>
            <a:ext cx="3403600" cy="71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83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0"/>
            <a:ext cx="10515600" cy="1325563"/>
          </a:xfrm>
        </p:spPr>
        <p:txBody>
          <a:bodyPr/>
          <a:lstStyle/>
          <a:p>
            <a:r>
              <a:rPr lang="en-IE" dirty="0" smtClean="0"/>
              <a:t>Heavy or light industries?????</a:t>
            </a:r>
            <a:endParaRPr lang="en-I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711700" cy="329184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0" y="3566160"/>
            <a:ext cx="4389120" cy="3291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3467100"/>
            <a:ext cx="3920895" cy="3390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044"/>
            <a:ext cx="3289300" cy="3289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1186021"/>
            <a:ext cx="4312920" cy="2866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62" y="1083110"/>
            <a:ext cx="4096155" cy="30721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40" y="2479866"/>
            <a:ext cx="2444678" cy="195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/>
              <a:t>“In the good auld days”</a:t>
            </a:r>
            <a:endParaRPr lang="en-IE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30200" y="928688"/>
            <a:ext cx="11493500" cy="59293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"/>
            </a:pPr>
            <a:endParaRPr lang="en-IE" dirty="0" smtClean="0"/>
          </a:p>
          <a:p>
            <a:pPr eaLnBrk="1" hangingPunct="1">
              <a:buFont typeface="Wingdings" panose="05000000000000000000" pitchFamily="2" charset="2"/>
              <a:buChar char=""/>
            </a:pPr>
            <a:r>
              <a:rPr lang="en-IE" dirty="0" smtClean="0"/>
              <a:t>Industries were tied, for example in the 19</a:t>
            </a:r>
            <a:r>
              <a:rPr lang="en-IE" baseline="30000" dirty="0" smtClean="0"/>
              <a:t>th</a:t>
            </a:r>
            <a:r>
              <a:rPr lang="en-IE" dirty="0" smtClean="0"/>
              <a:t> century many were built near coalmines as coal was used for power/ steam and helped in the production of iron and steel.</a:t>
            </a:r>
          </a:p>
          <a:p>
            <a:pPr eaLnBrk="1" hangingPunct="1">
              <a:buFont typeface="Wingdings" panose="05000000000000000000" pitchFamily="2" charset="2"/>
              <a:buChar char=""/>
            </a:pPr>
            <a:endParaRPr lang="en-IE" dirty="0" smtClean="0"/>
          </a:p>
          <a:p>
            <a:pPr eaLnBrk="1" hangingPunct="1">
              <a:buFont typeface="Wingdings" panose="05000000000000000000" pitchFamily="2" charset="2"/>
              <a:buChar char=""/>
            </a:pPr>
            <a:r>
              <a:rPr lang="en-IE" dirty="0" smtClean="0"/>
              <a:t>Many industries had to locate in the hearts of towns or cities to be near workers when transport systems weren’t so well developed.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0247"/>
            <a:ext cx="5270500" cy="2804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0" y="4213588"/>
            <a:ext cx="6413500" cy="264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928670"/>
          </a:xfrm>
        </p:spPr>
        <p:txBody>
          <a:bodyPr/>
          <a:lstStyle/>
          <a:p>
            <a:pPr>
              <a:defRPr/>
            </a:pPr>
            <a:r>
              <a:rPr lang="en-IE" dirty="0" smtClean="0"/>
              <a:t>Today- Footloose Industry</a:t>
            </a:r>
            <a:endParaRPr lang="en-IE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797299" y="857251"/>
            <a:ext cx="8042603" cy="600074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"/>
            </a:pPr>
            <a:endParaRPr lang="en-IE" dirty="0" smtClean="0"/>
          </a:p>
          <a:p>
            <a:pPr eaLnBrk="1" hangingPunct="1">
              <a:buFont typeface="Wingdings" panose="05000000000000000000" pitchFamily="2" charset="2"/>
              <a:buChar char=""/>
            </a:pPr>
            <a:endParaRPr lang="en-IE" dirty="0" smtClean="0"/>
          </a:p>
          <a:p>
            <a:pPr eaLnBrk="1" hangingPunct="1">
              <a:buFont typeface="Wingdings" panose="05000000000000000000" pitchFamily="2" charset="2"/>
              <a:buChar char=""/>
            </a:pPr>
            <a:r>
              <a:rPr lang="en-IE" dirty="0" smtClean="0"/>
              <a:t>Footloose industry is one which can be situated successfully in a variety of locations.</a:t>
            </a:r>
          </a:p>
          <a:p>
            <a:pPr eaLnBrk="1" hangingPunct="1">
              <a:buFont typeface="Wingdings" panose="05000000000000000000" pitchFamily="2" charset="2"/>
              <a:buChar char=""/>
            </a:pPr>
            <a:r>
              <a:rPr lang="en-IE" dirty="0" smtClean="0"/>
              <a:t> It isn’t dependent on one locational factor. </a:t>
            </a:r>
          </a:p>
          <a:p>
            <a:pPr eaLnBrk="1" hangingPunct="1">
              <a:buFont typeface="Wingdings" panose="05000000000000000000" pitchFamily="2" charset="2"/>
              <a:buChar char=""/>
            </a:pPr>
            <a:r>
              <a:rPr lang="en-IE" dirty="0" smtClean="0"/>
              <a:t>Footloose industries are usually light industries that located in industrial estates close to large cities (Sandyford Industrial estate)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IE" dirty="0" smtClean="0"/>
          </a:p>
        </p:txBody>
      </p:sp>
      <p:pic>
        <p:nvPicPr>
          <p:cNvPr id="27652" name="Picture 5" descr="http://www.ghstheatre.com/images/footloo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4" y="1422399"/>
            <a:ext cx="3831438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84" y="4445876"/>
            <a:ext cx="8395516" cy="24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16834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/>
              <a:t>Heavy Industry</a:t>
            </a:r>
            <a:br>
              <a:rPr lang="en-IE" dirty="0"/>
            </a:br>
            <a:r>
              <a:rPr lang="en-IE" dirty="0"/>
              <a:t>RUSAL’s Aughinish Alumina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43" t="18211" r="8728" b="10884"/>
          <a:stretch/>
        </p:blipFill>
        <p:spPr>
          <a:xfrm>
            <a:off x="268014" y="1047418"/>
            <a:ext cx="11923986" cy="591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" y="4717010"/>
            <a:ext cx="4351338" cy="214099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RUSAL the worlds largest aluminium producer has a alumina factory on a Island in the Shannon Estuary.</a:t>
            </a:r>
          </a:p>
          <a:p>
            <a:r>
              <a:rPr lang="en-IE" dirty="0" err="1" smtClean="0"/>
              <a:t>Alimina</a:t>
            </a:r>
            <a:r>
              <a:rPr lang="en-IE" dirty="0" smtClean="0"/>
              <a:t> is a semi finished product. It is a white powder used to make aluminium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421" y="5060731"/>
            <a:ext cx="4398579" cy="179726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310760" y="6176963"/>
            <a:ext cx="1876096" cy="681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5741331" cy="482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927834" cy="35525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535"/>
            <a:ext cx="5927834" cy="330546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122949"/>
            <a:ext cx="5181600" cy="4351338"/>
          </a:xfrm>
        </p:spPr>
        <p:txBody>
          <a:bodyPr>
            <a:normAutofit/>
          </a:bodyPr>
          <a:lstStyle/>
          <a:p>
            <a:r>
              <a:rPr lang="en-IE" dirty="0"/>
              <a:t>Bauxite the main raw material used to make alumina is transported here from Guinea</a:t>
            </a:r>
            <a:r>
              <a:rPr lang="en-IE" dirty="0" smtClean="0"/>
              <a:t>.</a:t>
            </a:r>
          </a:p>
          <a:p>
            <a:r>
              <a:rPr lang="en-IE" dirty="0" smtClean="0"/>
              <a:t>The factory is the largest of its kind in Europe, and was build in 1983.</a:t>
            </a:r>
          </a:p>
          <a:p>
            <a:r>
              <a:rPr lang="en-IE" dirty="0" smtClean="0"/>
              <a:t>It transports the alumina to smelter in Europe</a:t>
            </a:r>
          </a:p>
          <a:p>
            <a:r>
              <a:rPr lang="en-IE" dirty="0" smtClean="0"/>
              <a:t>The factory provides over 450 jobs for the local area.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474286"/>
            <a:ext cx="6858000" cy="238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517</Words>
  <Application>Microsoft Office PowerPoint</Application>
  <PresentationFormat>Widescreen</PresentationFormat>
  <Paragraphs>69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Types of industries Heavy and Light</vt:lpstr>
      <vt:lpstr>Multinational corporations- MNCs</vt:lpstr>
      <vt:lpstr>PowerPoint Presentation</vt:lpstr>
      <vt:lpstr>Heavy or light industries?????</vt:lpstr>
      <vt:lpstr>“In the good auld days”</vt:lpstr>
      <vt:lpstr>Today- Footloose Industry</vt:lpstr>
      <vt:lpstr>Heavy Industry RUSAL’s Aughinish Alumina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Light Industry- Apple computers</vt:lpstr>
      <vt:lpstr>Apple</vt:lpstr>
      <vt:lpstr>PowerPoint Presentation</vt:lpstr>
      <vt:lpstr>PowerPoint Presentation</vt:lpstr>
      <vt:lpstr>Reasons for apples location</vt:lpstr>
      <vt:lpstr>Exam Questions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industries</dc:title>
  <dc:creator>Denis Boland</dc:creator>
  <cp:lastModifiedBy>Denis Boland</cp:lastModifiedBy>
  <cp:revision>19</cp:revision>
  <dcterms:created xsi:type="dcterms:W3CDTF">2013-11-06T10:50:51Z</dcterms:created>
  <dcterms:modified xsi:type="dcterms:W3CDTF">2013-11-19T10:50:54Z</dcterms:modified>
</cp:coreProperties>
</file>