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9" r:id="rId4"/>
    <p:sldId id="260" r:id="rId5"/>
    <p:sldId id="261" r:id="rId6"/>
    <p:sldId id="258" r:id="rId7"/>
    <p:sldId id="262" r:id="rId8"/>
    <p:sldId id="266" r:id="rId9"/>
    <p:sldId id="267" r:id="rId10"/>
    <p:sldId id="265" r:id="rId11"/>
    <p:sldId id="263" r:id="rId12"/>
    <p:sldId id="264"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7DF9C-6458-4838-A169-98FB4C316E37}" type="datetimeFigureOut">
              <a:rPr lang="en-IE" smtClean="0"/>
              <a:t>10/02/2014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D4C16-CE16-4296-8B67-349520B5729B}" type="slidenum">
              <a:rPr lang="en-IE" smtClean="0"/>
              <a:t>‹#›</a:t>
            </a:fld>
            <a:endParaRPr lang="en-IE"/>
          </a:p>
        </p:txBody>
      </p:sp>
    </p:spTree>
    <p:extLst>
      <p:ext uri="{BB962C8B-B14F-4D97-AF65-F5344CB8AC3E}">
        <p14:creationId xmlns:p14="http://schemas.microsoft.com/office/powerpoint/2010/main" val="363314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A63833-2888-4F69-BE6E-EF6D4DD60EA3}" type="slidenum">
              <a:rPr lang="en-GB" smtClean="0">
                <a:latin typeface="Arial" panose="020B0604020202020204" pitchFamily="34" charset="0"/>
              </a:rPr>
              <a:pPr>
                <a:spcBef>
                  <a:spcPct val="0"/>
                </a:spcBef>
              </a:pPr>
              <a:t>4</a:t>
            </a:fld>
            <a:endParaRPr lang="en-GB"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7809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2/10/2014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ie/url?sa=i&amp;rct=j&amp;q=chef&amp;source=images&amp;cd=&amp;cad=rja&amp;docid=NMcicmnzCsZ0gM&amp;tbnid=DnKcfTjleo3RZM:&amp;ved=0CAUQjRw&amp;url=http://gregcantyfuzion.com/2011/07/11/the-lost-chef-from-sheffield/&amp;ei=NhzNUsrNL4TBhAe97oEQ&amp;bvm=bv.58187178,d.ZG4&amp;psig=AFQjCNF19eZF1Cvx-gS5kEjIDx2-d1FXYg&amp;ust=1389260193302120" TargetMode="Externa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6"/>
            <a:ext cx="7785100" cy="1758163"/>
          </a:xfrm>
        </p:spPr>
        <p:txBody>
          <a:bodyPr/>
          <a:lstStyle/>
          <a:p>
            <a:r>
              <a:rPr lang="en-IE" dirty="0" smtClean="0"/>
              <a:t>Tourism: a Service Industry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26"/>
            <a:ext cx="12661900" cy="5290801"/>
          </a:xfrm>
          <a:prstGeom prst="rect">
            <a:avLst/>
          </a:prstGeom>
        </p:spPr>
      </p:pic>
    </p:spTree>
    <p:extLst>
      <p:ext uri="{BB962C8B-B14F-4D97-AF65-F5344CB8AC3E}">
        <p14:creationId xmlns:p14="http://schemas.microsoft.com/office/powerpoint/2010/main" val="3395470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roadsheet.ie/wp-content/uploads/2011/03/2443-JWT-TOURISM-IRELAND-SHANNON-Extended-vapour_trail_477x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0"/>
            <a:ext cx="9753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917700"/>
            <a:ext cx="2171700" cy="3046988"/>
          </a:xfrm>
          <a:prstGeom prst="rect">
            <a:avLst/>
          </a:prstGeom>
          <a:noFill/>
        </p:spPr>
        <p:txBody>
          <a:bodyPr wrap="square" rtlCol="0">
            <a:spAutoFit/>
          </a:bodyPr>
          <a:lstStyle/>
          <a:p>
            <a:r>
              <a:rPr lang="en-IE" sz="4800" dirty="0" smtClean="0"/>
              <a:t>Why holiday in Ireland?</a:t>
            </a:r>
            <a:endParaRPr lang="en-IE" sz="4800" dirty="0"/>
          </a:p>
        </p:txBody>
      </p:sp>
    </p:spTree>
    <p:extLst>
      <p:ext uri="{BB962C8B-B14F-4D97-AF65-F5344CB8AC3E}">
        <p14:creationId xmlns:p14="http://schemas.microsoft.com/office/powerpoint/2010/main" val="3936608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Tourism in Ireland</a:t>
            </a:r>
            <a:endParaRPr lang="en-IE" dirty="0"/>
          </a:p>
        </p:txBody>
      </p:sp>
      <p:sp>
        <p:nvSpPr>
          <p:cNvPr id="3" name="Content Placeholder 2"/>
          <p:cNvSpPr>
            <a:spLocks noGrp="1"/>
          </p:cNvSpPr>
          <p:nvPr>
            <p:ph idx="1"/>
          </p:nvPr>
        </p:nvSpPr>
        <p:spPr>
          <a:xfrm>
            <a:off x="195643" y="2260600"/>
            <a:ext cx="7208458" cy="4023360"/>
          </a:xfrm>
        </p:spPr>
        <p:txBody>
          <a:bodyPr/>
          <a:lstStyle/>
          <a:p>
            <a:r>
              <a:rPr lang="en-IE" dirty="0" smtClean="0"/>
              <a:t>Tourism in Ireland tends to be located in particular regions which offer various attractions.</a:t>
            </a:r>
          </a:p>
          <a:p>
            <a:r>
              <a:rPr lang="en-IE" dirty="0" smtClean="0"/>
              <a:t>1. Areas of natural beauty.</a:t>
            </a:r>
          </a:p>
          <a:p>
            <a:r>
              <a:rPr lang="en-IE" dirty="0" smtClean="0"/>
              <a:t>2. Regions offering recreational and sporting facilities.</a:t>
            </a:r>
          </a:p>
          <a:p>
            <a:r>
              <a:rPr lang="en-IE" dirty="0" smtClean="0"/>
              <a:t>3. Beaches and coastlines.</a:t>
            </a:r>
          </a:p>
          <a:p>
            <a:r>
              <a:rPr lang="en-IE" dirty="0" smtClean="0"/>
              <a:t>4. Cities.</a:t>
            </a:r>
          </a:p>
        </p:txBody>
      </p:sp>
      <p:pic>
        <p:nvPicPr>
          <p:cNvPr id="4098" name="Picture 2" descr="http://www.broadsheet.ie/wp-content/uploads/2011/03/2443-JWT-TOURISM-IRELAND-SHANNON-Extended-vapour_trail_477x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1" y="1"/>
            <a:ext cx="5295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61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Tourism in Ireland.</a:t>
            </a:r>
            <a:endParaRPr lang="en-IE" dirty="0"/>
          </a:p>
        </p:txBody>
      </p:sp>
      <p:sp>
        <p:nvSpPr>
          <p:cNvPr id="3" name="Content Placeholder 2"/>
          <p:cNvSpPr>
            <a:spLocks noGrp="1"/>
          </p:cNvSpPr>
          <p:nvPr>
            <p:ph idx="1"/>
          </p:nvPr>
        </p:nvSpPr>
        <p:spPr/>
        <p:txBody>
          <a:bodyPr/>
          <a:lstStyle/>
          <a:p>
            <a:endParaRPr lang="en-IE"/>
          </a:p>
        </p:txBody>
      </p:sp>
      <p:pic>
        <p:nvPicPr>
          <p:cNvPr id="7170" name="Picture 2" descr="http://www.dalriadacottage.co.uk/gia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07718" cy="30718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7/76/Trinity_College,_Dublin,_Ireland_(Front_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151" y="-54055"/>
            <a:ext cx="2851849" cy="27845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lsdkiteboarding.com/sites/default/files/beaches/rossnowlagh-be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8" y="2933701"/>
            <a:ext cx="5895862" cy="392429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visitwicklow.ie/wp-content/uploads/sites/2/2012/06/Glendalough-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7651" y="-195834"/>
            <a:ext cx="4762500" cy="292633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maldronhotelcardifflane.com/hotel-cardiff-lane/upload/sequencer_images/the-o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4164" y="2724104"/>
            <a:ext cx="6307836" cy="229443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ontent.ll-0.com/tourismirl/tourismirl_e_a000544083.JPG?i=0405061045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4163" y="4559300"/>
            <a:ext cx="6136483"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584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1. Area of Natural beauty</a:t>
            </a:r>
            <a:endParaRPr lang="en-IE" dirty="0"/>
          </a:p>
        </p:txBody>
      </p:sp>
      <p:sp>
        <p:nvSpPr>
          <p:cNvPr id="3" name="Content Placeholder 2"/>
          <p:cNvSpPr>
            <a:spLocks noGrp="1"/>
          </p:cNvSpPr>
          <p:nvPr>
            <p:ph idx="1"/>
          </p:nvPr>
        </p:nvSpPr>
        <p:spPr>
          <a:xfrm>
            <a:off x="1024128" y="1866900"/>
            <a:ext cx="9720073" cy="4442460"/>
          </a:xfrm>
        </p:spPr>
        <p:txBody>
          <a:bodyPr/>
          <a:lstStyle/>
          <a:p>
            <a:pPr>
              <a:buFont typeface="Wingdings" panose="05000000000000000000" pitchFamily="2" charset="2"/>
              <a:buChar char="§"/>
            </a:pPr>
            <a:r>
              <a:rPr lang="en-IE" dirty="0" smtClean="0"/>
              <a:t>The ice age has carved out spectacular valleys like </a:t>
            </a:r>
            <a:r>
              <a:rPr lang="en-IE" dirty="0" err="1" smtClean="0"/>
              <a:t>Glendalough</a:t>
            </a:r>
            <a:r>
              <a:rPr lang="en-IE" dirty="0"/>
              <a:t> </a:t>
            </a:r>
            <a:r>
              <a:rPr lang="en-IE" dirty="0" smtClean="0"/>
              <a:t>in the Wicklow mountains which attract hill walkers.</a:t>
            </a:r>
          </a:p>
          <a:p>
            <a:pPr>
              <a:buFont typeface="Wingdings" panose="05000000000000000000" pitchFamily="2" charset="2"/>
              <a:buChar char="§"/>
            </a:pPr>
            <a:r>
              <a:rPr lang="en-IE" dirty="0" smtClean="0"/>
              <a:t>The Burren in Clare is a beautiful landscape of exposed limestone.</a:t>
            </a:r>
          </a:p>
          <a:p>
            <a:pPr>
              <a:buFont typeface="Wingdings" panose="05000000000000000000" pitchFamily="2" charset="2"/>
              <a:buChar char="§"/>
            </a:pPr>
            <a:r>
              <a:rPr lang="en-IE" dirty="0" smtClean="0"/>
              <a:t>The Shannon and other rivers and lakes are popular for cruising and water sports</a:t>
            </a:r>
            <a:endParaRPr lang="en-IE" dirty="0"/>
          </a:p>
        </p:txBody>
      </p:sp>
      <p:pic>
        <p:nvPicPr>
          <p:cNvPr id="11266" name="Picture 2" descr="http://walks.iwai.ie/callows/graphics/callow_meadows2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75100"/>
            <a:ext cx="5715000" cy="28829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burrennationalpark.ie/images/blackh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3860800"/>
            <a:ext cx="64770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37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2. Beaches and coastlines</a:t>
            </a:r>
            <a:endParaRPr lang="en-IE" dirty="0"/>
          </a:p>
        </p:txBody>
      </p:sp>
      <p:sp>
        <p:nvSpPr>
          <p:cNvPr id="3" name="Content Placeholder 2"/>
          <p:cNvSpPr>
            <a:spLocks noGrp="1"/>
          </p:cNvSpPr>
          <p:nvPr>
            <p:ph idx="1"/>
          </p:nvPr>
        </p:nvSpPr>
        <p:spPr>
          <a:xfrm>
            <a:off x="393700" y="1943100"/>
            <a:ext cx="10350501" cy="4366260"/>
          </a:xfrm>
        </p:spPr>
        <p:txBody>
          <a:bodyPr/>
          <a:lstStyle/>
          <a:p>
            <a:pPr>
              <a:buFont typeface="Wingdings" panose="05000000000000000000" pitchFamily="2" charset="2"/>
              <a:buChar char="§"/>
            </a:pPr>
            <a:r>
              <a:rPr lang="en-IE" dirty="0" smtClean="0"/>
              <a:t>Coastal erosion has created a rugged coastline and beautiful beaches.</a:t>
            </a:r>
          </a:p>
          <a:p>
            <a:pPr>
              <a:buFont typeface="Wingdings" panose="05000000000000000000" pitchFamily="2" charset="2"/>
              <a:buChar char="§"/>
            </a:pPr>
            <a:r>
              <a:rPr lang="en-IE" dirty="0" smtClean="0"/>
              <a:t>This cliffs of Moher are over 220 metres high and attract 750,000 visitors a year.</a:t>
            </a:r>
          </a:p>
          <a:p>
            <a:pPr>
              <a:buFont typeface="Wingdings" panose="05000000000000000000" pitchFamily="2" charset="2"/>
              <a:buChar char="§"/>
            </a:pPr>
            <a:r>
              <a:rPr lang="en-IE" dirty="0" smtClean="0"/>
              <a:t>Ireland has spectacular long beaches that are know for their surfing.</a:t>
            </a:r>
          </a:p>
          <a:p>
            <a:pPr>
              <a:buFont typeface="Wingdings" panose="05000000000000000000" pitchFamily="2" charset="2"/>
              <a:buChar char="§"/>
            </a:pPr>
            <a:r>
              <a:rPr lang="en-IE" dirty="0" smtClean="0"/>
              <a:t>Many visitors visit small isolated islands off the west coast like Achill and Skelling Michael.</a:t>
            </a:r>
          </a:p>
          <a:p>
            <a:endParaRPr lang="en-IE" dirty="0"/>
          </a:p>
        </p:txBody>
      </p:sp>
      <p:pic>
        <p:nvPicPr>
          <p:cNvPr id="12290" name="Picture 2" descr="http://www.donegalwalkerswelcome.com/wp-content/uploads/2011/05/Slieve-League-cliffs-in-Doneg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3797300"/>
            <a:ext cx="6667500" cy="30607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ballybegvillage.com/images/article_pages/adventure/surfing%20ireland%20from%20guardian%20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910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88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3. Recreation and sporting facilities</a:t>
            </a:r>
            <a:endParaRPr lang="en-IE" dirty="0"/>
          </a:p>
        </p:txBody>
      </p:sp>
      <p:sp>
        <p:nvSpPr>
          <p:cNvPr id="3" name="Content Placeholder 2"/>
          <p:cNvSpPr>
            <a:spLocks noGrp="1"/>
          </p:cNvSpPr>
          <p:nvPr>
            <p:ph idx="1"/>
          </p:nvPr>
        </p:nvSpPr>
        <p:spPr>
          <a:xfrm>
            <a:off x="871728" y="1651000"/>
            <a:ext cx="9720073" cy="4023360"/>
          </a:xfrm>
        </p:spPr>
        <p:txBody>
          <a:bodyPr/>
          <a:lstStyle/>
          <a:p>
            <a:pPr>
              <a:buFont typeface="Wingdings" panose="05000000000000000000" pitchFamily="2" charset="2"/>
              <a:buChar char="§"/>
            </a:pPr>
            <a:r>
              <a:rPr lang="en-IE" dirty="0" smtClean="0"/>
              <a:t>Irelands rivers are great for fishing with angling holidays organised.</a:t>
            </a:r>
          </a:p>
          <a:p>
            <a:pPr>
              <a:buFont typeface="Wingdings" panose="05000000000000000000" pitchFamily="2" charset="2"/>
              <a:buChar char="§"/>
            </a:pPr>
            <a:r>
              <a:rPr lang="en-IE" dirty="0" smtClean="0"/>
              <a:t>Ireland has beautiful golf courses with spectacular views</a:t>
            </a:r>
          </a:p>
          <a:p>
            <a:pPr>
              <a:buFont typeface="Wingdings" panose="05000000000000000000" pitchFamily="2" charset="2"/>
              <a:buChar char="§"/>
            </a:pPr>
            <a:r>
              <a:rPr lang="en-IE" dirty="0" smtClean="0"/>
              <a:t>International sporting fixtures like the six nations and concerts draw large crowds</a:t>
            </a:r>
          </a:p>
          <a:p>
            <a:pPr>
              <a:buFont typeface="Wingdings" panose="05000000000000000000" pitchFamily="2" charset="2"/>
              <a:buChar char="§"/>
            </a:pPr>
            <a:r>
              <a:rPr lang="en-IE" dirty="0" smtClean="0"/>
              <a:t>Adventure holidays are becoming more popular such as Delphi in Galway where you can surf, abseil and canoe.</a:t>
            </a:r>
          </a:p>
          <a:p>
            <a:pPr>
              <a:buFont typeface="Wingdings" panose="05000000000000000000" pitchFamily="2" charset="2"/>
              <a:buChar char="§"/>
            </a:pPr>
            <a:r>
              <a:rPr lang="en-IE" dirty="0" smtClean="0"/>
              <a:t>Irelands has numerous walking and cycling trails in its mountains</a:t>
            </a:r>
            <a:endParaRPr lang="en-IE" dirty="0"/>
          </a:p>
        </p:txBody>
      </p:sp>
      <p:pic>
        <p:nvPicPr>
          <p:cNvPr id="14338" name="Picture 2" descr="http://static.guim.co.uk/sys-images/Guardian/Pix/pictures/2008/05/02/0502_salmon_460x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9100"/>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binders.at/images/top/sommer_adventure_s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010" y="4000500"/>
            <a:ext cx="4101990" cy="294830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ballyhouraforestluxuryhomes.com/_images/large/Mountain-Biking-Ballyhoura-Trai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4229100"/>
            <a:ext cx="4127500" cy="265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3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4. Cities</a:t>
            </a:r>
            <a:endParaRPr lang="en-IE" dirty="0"/>
          </a:p>
        </p:txBody>
      </p:sp>
      <p:sp>
        <p:nvSpPr>
          <p:cNvPr id="3" name="Content Placeholder 2"/>
          <p:cNvSpPr>
            <a:spLocks noGrp="1"/>
          </p:cNvSpPr>
          <p:nvPr>
            <p:ph idx="1"/>
          </p:nvPr>
        </p:nvSpPr>
        <p:spPr>
          <a:xfrm>
            <a:off x="871728" y="1687195"/>
            <a:ext cx="9720073" cy="4023360"/>
          </a:xfrm>
        </p:spPr>
        <p:txBody>
          <a:bodyPr/>
          <a:lstStyle/>
          <a:p>
            <a:pPr>
              <a:buFont typeface="Wingdings" panose="05000000000000000000" pitchFamily="2" charset="2"/>
              <a:buChar char="§"/>
            </a:pPr>
            <a:r>
              <a:rPr lang="en-IE" dirty="0" smtClean="0"/>
              <a:t>Dublin is Ireland’s most popular destination due to its history and airport but all other cities offer great city breaks.</a:t>
            </a:r>
          </a:p>
          <a:p>
            <a:pPr>
              <a:buFont typeface="Wingdings" panose="05000000000000000000" pitchFamily="2" charset="2"/>
              <a:buChar char="§"/>
            </a:pPr>
            <a:r>
              <a:rPr lang="en-IE" dirty="0" smtClean="0"/>
              <a:t>In Dublin tourists often visit the book of </a:t>
            </a:r>
            <a:r>
              <a:rPr lang="en-IE" dirty="0" err="1" smtClean="0"/>
              <a:t>Kells</a:t>
            </a:r>
            <a:r>
              <a:rPr lang="en-IE" dirty="0" smtClean="0"/>
              <a:t>, the National Museum, Guinness Brewery and Grafton street. </a:t>
            </a:r>
            <a:endParaRPr lang="en-IE" dirty="0"/>
          </a:p>
          <a:p>
            <a:pPr>
              <a:buFont typeface="Wingdings" panose="05000000000000000000" pitchFamily="2" charset="2"/>
              <a:buChar char="§"/>
            </a:pPr>
            <a:r>
              <a:rPr lang="en-IE" dirty="0" smtClean="0"/>
              <a:t>All Irish cities offer excellent shopping opportunities in the heart of the city.</a:t>
            </a:r>
          </a:p>
          <a:p>
            <a:pPr>
              <a:buFont typeface="Wingdings" panose="05000000000000000000" pitchFamily="2" charset="2"/>
              <a:buChar char="§"/>
            </a:pPr>
            <a:r>
              <a:rPr lang="en-IE" dirty="0" smtClean="0"/>
              <a:t>Cork is popular for its history, castle and </a:t>
            </a:r>
            <a:r>
              <a:rPr lang="en-IE" dirty="0" smtClean="0"/>
              <a:t>Fota </a:t>
            </a:r>
            <a:r>
              <a:rPr lang="en-IE" dirty="0" smtClean="0"/>
              <a:t>wildlife park.</a:t>
            </a:r>
            <a:endParaRPr lang="en-IE" dirty="0"/>
          </a:p>
        </p:txBody>
      </p:sp>
      <p:pic>
        <p:nvPicPr>
          <p:cNvPr id="13314" name="Picture 2" descr="http://upload.wikimedia.org/wikipedia/en/thumb/2/23/Fota_Wildlife_Park.jpg/250px-Fota_Wildlife_P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4" y="4648200"/>
            <a:ext cx="28416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he Book of K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3527552"/>
            <a:ext cx="2235200" cy="333044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media.irishcentral.com/images/7+Grafton+Street+Dubl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673" y="4140200"/>
            <a:ext cx="4514850" cy="294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92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Tourism a service industry.</a:t>
            </a:r>
            <a:endParaRPr lang="en-IE" dirty="0"/>
          </a:p>
        </p:txBody>
      </p:sp>
      <p:sp>
        <p:nvSpPr>
          <p:cNvPr id="3" name="Content Placeholder 2"/>
          <p:cNvSpPr>
            <a:spLocks noGrp="1"/>
          </p:cNvSpPr>
          <p:nvPr>
            <p:ph idx="1"/>
          </p:nvPr>
        </p:nvSpPr>
        <p:spPr>
          <a:xfrm>
            <a:off x="635000" y="2084832"/>
            <a:ext cx="10109201" cy="4224528"/>
          </a:xfrm>
        </p:spPr>
        <p:txBody>
          <a:bodyPr>
            <a:normAutofit/>
          </a:bodyPr>
          <a:lstStyle/>
          <a:p>
            <a:r>
              <a:rPr lang="en-IE" sz="3200" dirty="0" smtClean="0"/>
              <a:t>Tourism is a tertiary activity…..</a:t>
            </a:r>
          </a:p>
          <a:p>
            <a:r>
              <a:rPr lang="en-IE" sz="3200" dirty="0" smtClean="0"/>
              <a:t>What is a tertiary activity?????</a:t>
            </a:r>
            <a:endParaRPr lang="en-IE" sz="3200" dirty="0"/>
          </a:p>
        </p:txBody>
      </p:sp>
      <p:pic>
        <p:nvPicPr>
          <p:cNvPr id="4" name="Picture 4" descr="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700"/>
            <a:ext cx="370532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octor-Veterinarian-D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600" y="1562100"/>
            <a:ext cx="4171156"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320" y="3500437"/>
            <a:ext cx="435768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05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Tourism a service industry.</a:t>
            </a:r>
            <a:endParaRPr lang="en-IE" dirty="0"/>
          </a:p>
        </p:txBody>
      </p:sp>
      <p:sp>
        <p:nvSpPr>
          <p:cNvPr id="3" name="Content Placeholder 2"/>
          <p:cNvSpPr>
            <a:spLocks noGrp="1"/>
          </p:cNvSpPr>
          <p:nvPr>
            <p:ph idx="1"/>
          </p:nvPr>
        </p:nvSpPr>
        <p:spPr>
          <a:xfrm>
            <a:off x="635000" y="2084832"/>
            <a:ext cx="10109201" cy="4224528"/>
          </a:xfrm>
        </p:spPr>
        <p:txBody>
          <a:bodyPr>
            <a:normAutofit/>
          </a:bodyPr>
          <a:lstStyle/>
          <a:p>
            <a:r>
              <a:rPr lang="en-IE" sz="3200" dirty="0" smtClean="0"/>
              <a:t>Tourism is a tertiary activities…..</a:t>
            </a:r>
          </a:p>
          <a:p>
            <a:r>
              <a:rPr lang="en-IE" sz="3200" dirty="0"/>
              <a:t>A tertiary activity involves the provision of services and facilities</a:t>
            </a:r>
          </a:p>
          <a:p>
            <a:endParaRPr lang="en-IE" sz="3200" dirty="0" smtClean="0"/>
          </a:p>
        </p:txBody>
      </p:sp>
      <p:pic>
        <p:nvPicPr>
          <p:cNvPr id="4" name="Picture 4" descr="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700"/>
            <a:ext cx="370532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octor-Veterinarian-D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600" y="3289300"/>
            <a:ext cx="4171156"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320" y="3500437"/>
            <a:ext cx="435768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931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Grp="1" noChangeArrowheads="1"/>
          </p:cNvSpPr>
          <p:nvPr>
            <p:ph type="ctrTitle"/>
          </p:nvPr>
        </p:nvSpPr>
        <p:spPr>
          <a:xfrm>
            <a:off x="2246313" y="1820863"/>
            <a:ext cx="7772400" cy="1828800"/>
          </a:xfrm>
        </p:spPr>
        <p:txBody>
          <a:bodyPr/>
          <a:lstStyle/>
          <a:p>
            <a:pPr eaLnBrk="1" hangingPunct="1">
              <a:defRPr/>
            </a:pPr>
            <a:r>
              <a:rPr lang="en-GB"/>
              <a:t> </a:t>
            </a:r>
          </a:p>
        </p:txBody>
      </p:sp>
      <p:sp>
        <p:nvSpPr>
          <p:cNvPr id="4" name="Subtitle 3"/>
          <p:cNvSpPr>
            <a:spLocks noGrp="1"/>
          </p:cNvSpPr>
          <p:nvPr>
            <p:ph type="subTitle" idx="1"/>
          </p:nvPr>
        </p:nvSpPr>
        <p:spPr>
          <a:xfrm>
            <a:off x="2246313" y="3684588"/>
            <a:ext cx="7772400" cy="914400"/>
          </a:xfrm>
        </p:spPr>
        <p:txBody>
          <a:bodyPr/>
          <a:lstStyle/>
          <a:p>
            <a:pPr>
              <a:defRPr/>
            </a:pPr>
            <a:endParaRPr lang="en-US"/>
          </a:p>
        </p:txBody>
      </p:sp>
      <p:pic>
        <p:nvPicPr>
          <p:cNvPr id="256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1" y="10713"/>
            <a:ext cx="12163424" cy="684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36789" y="10713"/>
            <a:ext cx="9802811" cy="15605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2800" dirty="0"/>
              <a:t>Why is there a greater % of people working in primary jobs in a developing country??</a:t>
            </a:r>
          </a:p>
          <a:p>
            <a:pPr algn="ctr">
              <a:defRPr/>
            </a:pPr>
            <a:r>
              <a:rPr lang="en-IE" sz="2800" dirty="0"/>
              <a:t>Why is there a greater % of people working in tertiary jobs in a developed country??</a:t>
            </a:r>
          </a:p>
        </p:txBody>
      </p:sp>
    </p:spTree>
    <p:extLst>
      <p:ext uri="{BB962C8B-B14F-4D97-AF65-F5344CB8AC3E}">
        <p14:creationId xmlns:p14="http://schemas.microsoft.com/office/powerpoint/2010/main" val="1068383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Developed vs developing!!!</a:t>
            </a:r>
            <a:endParaRPr lang="en-IE" dirty="0"/>
          </a:p>
        </p:txBody>
      </p:sp>
      <p:sp>
        <p:nvSpPr>
          <p:cNvPr id="3" name="Content Placeholder 2"/>
          <p:cNvSpPr>
            <a:spLocks noGrp="1"/>
          </p:cNvSpPr>
          <p:nvPr>
            <p:ph idx="1"/>
          </p:nvPr>
        </p:nvSpPr>
        <p:spPr/>
        <p:txBody>
          <a:bodyPr>
            <a:normAutofit/>
          </a:bodyPr>
          <a:lstStyle/>
          <a:p>
            <a:r>
              <a:rPr lang="en-IE" sz="2800" dirty="0" smtClean="0"/>
              <a:t>In poor countries (developing), very few people work in services. This is because people are too poor to be able to buy services that others provide. More people are needed to farm as there is no farm machinery.</a:t>
            </a:r>
          </a:p>
          <a:p>
            <a:r>
              <a:rPr lang="en-IE" sz="2800" dirty="0" smtClean="0"/>
              <a:t>As a country becomes wealthy, people demand personal services such as hairdressing, financial services such as banking and educational services for their children</a:t>
            </a:r>
            <a:endParaRPr lang="en-IE" sz="2800" dirty="0"/>
          </a:p>
        </p:txBody>
      </p:sp>
    </p:spTree>
    <p:extLst>
      <p:ext uri="{BB962C8B-B14F-4D97-AF65-F5344CB8AC3E}">
        <p14:creationId xmlns:p14="http://schemas.microsoft.com/office/powerpoint/2010/main" val="4204337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Tourism a service industry.</a:t>
            </a:r>
            <a:br>
              <a:rPr lang="en-IE" dirty="0" smtClean="0"/>
            </a:br>
            <a:r>
              <a:rPr lang="en-IE" dirty="0" smtClean="0"/>
              <a:t>Can you come up with a list of jobs to do with tourism…</a:t>
            </a:r>
            <a:endParaRPr lang="en-IE" dirty="0"/>
          </a:p>
        </p:txBody>
      </p:sp>
      <p:sp>
        <p:nvSpPr>
          <p:cNvPr id="6" name="AutoShape 6" descr="data:image/jpeg;base64,/9j/4AAQSkZJRgABAQAAAQABAAD/2wCEAAkGBxMTEhUUExQUFRUXGBgYFxgYFxgYHRwVFxUYFxoYFxccHCggGBwlHBQXITEhJSorLi4uFx8zODMsNygtLisBCgoKDg0OGxAQGywkHyQsLCwsLCwsLCwsLCwsLCwsLCwsLCwsLCwsLCwsLCwsLCwsLCwsLCwsLCwsLCwsLCwsLP/AABEIANEA8QMBIgACEQEDEQH/xAAcAAACAgMBAQAAAAAAAAAAAAAFBgMEAAIHAQj/xABHEAABAgQDBQQHBwEFBwUBAAABAhEAAwQhBRIxBkFRYYETInGRBzKhscHR8BRCUnKCkuEjFTNTYvE0Q3OissLSFiRUlKMX/8QAGwEAAwEBAQEBAAAAAAAAAAAAAQIDBAAFBgf/xAArEQACAgICAgEDAwQDAAAAAAAAAQIRAyESMQRBEyIyUQVxgRRh8PEVI1L/2gAMAwEAAhEDEQA/AOPiSeBho2S2mXTTE5yWBsrRr74rz5stOin5APeBs5STqwB4d46cPFoi/rVMv0fVGB47LqqftUKBYd4cCH1HSEPbzDEVstU5DCdI9ZvvSjv/AE+6OV7P7Vz6MjIo9nopJuGOo4t7YJYxtlMQCqnXlVNSpO4shQZVjxexiLxycgJUA5ilSlm7FJ3HfDfR+lfEE5HVLUlIAYoHeAt3lO7845xJzLUEpClKOgDkk/GGyj2ErVJzFAQCHAJc9QPnGmox7DTl6Ox7JelClqiJc3/280sAFHuKJ3JXuPIt1gb6SsRDkA8h01jlFTsfWIDhBd7M4LjQiCeM4tNmoR2oKZjAKSbEFNi/BzeI5lyqjow4sqK71orZCklJBBGoMNvo4wD7XPBV/dy+8s8S/dT118BBL0lbMGUsTkCyiyvHcfhE1Jp16GbTEqRSqVfdFhUkJ0LkX8osU1KtYDFhFpWGJQHUoPwiyCGcJxVPZqlzSRYKlzE+shQ3jiHAeKuNbQqqkpKg60gpWpLsoA2JG4wGQopTxAJB8DpEtAVSJgUgkFkrFvxC4I3h0mJ/bsFFvD8VKmC7jQK39eMOK8MRLCSpRPeAO4OdPaw6wFWmRWd5KUyakagWTM3uOBh5x6kSpS0H1Vgv4K3+fwh4TUmKzKOlbQNF5CIpYZOUqWnN6w7q/wA6bE9WfrF3NGlE2esIuUximgXiaUpjHALaxFOcmLK4rzY5BKFWHBB3iEuThc5Si7Jvd/HcIdqjSKSC/SAMhYn7MI7xclR03AHwHxiCjwBQIzKBSm+XmN5MN6JBUWSHMUqmSubMNJILL/30zdLSdUgj75B6PAoPIWsUmLWTLknvaLX+HiB/m90ZQYUJaWA+bw9jZ+TJQEpu305gTUqSCwtHOIU7FqdTmKkyVBurWID1KonQ6ZW7MRkavGQKCISqZlZVgizBre7WPF0oAsLQxLlghiH+vZA6qpCB3bj2/wAxGOSwcQBPQ4IiPBcOVOmBCRmbW+jmLU9G8dYt4JKnyJUyYlCu+wdtEh78QC+sW5VEVRtjVspSS5E5kgZrpJNyevCH+XPJ3xzvYYBQVMV3lORrprB2pr1hWXOJY6fGMztyNcUkhyUvuwk7eYfmAmgXT63NP8RawrFZgm9mqaJiToWFuo1iPH6qYvtEnJkQO8k6n5RamLKNo6D6McG+z0Mtwy5v9Rf6h3R0SB5mDmN4amfKUhQsQ0B9i8fTPlJDjS3y8YaIMKyQr2YZWmcUmYf2U1Uo9038x84oz6RIN1DxJhu9ItIhM5CiSnNYt7IQJdGuZMIL5X1PB93GBB2XT1ZZlSQZiUJIZR1AfTe2pHyhh2woiDTrypDylIVl9UlBCkqB5hR9saSNm8gTMSJjpZQUe6HHAb7QY2qndvRy8qT2qFpVbQ2KVEeIL9InltSOsRUoIuH+IhrRtkmZNCllk2BPLn74WKaeCSDZWjc4oVGHLQklQZoOJK7OZ1ihrkKmEIOZKw4ULpKksksrQkhv2GCoVHOdjK3/ANuA95Z7RI/ygsoeWYfqjoUkvG5MjJE6FRKkxGlMSJgM6i3KS4iKaImpZ4FjFyWBqIUW6A/2FatzDiYnpsEQLqJUfIQVjIILK02lGUhHccEOLEPwPGFLCUinBQkZS5zXclT3c6kw6q0hNxYAzSU2zX66H3P5wyDEnrKskQs1s+8XzMJcQGxCploPfUBy1PsgMoipUzSYozFvEFbjiLhA8/lAmbWqVvibHQXzDjGQC7XnHsANncNotiqaqdQHZTT99AAc/wCdOivfzjmG0Gy1TSXmJzS90xF0/qGqOtucd1eNJjMQWI3vw5xPJjg9kYzkj5lrKJK+R4j4wxUcnPTpCQDMSlKQPAMR1tY8YYducCogSunWJUx+8hIeWeg9Q+FuUc4m1syWc8tfqqBdBspIIcHjaM0JXo145KO6GjC5CZLhIyglyNL7xB5SJU5IC0pPiIX0zCe8S+a79BBKjm8Y6L3ZoLU6hlyigJAHAAbhEOM4dKmK7QgFWRnGu8X4xmLTpSkjOpuDEvezMLmBtNXSQmYlBLpAfM4I5X+rxb3YGtA/ZvE10y3BOX7w4F9RHZcC2nlzUjMoAtruMcTXUJUtS1WUdQNH3luevWLImKlpdJZPI6fxHcWncezE4pjD6TcbE6oTLllwlhm5nWCmzspHYIIAMwEh2cpSNGe0LmxeFJqalImXCS6nOrFyOblh0MdLThfYFXZlsxGVkgt4c4ClToHWivIopinUwcfemKfyBgTUTcuZLOH428RugpV0qgr+opRO+9nihikpIAILsL/W+OkjhYr8KTMOdDBT3HWB+0k15Uw8f/L/AFglNWEl3AvuvAHaSYOwUQ/eVv4k/XnBilyGKuxNf2M1IXZKiPJTA9NDHXsPSUjIfuHL+nVPsIHSOE0ktgkTFZe65TqrKTZh93uka8Y7bg87PIkzgXcdkv8AMm6SegP7hGpPZN9BtKY1nLYRqlbiKtVOtBYCzRqKlgD6EMKbCBOASe6V8bDwEX585KbqUEjmW/1hRJdloRkL9ZtLLSDkGZvvKORPt7x8oXK/E66e4lhSU8Ugyk/vV3z4phjlFjnimLyJAedMSjk7k+CRcwj4vtjImOinlFRd86rcbBIufC0QUOy8yolTZU2antB3ghJHQqfvG++2sUMWrhhskCXIQc4ss7mDszXMEZRVgfE6+pVYqKE8E93za56mFqpqADdTxTxXG5k5RJUb7hYeUDkHeTeEbKBMT3NolCnimgxYRMiTYUWMsZEfaxkLbCdRrPSJkDAurnf2D4mE/aDbqrmjuENwJ/7RY9TC7MlkborrVGWONI5gzEMRmTCe1UongbDy09jcjFYVRS5Sfrw+fsh02U2cVXzuy0QA61s+Ubm5ndDzN9B9KUKy1E8LIs4RlB5pyuR1jZDa6Jt0L1PTKCEhQKTlSWPApBEbS5rFjDrtbg9VMoRMSlIq6dPeCQ6JyEAZso1uBmA1BtHLcOx+XVsB/TnNZJ0V+U/A3ifwuPRqhmUv3GGZJUq4bxPCF/ayYqXKykpzTCE93gLn3AdYKSRM0Ib3Qm4tWKXOVnfukpbRmPCGQck2lRPg2IaInWDhlb24H5wfxIKSVGVdJGhv5Qk1q+67keEX8Axwy0BMwkodn1KfmOUMk+zNfo6BgAKMqgouAPn8YfqDG1KSxBJ4uzdY53gc0M4OYbjqCDcNDPS1A0dvD4RHJthaGhc0tcjqXbzgdXqBSXueVolkS1M4FuKoXsbx2RJcTJgs/dGvkLwIu9AoF1EpnsBzMLu0lWkS9SS/d3CwvbrE1btSmYAZaO6SQ514XHUecLtYtc6YAtJlhIFyHGTVxuJLkxWMd7DeiCZSq1UTmLOfxBTEX5MR5R070ZYkVibSkgBac0sn/Fls3mGP6YRZ8o5QSCkCwzM+UmxLWDFvCPcNrVynVLUUrTooWYizh+RIirfsKjyVHa5M9wOYuN48Yq1KrnhCLhu001MsAB1XJWokk5i+m831MMWFTFzEvMJJN4ZysTjQwf2xOUgJlAITpa5/cbCIPs1801ZHN3PmY1zkW0+uMQrluXJeFOojqsckU7qkyO1mC4UvQHi5v5ARzvH9ucQqFZVzRJlksRKBSwdnJcqPnD+ZFi94VsQwVJUWFuEMmdSBHo2xVVNiaQs2WpUpbnXMbF/zAGOwbabPpqqWZLA76TnR43Le1QjjeI0AQoLGtv3Jt7gI7ps/inb00mdvUAlX5tD/AMw9sFMSSrZ82VdEUKIbS0VzLh49I9CJVXMADAnMPBQf4wmTDE5dlCJKmiaUYrExvKXCnF6Miv2sZHBCSp8T4Rha6qcmVLFzcq3JTvUYCqmngY696J8IamM3Rc0vzyAkJ9xPWM8UFvQ67MYBKpJKZctLbyTqpW9Sjvg20eARtG6KpGZuyGoJAcB21HERx3bb0XU6Surk1EyS6wvL2ZmBKlr1SEMoJzHe7eAjtEDp0wJJO4G/IK3iHRyEf/0hUpSCrs1Fr5VG5a7ZgIAYV6NjUyBLqldjVyirKpLLzSCe4FjQlJKhYuABHXZFSFlSDZSdRyOhHEGI0U4zv95Oh5HUeEKoRpjvJJ9nB9o/RrU08pS8oqUJD/0nztxyEP5ExzoVcspYJblH2FMlh4U9udgpGIyVApSioSD2c4BiCNApvWSeB8RA+OKWjuZwHCMcmU2Up70stmRyO9PBQhsl+kOmlDMiWuavcD3QDuc3J6RziupJkmYuTMBStCihSTuUC3l7wRG8mgLFSilIBAIVY35NYCJShH2Omxjxfb6tqe6qZkTfuosGPPX2wNp5L6nxJPH/AFiCXKS6xL77FszdMwTwffrFyalSgkLKQyQGQQWVvdrOTckmOVLpHUHNlKJE5akEukOVa7jlLN4vBiupc9XJpEsrs0hajzYFieFh+4RU2KpFImrJSoBSWJUd7A3GgcD2Q04dRSZMxVQSQpimY6nATYu2oLt5RmnkfNlEtCzi1IpM7JMLpmJLWZnsRc6ggv4wGpEFS1BVgB3tzkcDvJhv2hxKVUJZCVPmzJUbMdCW4EbuUBpTDMVJc6JtZ/CLQk+OzunotYTIKlj8IjomGyO6wHhCngcksCA+9vCHLZiY8wpaxDjzgZJUrG/dEKlF24RZosqlhKt7+e6N8Qpcq1NAyfNKbjd74MZ8kLxJ8QDG30d8LOMzSliINVNWFX3G/wA4XsdrUgNqTpFELQMrp4IPFn66Q0eivGE5J9LMUwbtEng7BRHD7p6RzeprCFDgXED62cVXFr3+tIZMElY5+kDGJU5SSFoUsOlWUvoeI5vCHNqIjcPdXkHghR0fag5JYLNvdyfE3PLnAfZwN7YGwcngkOfIRdl0Ews4TKBBLzVZe6kOpWUAkgDWGvZ7DxLURMTfc1hbkOJYPzhexetTNmrmG8q7DjTylsAP+NNAHgmOSA3RW+yy/wD5Kf8A686MiT7fiv8Ahf8A5pjINIXkYUx3/ZKWJcmQkBgJaAR+kRxzZvDO3qpaD6r5lflTcjrp1jtMoNlI+mjJF07KS6GYR7EclTgHlEkbkZjxQeBdSR2oB0Ukg+IgrA6pQM7+Pth4dhQDxrElSJ0pKJa1liCoC3duhKlbsySsB/vJENKRvgSlKVzF5gCCwYgF2LjyJi4osGFgPdBcTiacoAg9D/MSAhrRSQBlvvHuOsUccrly6eYqW+diAwe5BYgeMBx0dRzX03YSJU2VVSwhJm2mKIuVSwMt2e6bfoEcrWAmWSQpY3qUGSHLhrufFw8dA2nxGprKcSKldwSUryhChfQiwUGZ4R9qJ02UgSXSUsEqLXZgoD/L77RltSlSL8XGOyxNwhQp1zUkEpSleVIABQ7LNt6XSb84uzaSWumLMlSkoUg6MtJDgngoE+UCNnqqYuXkKiySwfgdR4QclUY1NzCSdOhlslosXmoHcbNlCSWcWNiH4AkRZlLWrvElzr/PGBkuaRNytZwHJG8FmHSGKmpSYn7sejWnorgC8GJOFZtRppFvDacJDtc+6CsogMIazkXtnsGAlFZHrOB4MYzZqQsVLEWyqhlqkgJCUsAPlGuDSAHXvPujBDNyyuPphcv+tt/wUMeIC/EQIq5WZB5wR2nWQrTcBA5UzutvjRCRSEfoTYqTFEHLeFTaStzTAkEsNW48IbMfQR3hreOf1M1lOR/oY2ReiM1RTr8qpktBVkBIzrJ0BNz5PEWNTkLmHswyfugaAMAPd5kxMZea976PwiqZTXgqRNogk00w7gB4wVkTChIAUQRqz3OuvWIM7ACJJAJ1EK5jRiXqGqWApIcZ05Sd7EEWO7UxbkJlpFpKfuHvEn+7DJAHAatxLxrSS2S+kTKmiEcmNxRP/bUzgj9sZFPMIyByZ1IK7JzxLqpatxJSTpZQb3tHZqZDyn4ExxenkNHYNlcRSuQMxuqx/MLEex4TE90xMi1Ydoj3YsQNl1IRm11bdc/CJ5FTmAKu7ZyI3RTog0XIH4oWGaJ5tUBvSPzFvZENbIMxBAbkQYeLpgQMoZm/iYvqVaBEo5ddxvF8qcNoIu9jNHqXVyT7+USEjNcWMeNokRpXrAu+jCFAeVmES56hmAUEjKxvY62hC2v9E8lct5M4pUC6hOUCFDgFMMp4EvHQqOqcE6D+NSYB7T4kE5UhHaKP+YpCRvIbU7rxCcUtseKk3RyvDsClSCUlN02LsbjwsY3qpiH9VI6t8IOVNBNUVKCXcvqHgXWYTMUggylZhcW1PjGF02aeLQtYykApWkA3b5e2GnB6tCm1uPaNR5xUpNmKlZ70pksABnSDrr5boasF2TCEBU898klsz2extv6wOSKOD4X/ALNV1BG6BwxEmaly6SpLjk94aZP2aXuzFzdV28Bujxae2V/TKVciN3K0c5KhYw/I21ct0pKbj4NGUU0JQ3B/fE9BKIlJCtQGiGqAS50EeXmxuDU17Ip39BpVSBOSOR+fzhaxVpVucE5eKEKsLQmbXVaiskdesV8ZtzNcMcoal0U8bqM4ITcwq4hQpTvCiNWH08EDKnTjlloKtbjQW3qNh1MWKfAgEjtpznemSMyvDtCyE9Hj0naOXDti/T4QtYeWFTDyygDxciIK7Z+pQgrXKKUi7lSB5d6/R4dJYEgHsUIkv95R7RZ6mw6CETaGpWqarOta+ayT5PpHRuzNJJdAeZNMWMJrDnYnX37oqTFht0DUVOVQI3Fx0ivGyfKh6C41K4rGpBSFA2IcdYrTa2E4j2XXjIGfbo9gcTrOj0cuD+w8uZLlz0zNPtClIP4kKShVvAuOkCadDQew2c3FmD8miGJ7DNaDGI1ae0WXKUoupRsPUTccrk9DANG1E2baSOzliwWbqUBvSNB1fXdAfbioUVSUZjkmJLjiqUUpAPJlpMZQrs2jRq8jO4pKI2HEmrYV7BJOYlWf8WY5vODdJjU5AAGVYH4gxb8w+ULaZ0WZJG60YY5pp6ZoeOMu0H/tvaLzBOVR1DvflFmfU5B3rGAKi8SSVALeYCtPj7jG7F5q6mZ5+PX2hFGKF2QkqMa1c5YH9XKl9z38eUW5VbLVZCuyHAJAV1UY9qKCUlJWoPzUpyY2Kal0zO1XaAtZjvZyywDk5Ev7T0EBDV51ZiXMJuPbRoVMHZklAzWa4KlPfo0e02Po/EPMRlzNyZoxUkPKKho1mzn3wqjG08Y8lYv2ixLl95arJSm6ieSRcxncC/IYF1hToYmqK1alpDkDKludoG1WFz0j+plSs3EtwVmz+oLjrF7CcJqlJZSezTuK3B/br5wE1dISUl2YqnCxdj4w0bFyQlR00s0BJUkJWQvUG7cuUMeA0v8AUCk2Tz+UdOuhW7gxpCfKB+KGw8YJRVq02MJ5uNLHSMmJ1KxaRIN90KuIECaQoA8lBxycQ5IUATCdtIP6xbgIw+NP66PTyNtFebNzWJK+CRZI8BYCNe8zOEjlr5mNUzLPFerxGXLDrWE9Y9SvwZWyXsEjc54m5845t6QElM5JBICk38Qf5g1iu3KUuJKCo8VWEJOK4jMqD2k1XIAbvAfGK44NO2SnJVRQWTEesbhBOgLchEpkkWsPzEe6Lmcs0tUcoTw90bdq8Q0ku5AZRNt9n3vbSGnBdh6qbfs2SfvK7oblvPQRDLlx49ydFoKUuhdzmMjov/8ANZv4pXmr/wAYyMv/ACPjf+ivwz/AVNQRvghQYuUggj1XU/Hc3mYBLLxpT1LHe0a+CAy5ieJGbKAUlly1iYht4ulQbmkt0EVlYq13izSS+0mAOGHLfBteASZmstL8SrJ1sX9kTyQUqHhk4AKTi774vScVjyfsYUh5U2Wo/gUfcrSAlQiZKLTEFPu6HSM8sLRaORMapWKCL0rERxhHRWjcIsS6pT20iTgPY+S6hJjddOFhmcXHnCrQVpBvDbgdQguSXbdxJ0EFJp6BKkhAxX0UqU6qNSgNTLVp+mYdOvnCliexk2QQJstSH0NlA+Cg4PnH0IakqtZvAMPARSxCglzUqlzEpWk6jpu4HmIuszWjO8fJ/g4JS4bLOZBUCLFaQb20dtILYfMlpWkS0KSx7uQlHK6kEKPnDDivovCVLXST1IUp+7MGcfv1HiQqFGTTT6VWWaSmalWb8Rse6RxFnilprTJ8Wu0dx2flIlyc6kJlO+ZSgE2ezqPziSdi8n/dhUw8rJ/cfgDHKsKxqZNmNNUubm+8tT5TyG4cob6VSmuphwTb26wOkDiXqqa6sxCUk7gT5lzf+BEsmqI0JEUlZQDEMmqew6xOTKwHDCsUUuYlKtMrdeJixiqlhRI9WF/DpykqBRZRIGj6mG+pQFAg7xGXMvpA6hNOhfZ8qhvF+sLO0CU9oXN2AHSD0ueUKKCNDaBON0BmLKtwBPVoyYvpybNzi2hBxqsmIWEoLIId+t4SaupV2hLk6vy84fq4hZZrhwbQq4zhQDlLc49vDJUYskH2BasZkuWA13RQnSA1iHHj8tIsrDG3n9aQz7KYGgqlzZozOoHKXAyvqo84rkyLHG2Tx4ZZZcYi5KwioWnMUlt2Yt5CKdRLmILLSbcR8Y6VPlBUwpToSW5Dj5RpT0CJtVKlEd1+/wACE3IAe9gL8zGZeVLi5yWkehk/T4KKSewn6O9kEhCKmoQM6gChB0SNyiD9468o6IUgRXSsBgGjWpqctsyT4MY+Q8nPPyJuUv4DCCgqRYcR7Av7bzjIh8bHoRUqitNUyojNQBd7HpFdM0rIsx47mj9AR5djZsaQZ5O4I0bVyPlD4lKDr7oQth0ETZhf7gHteHYLHAxKX3CssmilnXLEKsIpzZWU9Hj2VJSd6osy6bhFo0KCp2yNEr7rflJT7jEI2HpT6qp4/UD70wyCntct7Y2E5A3kw3CL9HKcl0xRm7FyhMSgTZ7KGrILHgbaRPM2fNKjOiYqYnVWZgRaxDC4hq7YKOjDeY3WnMCLEEEeYhXhg10N8svbANFVhSXJA+cS/wBoS2PeDjdzhN2hpZshaWJSlWjt136vFTDppSCpSnuzxgcGnTN0VFqzoFFVpmC4G/3PaBeP4RImMubLC8o1uC3iNYp4JWDs0qT4eRb4RvQ7QhScmUqLrR1Sop+EC6Q6jb0AJ+DSVhpX2qQG1lpd+bqQSPOLVOpSAzLLWdTJJbexIgKZYlLWmXOlJ7yhlWiYWvpm7wPkI17KtOn2RQ/yFD/tUAXisU/4IT4XVbDlPNnTVFKUNwJIPsEE6GkXZGXMsvyhm2Owns5CFqAzqDmwDchwg12TLCso8eUZpZZWvp1/myTyRi6Qp0GaVNBmpKWu2vhDZJnpVoecDsdoys5hazQOolGUjXMov5RHI1Lofh8kU/ZbxGQlSydzQt4/WslkncfZBifVaE9YSdo60BTF2voW3aeLxnjF9np+LDf1eihVF0g2BJ1L6ecL2NoSgbri8Hp84KFrlIAL+WnCK9LQKnzAgJBc3Juw4mLxyKCuRsyQi1ZzqrplOlr5i1tXMdCMpYSQiWsZQAGSb8gWjomG4BT047qElX4yAVee7pF6bKfTrGLyP1dZKUY9HnYHHDJuPs5FXVuSYJgTZtC3rAAKzJ3XfhA3AsUH26SolhmI6qB95MdTxbBpc0FMxCVDjvHgdRHHdr9l59ISsd6Vm7qwbjhmG48+UbfE8nH5EXiemHNmpcqOqzsTHGKM7EIS9kqxU2QpUxZKkqYeDDWCS1njGGfiLHNwfo6MlOKkg3/aPOMgDn5xkD4UHRBLpM7FXQbhF2TLQkC0Qy5rBvrSPJk8OBva/nH1B5A17Lnvqb8I98N2VSh3SB0hF2Qnf1iOKFeYIPzh1kzGicuwM0VLmg2JMbSq6YnUPF5Ks0QzaRJ1LdYdaAWaarQvU9Ivy0I3NAP+xt4WYkTQTE6LMVUmCg8lDC0aGWOLeED6fOnUx4up1vDWCiHaTDkT5WVRIYgpIZwdN8czx6nFMkpQVzEh3Jb1jwHB2joGKV3cb6eObbZ4pkkKA9ZRyp8Twic4RZWEnEE4JtgKdJR3lkFXda11EuDwuR0i9gO0WbOtQylUxasoOgsYTaHZ2qnWy5Ejeu1uaRfzaD9OKWilZFzROWVOQgXAsCAQcu7iYz5McaddlsPkST30BautmqqFkLWMy1FKEklRDnduEO+ymGVExYVOSUpewUzwsTNr1JdNJIlU6DvbMs8yWZ+jx2P0Syk1FAlayVzRMWFLJcly46MW6R2XkoUkTjNW5SY/UEpKZaUp0AEVqydMfugMN7xLSIyd3dEOKVKZaXjz/Jzc8N9V2ThH69bspzwsywZigOIB9jwNQtADEh2uIr49jYSAEObAHrrCpXbSyZIzLOR+LZleAEZMK5dHp48UowuWhiq5ibknui8c52jxRK54RLdWU5lAasCCW3aceEU9pds1zEFEtLIW11XcDgBYdTCLOUt3JI4fwNPJ49LB4zauQuTyVja4jzQYqkue9cqd96t3jaHnZ5YRT5x6y7nzYDo0czpFhDSrMhGYneZiiBbq/lDhs5KmGmUvMGzHIOQLEv4x53nYvp1+TXHM8mK2OuHYsFnXTUQQExt2vujk2yuMpm1DB0KClOX9dOgBTuYw/wA7ErNuEeZ5PiPDOkZ4tT2gtWKzB7Bt5IvCrtFIRNkTZZPrJIfnuPnHtTWvvgZUTiqwh8UWpqXsf49Ucjw7El06jl0JYjwgt/6lB4iK21OAmmUCDmQt2J1B3gwCaPrPjxZ0p9/3PIWXJifEY/7eHGPYW4yO/pMf4D/VTOs11KEqI3DTpAZSu8YZZlQiclC0aLbyUn+YVXb4+MUAG9l6wpqpTmxVl/cMvvMdLl+tlNuEcYlzSFBSdQQQeYL/AAjr9NUJnSkTEkMpIUCOYhJI4tzJR3AxCUFwSOgiRFWQLx79tTuBJgdnWeyq1ixt4vFyXVcIH1FSgJdQI8YBVNbPzOlDJ4qtHRckGkxkqsTcMCH33+milOqWEAEzlK10Oto8VNc74smdRrj2Ny5Kc80kJdrXL8hCvO2nSq8tCRqApbPfgOfjAHbnEO2ndmkuJYI8VM5MA5czKkNw8bwklZyZdx/GJkzuFZyjUCwfkBaAqbaRJNLknjGjfX8fOKRVIlJ2zZBMO+wm182jmoAW6FKSFIFwzned94Rwr6+v5jaXMIIO/wCt/wDr4QuSCmqYYS4n1LVY5/WmI07Mhw4uDoYUdsdu6fOyV5so0R3jmv0bmY4zNxSapSlGZMK1+ucysyhzvmIf8oisrM1yAOlvH7oPmY85fp9yubtfg2R8iEKcVtDXN21mDMUpup2KlOfc3k8UaWjmTJn2ipHcN2WSkq4MNcvk7QIo5wlzEKUjMkKBIJIzB9Ar1j0AETYvj4mqUcqw+gJFuRHIRpj48YOoKr9nS8lzVzf8B+fiRWtOS4SMiBlAQl/w219sRYvgikyxMmJLKVl9cJLs+jFRG67eEe4diclK5ExBGZASEoIfvsxZLsSSdTB7aKXUzgAe4o2ScrAPckEBhpuERcnGSRRJSTEmvXlUoochsqhqRod28EawY2Q2hJamJupRyHxuR7z1gSrBkoBzTy6rEBOpB0N90CSsSJ6VoUVZFBVw1wbiKyw48sHEj8uTH+x0lezR+0y5oOVI9YixzMfYbQwz6Qj7zwMwvaSVPTYi4dt/MGNKnEMpZ7bjyj5/IsspKM/RshS3H2WKlKQNS/saK6qtksGZ36+MD6jEk7zADFceSkEJN4ti8ec9JHSyJLZ7tvWBUtKd+Z/YYS26xPWVapqnN+AiAjiegj6Dx8XxQUTys2TnO0e5TyjI1ccPbGRciOuyteezyv6ht+U3Hy6QKxTFyibNSE6qe+48uTNFLB6rs1pL2NlDrZ+sWdq6dlpmfiDHxH8e6ES2Vb+kF1OITF2Ki3AWHsjrXojxbtKRUklzJVb8i3UPIhQjjcN3oxxjsK1KSWROHZq/MfUP7rfqgyWhIvZ2wM9/lE6lpSl9YiUgGIJiCPlGdljUqmKU4CG3O59kUsYqyT2ebM3rEaeET1NdkQVMMxsL+2AKVcdd8NEZFlSrQOxrEhIkrmHcLc1HQRYmTIQtvsSzKTJBsnvK/MdB5RRAk6Vi3Nqe8FgMdS5d1OXOln4RGJrqI3XaIZkSU6bEmHoi5MlKv9fr65Rr9fX0Iwn6P059keplv9f9ug8SY4B4kP8AQ9p098SoQBr03P4H1j0AjwJ38PAj9x7o6PHmc3Oj7318VesekccSqsGJyjVmv+wf9xjVK9+vtb9RGVPR4gfizc7DyFzGz8f+b4IHxjjrJCsnw3sWHWYbmI8g6ftHVRuYbdmtle2CZs8lEohWRyM6lJZsqCClCb63+MW8S2epZaie+sjRJU97WLbuQHlEHngnReOGUlZVoaJEkJKbhTEzB46JO4fCLVXtIspKRmP6SLczuhXrq1UiapMo90btQDvEUqnFpq9VQvwuTtjvLGOkF5mIpSCVEZi5ABdjC7OmFRJ4xqecb5SOQ9sXjBRITyOZ7JmqQQpJKSOEFDtHNIYgGBaeIHUxlvzHyH8x0scZfcgRnKPTLEzEJi/4+cVlNvLn63xMZRbvkIG4Nf8AaPjHspf+GgvxNz8hBSUegOUpds1TTlnUQhPOxPgNTHhmpT6gc/iV8E6RdkYPMWXWW8bmDdFgSUDOoAJGqlkAe34QHNBUGK322Z+I+Q+UZDr2cj/Fl+Sv/GMjuT/AeH9xHk/XmIZdqf7lHiPdHsZBfaFX2ipFrCv7+V/xEf8AUIyMhhD6SOkR13qmMjIys0egDin3PD4xTG+PIyGj0OiJccu2l/2qb+b4JjyMisexMnQNmRvI1T4xkZDEX2TS9V9I0/3XX4xkZHHG9RqjpGVf951jIyOOI/v/AFwjeR/ej8yfeI9jI59BXZ1DGPVT+ZfuEK9LqPyr/wCsxkZHm4e2ehP0Kdb66vExFL3x7GR6Uejz5/czKb1hHk31jGRkEUlqd3h8I3w31+hjIyAEgqPWMH8E9URkZCT6DH7g/hfriNcV/wBuk9PdGRkJhNEzoEZGRkVEP//Z">
            <a:hlinkClick r:id="rId2"/>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1032" name="Picture 8" descr="http://www.intelligentpartners.com/wp-content/uploads/2013/08/post-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2084832"/>
            <a:ext cx="3095625" cy="48306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businessevents.australia.com/images/Light-box-GoldCoast/CVB_GCT_Learn_to_S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49911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ptawatch.com/wp-content/uploads/2012/03/bus-driv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965" y="3048000"/>
            <a:ext cx="4278159" cy="386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74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List of jobs</a:t>
            </a:r>
            <a:endParaRPr lang="en-IE" dirty="0"/>
          </a:p>
        </p:txBody>
      </p:sp>
      <p:sp>
        <p:nvSpPr>
          <p:cNvPr id="3" name="Content Placeholder 2"/>
          <p:cNvSpPr>
            <a:spLocks noGrp="1"/>
          </p:cNvSpPr>
          <p:nvPr>
            <p:ph idx="1"/>
          </p:nvPr>
        </p:nvSpPr>
        <p:spPr/>
        <p:txBody>
          <a:bodyPr/>
          <a:lstStyle/>
          <a:p>
            <a:endParaRPr lang="en-IE"/>
          </a:p>
        </p:txBody>
      </p:sp>
    </p:spTree>
    <p:extLst>
      <p:ext uri="{BB962C8B-B14F-4D97-AF65-F5344CB8AC3E}">
        <p14:creationId xmlns:p14="http://schemas.microsoft.com/office/powerpoint/2010/main" val="95833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2806"/>
            <a:ext cx="11277600" cy="1499616"/>
          </a:xfrm>
        </p:spPr>
        <p:txBody>
          <a:bodyPr>
            <a:normAutofit fontScale="90000"/>
          </a:bodyPr>
          <a:lstStyle/>
          <a:p>
            <a:r>
              <a:rPr lang="en-IE" dirty="0" smtClean="0"/>
              <a:t>Tourism in Ireland has grown to over 6 million people a year giving the economy 3billion euro. WHY????</a:t>
            </a:r>
            <a:endParaRPr lang="en-IE" dirty="0"/>
          </a:p>
        </p:txBody>
      </p:sp>
      <p:pic>
        <p:nvPicPr>
          <p:cNvPr id="8194" name="Picture 2" descr="http://www.endacavanagh.com/userfiles/Image/Database/large.Terminal-2_1012937-sharpe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78300"/>
            <a:ext cx="5206670" cy="2679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b/b7/J17_on_M7,_terminus_of_the_N77_roads_in_Ire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2300"/>
            <a:ext cx="5206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i.dailymail.co.uk/i/pix/2009/06/17/article-0-05600963000005DC-888_468x3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670" y="3634105"/>
            <a:ext cx="4127830" cy="32194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SEhUUEhQVFhQVGBoZGBgYGBccGRsYGBcZHB8eGhoYHSggHBomHxwYJDEhJSkrLi4uHCAzODMsNygtLisBCgoKDg0OGxAQGywkICQsLDQsLCwvLCwsLy80LCwsLCwsLCwsLCwsLCwsLCwsLCwsLCwsLCwsLCwsLCwsLCwsLP/AABEIAHwBlgMBEQACEQEDEQH/xAAcAAABBQEBAQAAAAAAAAAAAAAABAUGBwgDAgH/xABKEAACAQIDAwkDBwkFCAMAAAABAgMAEQQFIQYSMQcTIkFRYXGBkRQyoRcjQlJicpNUgpKiscHR0uIVQ1NjsjNzg6PC4fDxJERk/8QAGwEBAAIDAQEAAAAAAAAAAAAAAAMEAQIFBgf/xAA2EQACAgECAwQJBAMBAAMBAAAAAQIDEQQhEjFBBRNRYRQiMnGBkaHB0RVSsfAjQuHxM2JyQ//aAAwDAQACEQMRAD8At/O8wMSjdGrdZ6rVy+1NbLTQXAt39DeEciLJ83d5Aj2IN9bWtYXqj2d2pddcq7MNPPl5m04JLKF2bZoIhYauers7zV/tDtGOmXDHeT6eHmzWEMjH/bc31h6CuD+sarOcr5EvdxFOH2hce+oYd2h/hVmnt21P/JFNeWz/AL8jDqXQdsLm0Umgax7G0P8A3rs6ftLT3bKWH4PYicGhdV81CgCgCgCgCgCgCgCgCgCgCgCgCgCgCgCgCgCgCgCgCgCgCgCgCgCgCgCgCgCgCgCgCgCgCgCgCgCgCgCgCgCgCgCgEOcYZXjO8bbuoPYaodpUV3UPjeMbp+BtBtPYiuExLRtvLa9jx768hptROifeQ5+ZYazsLsLlUk3TY2Da3PE+A7Kv6fs3Uav/ACzeE+r5v4eBq5qOwoOzp4c4P0f+9Wn2C84Vi+X/AE173yEuJyOVeADDu4+hqpd2Pqa/ZSkvL8M2ViYhfDuOKMPI1z5UWx2lF/Jm2UKsHLONI9/wtcfEWq3prNdHari+W31WDDUeo+4FMQbGRgo7ABvH4WFeg0sNfJp3SSXgks/hEMuHoOddU0Gvad5lwk7Yc7syxs0ZsG6Si4Fjob2t51LSouxKfLO5iWcbFDDlTzP8oX8KL+Wu56BR+36sqd7PxPvypZn+UL+FF/LT0Cj9v1Y72fiHypZn+UL+FF/LT0Cj9v1Y72fiHypZn+UL+FF/LT0Cj9v1Y72fifV5U8zH9+p8Yo/3LWPQKPD6sd7PxHvJ+WfEKQMTDHIvWY7o1vAkgn0qGzs2D9hte83V76otHB56uOwTzYGSzlGC3UbySAe6ynS9/EHquK5kqnVYo2L/AMJ1LijlFI/Klmn+Ov4UX8tdr0Cjw+rKvez8R+2G5S8ZLjoYsVKrxSkoegi2Zh0TdQPpWHgTUGp0VUanKC3RvXbJywy764pZCgIHynbdjAJzMBBxTi4uARGt/eYdp1sD48BV7R6TvXxS9lfUisnwrbmVf8qWZ/lC/hRfy10/QKP2/VkHez8Sb8mmc5rmEnOSzgYWM9I81EDIw+gp3eHaRw6teFLWV6elYivWfm9iWtzlu+Q/cqG2n9nwhISPaZfcuAQi31cg+gv1+FQaPTd9LMvZRtZPhW3Mqr5Usz/KF/Ci/lrqegUft+rIO9n4k+5I9sMVjpZ0xUgfcRWWyItrsQfdAv1VQ12nrqjFwRLVOUm8lnVzScKAgXKztfJgIolw7BZ5WJBIVrIlt42YEakqPXsq9odPG2TcuSIrZuK2Kw+VLM/yhfwov5a6foFH7fqyDvZ+JZPJHthNj1nTEuGljKsCFVbxsCOCgagqb+Irna7TRqacOTJ6puS3LDrnkogz3Mlw2HlnfhEhbxIGg8zYVvXBzmorqYbwslBHlTzP/HUd3NRfy13vQKPD6sqd7PxJjyXbVZjj8WRNMDBEhZwI4xcnRRcLca3On1e+qetopqr9VbvzZJVOUnuy265RYEeb5lHhoXmmNo41LE9enUB1k8AK3hBzkox5sw3hZZQuN5V8xaRmjkWNCSVTm423V6hcrcnvruR0FKWGs/FlV2yzsd8k5TcxfEwJJMpR5UVhzUQ0ZwDqF041izQ0qDaW+H1YjZJvmX/XBLYUBFuUnaRsBgmljI51mWOO4uN5tSSO5Qx8hVrSUq2zhfLqaWS4VkqD5V8y/wAWP8Ja6v6fR4P5lfvpFrclub4rGYRsRi2U70hEdlC9BNCdON23h+bXM1tdddnDDw3J622ssr/bTlLxkeNnjwsqrDG24o5uNrlQAxuwJ97e8rVe0+iqdSc1uyGdsuLYZflSzP8AKF/Ci/lqf0Cj9v1Zr3s/EPlSzP8AKF/Ci/lp6BR+36sd7PxPqcqmZg/7ZD3GKO3wANYego8Pqx3syQ5Hy0SggYuBHXraK6sO/dYkH1FV7OzIv2H8yRX+KLeynM4sTEs0Dh43FwR+wjqI6xXKnCUJcMuZOmmsoZtpcSS4TqUXPeTXk+29RKVqqXJLPxLFa2yJskwXOya+6up7+wVV7L0i1F3rezHd/ZGZywiXV7MrjXlZMkkkp4X3E8BXJ0Dd91mofLPDH3Iklskj5h8U0uIIU2jjvf7R4ftv6VinU2ajWtQfqQ5+b/v8eYaSifMdmbc6sUVr3G8ePiPStdV2hP0iOnpxnKy/t8uYjDbLDOc25ropYv19gH8az2l2n6P/AI695fx/0QhndjlAxKqW4kC/jaupU5OCcueNzR8zpUhg+MtwQeBoDMGf7K4mCedRhsQYo3eziGUpuAmxDbtt23XevS1XwlFPiWfeslOVbTewwVORj/sdspLmUrxwsibi7zM97amwGg4nX0qDUaiNMU5G8IOTJd8i2L/KMP8A8z+Wqn6nX+1kncPxEea8kWNhjaRXhl3QSVQsGsBfTeFie6t4do1SeGmjDpkivQavkJZ3ILjWGMnhv0HgMhH2o5EUG3g59BXN7Tiu7UvP+/wT0c2RLb/KfZcwxEYFlLmRPuydIAdwJI8qt6WzvKov+7EdixIYYpCrBlNmUhgewg3HxqdpPZmhqrZrNRi8LDOv96isR2NazDya48q8vdX3c3HwL8XlZGvb3a+PLoN42aZwRFH2n6x+wLi/p11LptM7pY6dWazmoozdj8bJPI0srF5HN2Y9Z/h3V6GMVFKK5FNvLyP+wex8mZT7uqwprLJbgPqr9s/Dj2Xg1OoVMc9eiNoQcmX/AJji8PlmDLboSGBLKg6z1KO1if21woRnfZjqy22oozVtBnEmMxD4iY9Jzwvoqjgov1AfvPXXoqq41wUYlOUnJ5G+pDUsTkMntmDr9eFv1WX+Nc/tJf4k/Mmo9ovuuGWgoDNfKfnfteYSspukXzSa6WQm5HixavRaOru6kur3KdssyIpVojJhyUZt7PmUVzZZrxN+fbd/WA9aqa2vjpfluSVPEjR9eeLhV3LtnO5hosKp1mbfYfYjNxfuLbvpXT7NrzNz8CC6W2Cka7JWNC8juRezYAOw+cxJ5w9y2sg9NfFjXA19vHbhclsW6o4iTqqRKUFyu7Y+1zezQt8xAx3iDpJINCe9V1A7SSeyu7odN3ceOXN/RFW2eXhFe1fIT1HNuMH+qQ36Jv8AupjOxlczXcbXAPaBXk2Xz1QFIcu+b7+IhwwOkS77fefQee6P1q7PZteIOfiVr5b4KwRCSANSSAB3nQV0yA0ySuV5X3YaD1e37S5+Neb3vv8Aey77MTM8khYlmN2Ykk9pJufjXpEsbIpEk2L2JmzLnTE6IIt0EvvWJa+g3QdQBr4iq2o1UaMZWcm8K3Ik/wAi2L/KMP8A8z+Wq36nX+1kncPxGvaHktxmEhabeilRBvNuFt4DrNmAvapatfXZLh3RrKlpZINV0iLk5AcYxTExG+6rK442BYEG36IrkdpxWYyLFD5omW0kVpb9TKPhp/CvnvbdbjqOLxX8F+t7HXZnEKrMpNi1rd9uqpew74QnKuXN8vwYsXUe8xlKxsRxtYeJ0Fd7WWOuiTXPG3veyI4rLOE5GHw9hxVbD7x/71Xta0WixHmlhe//ANMr1pHLBJ7Phyze9bePieA/ZUOmitDonOfPm/e+S/hGX60hHkse6r4h++37z5nSqfZdfdwnrLfPH3fxextN59VCXKIDNNvtqAd5vHqH/nZVTs6mWr1PeWclu/f0X96I2m+FYRK69eVwoAoCC8smccxlzIps+IYRD7p1f9UEfnCrugr47s+G5FbLETPVd8qF38juFXCZbNjJuirlnJtwiiFuA14hz36Vxte3Zcq4/wBbLVKxHI7fK1lv+JJ+E/8ACov0+/wXzM99Ej213K7C8DxYNZC8ileccboUEWJA4k24VPR2dJSTs5I1ncsYRTQFdcrFvcgmUG8+KYaECFD26hn/AGJ8a5Xadmyh8fwWKI9Tly+ZXaTD4kDRg0Tn7S9JfUb/AOjWezLMqUPiL11KnrqFctjkv23iwmXzrO3+wYNGv0n529lXtO8Gv2DWuXrNLKy1OPXn8CxXYox3K62jz2XGztPOek2gA91VHBV7h8a6FVUao8MSGUnJ5Z22T2clx+IWGIWHGR+pE6ye/qA6z51rfdGqHE/gIRcng0pkGSxYKBIIRZEHE2ux62Y9bHia87bbK2TlIuxiorCKK5U9sfbp+bia+GhJC24O/Av3jqHdc9ddvRabuo5lzZVtnxPC5EHq6RBQEw5JJ9zNcOPriRf+Wzf9NVNcs0S+H8klXtGj688XBh24zv2LBTTXswXdT77aL8TfyqfTVd7Yoms5cMcmXQK9KUT7QH1HKkMpsykEHsINwfWnPmDV+RZiMTh4p1taVFbTtI1HrevLWQ4JuL6F9PKyZ45TM59qzGZgbpGREn3U0Pq28fMV6DR193Sl47lS2WZDXsrkxxuLhw44O3TPYg1Y+gIHeRUl1vdVuZrCPE8GqI0CgBQAALADgAK8w3kvFe8ru2XskPs0Lf8AyJhqRxSM3BPcx4DzPVXQ0Om7yXHLkvqyK2eFhFCV3CoFAfGGlAat2Xn5zB4Z/rQRN5mNTXl7liyS82XovKQ5OwAJPAa1GbGVNqM09qxc8/VJISPujor+qBXqKYd3XGPgijN5eR65LMn9pzGG4ukJ55vzPd/W3fSodbZwUvz2NqlmRYnLtm+5hY8ODrO+8w+xHY/6itc/s2vM3Pw+5Nc9sFHV2iqX/wAn6xZZk6zzndD/ADzm1z07BQANSd3d0rhariv1HDH3It1+rDLOx5Wst/xJPwn/AIVj9Pv8F8x30SIbe8qceIw74fBo4EnReRxbodYUXvc8Lnqv5WtNoHCSnPp0I52prCKprqEBeXITlRjwks7C3PPZO9EFr+G9velcXtKzNiiuiLVKwsk+znBc7Hp7y6r/AA86872lpPSKcL2luvx8SzCWGRDgewivF7p+ZYJZlsvPRIWOqkX7yvD9xr2Ois9K08JSe6e/m1/UyvJcLPuPTnJY4+odNvLQD1vTVx7++unovWl9l8X/AAI7JsTZ8xdo4V4sbnw/8ufKqva0pXWQ0sOb3f8Afm/gbV7JyOO0EgREhXh1+A4ep/ZUPbFkaaYaaHL7Ll9TNay8jlk+D5qMA+8dW8ezyrqdnaX0elJ83u/75Ec5ZYuq+ahQBQFEcuWb85jEw4OmHQFvvyAN8F3f0q7fZ1fDW5+JVue+CuoIWdlRRdnYKoHWzEAD1IroNpLLIUsl3cqkowOURYSPTf3ItOG6g3m9d341xtEu91Dsfmy1btDBR1doqnwsBxoCW7H7AYrHsrbpigv0pXBFx9gH3j8O+qt+rrqWOb8PySQrcjQ2TZXHhYUghXdjjFgPiST1km5J7TXAsslZJylzZbSSWER3lWyv2jLZ9OlEOdX/AIep/V3qsaKfBcvPY0tWYszfXoSmFALskyiXFzJBAu87nyA62Y9SjrrSyyNcXKXIyk28I0psfszFl+HEUYux1kfrd+093UB1CvO33yunxMuxiorBDeWTbEwR+xwNaWUfOkcUjPV3M37L9oq3oNNxvvJcly95HdPGyKPrtFUnfJTsb7dPz0q3w0J1B4SONQngLgnyHXVLW6nuo8Meb+hLVDieXyIbmce7NKv1ZHHZwcjh1Vbg8xXuRG+Y5bET83mODb/9Ea/psE/6qj1CzVJeTNq/aRqSvMl0pfl5zrekhwinRPnX+8QVX0G9612OzK8Jz+BWvl0KorqEA657kMmEXDmT/wCxCJR3XJ6J7wN0n71RV2xs4sdHg2lFoaqlNS2Ng9r+YyXFgn5zDEiL/jDoej73kK5ep0/HqY+D5/Dn9CxCeIMqfx1766hXLg5B8i0mxjjj81Hp1DVz67o8mrk9p28q1739ixRHqWRtVn8eBwzzya7osqji7ngo8T19QvXOppds1FE0pKKyzMWb5lJiZpJ5jvSSNcn4ADuAsB4V6SEFCKjHkik3l5Z6yXKpcXMkEK70jmw7AOtmPUoGpNLLI1xcpcgk28IlHKls7HgJcNFFwGHALdbOJZCWPed70sOqq2iudsZSfj9kb2R4WkiFVcIzTHJnNvZXhD2Rhf0SR+6vOaxYvl7y7X7KOfKhm5w2Wzsps8g5pO28nRJHeF3j5Cs6OvjuSfvFksRM1ivRFIurkFyjdhnxTcZWEafdjvc+bNb8wVx+07MyUPD7lmhbZIRyu5r7RmUgB6MKrEOzo3Zj+kx9B2Vc0NfBSvPcjtlmRGsjyw4rEQwLxldVPcpPSPktzVmyfdwcvAjisvBa/LpmQigw2Dj0ViXYDgEiACr4XN/zO+uX2bDilKx/3JYueFgpquuVj4WA66YBO9ieTXEYx1edWhw2hJYEO47EXiL/AFjbuvVLUa2FaxHdksKm+Zf+EwyRIscahUQBVUcABwFcGUnJ5ZbSwdqwBjz3K968iDX6QHX3jvrgdq9m8ebqlv1Xj5+/+SWE+jEmzmLCOUJ0fh94fx/cKp9i6pV2OuT2ly9//fsjayOVkkSQgMzdbW8gB/7r00alGcp9Xj5Ihz0G7Kk35JJj1kqvgNL/AA/bXM0EO9vs1T6vC9y2+xvLZKIiwie0YlnPuof2aL+y9UNPH03XSsfsxf8AHL8mz9WOCR16chCgCgPE0oRWZjZVBJPYALmspZeAZRz3MTicTNOf72Rm8idPhavUVw4IKPgihJ5eSTckOU+0ZjGxF1gBlPZcaL+sb+VVtdZwUteOxJUsyLu212dXH4SSA6MelG31XXUHw6j3E1xtPc6rFL5lmceJYMw4mBo3ZHBV0JVgeog2Ir0iaayii9ia8keexYfF81OqFJyqh2VbpIL7tiRoDe3jaqeuqlOvijzX8EtUknhmhq4BbCgPE0YZSrC6sCCDwIIsaynh5QMk42ARySIrbyo7KrdoViAfMCvVReUmyg+ZzjjLEKouzEAAcSSbADxNZzjdmDSXJ9samXQ20aeSxlf/AKV+yPjxrzuq1Lul5LkXYQ4ULdtdpUy/CtM1i/uxpfVnPAeA4k9grTT0O6fCviZnJRWTMuPxjzSvLKd6SRizHtJ/d1W7K9HGKilFckUm8vLF2zGQyY7EJBEPePSa2iJ1sfDq7TYVpdbGqDkzMY8TwX0m0eW5Wq4LnljMSi6gMTc63YgHpG9z41w3Tfe+8xnJa4oR2M+55Kr4mdozdGlkZT2qXJB17q71aagk/BFR8znlcu5PC31ZY2/RcGszWYteTEeZrKadUQuxsqgsT3AXvXlkm3gvmVNos0OKxU2Ib+9csO5eCjyUKK9PVDu4KPgUJPLyKNkMnOMxkEAFwzgv3Rr0mv5AjxIrF9nd1uRmEcvBb3Lhk4fApMo1w7re3VG9k9AdyuT2dZi1xfUsXRzHJRNdsqnpZCAQCbG1x1G3C9MAIYmdlVBdmIVR2kmwHrRtJZYNT7N5WuCwcUNxaKMb7cAWtdmPYL3NeYusdtjl4svRXCsFCcpO1xzDE9An2eK6xD63a5HaersHia7uk0/cw35vn+CrZPiZEatEZeOw2U4fJcKMVjmEc2I3R0gSUBBIjAFzvWuW8O6uLqbJ6mfBXul/clqCUFlkO5YNoMNjZcO+FkEm4kiv0SLdJCvEa36XpVvQUzrjJTWORHbKMuRX9XyE0LyLz72WRjrV5F/XJHwIrgdoLF7+Bbp9kh/LznG9NBhVOiLzr/ee6qPIBj+cKudmV4i5+OxHe+hVXgLnqA4k91dMgNN5dGuWZWu9b/48G83e4W5Hm2lebm3fft1ZdXqxMzzTM7M7m7OSzHtZjcn1NekSSWEUm8ljchmUc5jJMQR0YI7D/eSGw9FDfpCud2lZw1qPiyelb5LH5Tdl/b8G26Lzw3eLtJtqn5wHqBXP0d/dWb8nzJbIcSM316Epln8iefRpMcLKsd3u0MhVd4P1pvWubjUeB7a5vaNTceOPx/JPTLfDLwrilkKAKAKAYM7ynjJGO9l/eK852p2ZzupXvX3X3JoT6M+ZbmjOhjPvlSEPabdffTQ9pTtrdD9tp8L8duv93EoJPIuxzCDDkL1DdHif/Ca6GrlHR6Jxh0WF73/cmkfWkdMmwnNxAH3m1Pieryrfs3TdxQk+b3f98hOWWLq6BoFAFAQzlczb2fLZQDZp7RDwf3v1d71q5oa+O5eW5HbLETOdegKZeXITk/N4WXEEdKdwB9yO4Hqxb4Vxe0rMzUPD7lqlerks2uaTFK8t2y3NyDHRL0ZCFmt1Payuey4AU94HWdez2dfld2+nIrXQ/wBkVVXTIDRnJbtV7dhAJD8/DZJPtC3RfzHHvB7q8/rdP3U9uT5fguVz4kTOqZIMW3ObeyYHETA2YIQh+23RX0JB8qn01feWxiazeItmXFFtK9KUSZckuU+0ZlHcXWEGZuzo2C/rMPSqmus4KX57ElUcyNFYmdY0Z3YKigszE2AAFySeyvPpNvCLmcGatv8AatsxxJcEiFOjCp0svWxH1m4+Fh1V6LS6dUwx16lOyfEyNRoWIVQSxIAA1JJ0AA7askZd2AwybP5a0rgNjZxa3G72O6mn0E1Jtx17RXGlJ6y7hXsr+/UsrFcd+ZS2KmkldpJCzO5LMxBuSeJrsJKKwuRWzk4kVkBvW17NfSgL55Uc/wCaylFQ2fFKiA/YKhn9V6P51cPRVcV+X0/qLdssRKGruFQt/kFyXSfFsOvmoz4WZz8VHkeyuT2nbyrXvLFEepaWeZcuJw8sDcJUZfUafGuZXNwmpLoTtZWDKM8RRmRveRip8VNj8RXqE8rKKD2PFZBPORvI/aMeJWHzeGG+e9zog/1H83vqjr7eCrh6slpjmWSU8tG2W6PYYG6TC87DqU8E8TxPdp11W7P02f8ALL4fkkun/qimq65WLM5IdkBI3t+JAEEVzGDwZ14ufsrY+fhXO1+o4V3Ueb5k9UP9mRzlD2ofMcUWAbmI7rCtj7t9WPe1gfC1WNLQqYY6vmR2T4mRcqew+lWTQ+UBePIJiL4OdPqT38mjT94auL2mv8ifkWqPZKm2xzf2vGzzg3VnIT7i9FfgL+ddSivu61ErzeZZHDk0yn2rMYEIuqEyt4R2I/WKjzrTWWcFLfjsbVxzIs/lyzjmsGkAPSxD6/7uOxb4lB51zezquKxy8Ca6WI4KIrtlU0PyO5TzGWxuRZpyZT906L+qAfOuBr7OK5rw2LlUcRJxVIkKA5Ytl/ZcV7RGtocQb6fRl+kPA+8Pzq7ugv44cL5r+CrbDDyQKCZkZXRirqQysOIYG4I86vNJrDIVsab2F2lXMMIkotzg6MqjqkAF/I8R3GvOamh02OPToXYS4lkkNVzcKAKAKAjedYHmnEqDS4JA6jf9hrzHaejensWoqW2d/J/hk0JZWGOOJHPPCPo25w+Atb4mulelqrKUvZ9p/DGPqzReqmOddU0CgCgCgKO5d82L4qLDA9GFN9vvyE29FA/Trtdm14g5+JWve+Cso4yxCqLsxAUdrE2A8zaullLdkC3NW7O5YMLhYYB/dRqpPaQNT5m5868vbPjm5eLL8VhYHGozIjzfLUxMMkMoukilT/Ed4Oo8K3rm4SUl0MNZWGZbz/KJMJiJMPL70bEX6mX6LDuIsa9NVYrIKS6lGUeF4F2xW0bYDFpML7nuyr9aM8fMaEeHeaj1FKurcevQ2hLheTTuFxCyIsiEMjqGUjgVYXBHlXm5JxeGXU8lV8vebWjw+FU++xlf7qaKD3Ekn8yup2ZXvKfhsQXvbBTNdcrF48hWT83hZMSR0p33QfsR3H+otXF7SszNQ8C1StsjRy0bY7x9hgbojWdgeJ6o9OzifIdtS9n6bH+WXw/JrdP/AFRUtdUrlvci+xvDHzjt5hSPIyfuXzPWK5PaGp//AJR+P4LFMP8AZlwMoPEA1ySweebHYPSmQZ85Z493NHsLXijPj7wv8PhXf7PeaPiypcvWIKaukQ/7VZ+cX7Mv0cPh447fb3QXPrYfm1BTT3fE/Fv5dDecs4GGx6gSeoDiT2Dvqc0NUbJZOMHhIYBa6IN63W51Y+pNeYvs7yxyL0VhYHeojYzlyt5P7PmMhAsk/wA6Oy7e/wDrAn86vQaGzjpXlt+CpasSIbVwiLjyHHrkuSrMwHtOKJdE67t7l+5Usx7zauRbD0nU8K5R/v8AJZT4IFQYidpHZ3Ys7sWZjxLMbknzrrJJLCKw/bDbLPmOJWMaRLZpX7EvwH2m4D16qg1N6phnr0N4Q4maWwWDSKNYo1CxooVVA0AHVXnZScnl8y6dObHYPStcgr/lvhH9nXFhaaPq7bir/Zz/AM3wZFcvVKDrulQnGwefey4DNLGzMkIj+85lQka8RdT5VS1NXeW1+9/ZksHiLIMBV0iLm5Bcosk+KI1ciJD9lek1j3kj9EVyO07N1D4lmiO2SKcsmbc/mLIDdcOoj/OPSb9oHlVrQV8NOfEjueZEQyjAHETxQrxldU/SOvwvVqc+CLl4EaWXg1fhcOsaKiiyooUDsCiwry8m28svnWsAaNrMhTHYWTDv9IXVutXGqsPA+ouOupaLXVNSRrKPEsGXcbhHhkeKQWeNirDsKmxr00ZKSUlyZSaxsSjky2p9gxY3yeYmskvdr0Xt9knXuJ8Kq6yjva9ua5fg3qnws0gDfUcK88XD7QBQBQHiaIMpVtQRY1pZXGyDhLkzKeBBkwKBom4xnQ9qnUfvrndmJ1KVEucHt7nujae+45V1DQKAKAKAhedcmWCxU8k8pm35DdrSWHADQW0GlXK9dbXFRWMIjlVFvLPGWclmAgljmQSlo2DKGe63HC4trWZ6+2cXF43Cqinkm9UiQKAKAjO1Ow2EzB0knDh0UrdG3bgm/S0N7a28TVmnVWUpqJpKClzGT5H8v/z/AMT+mpv1G7y+Rr3MSX7PZLHg4FgiLmNL7u+28QCb2BtwveqltrslxPmSRWFgZtpeT/C4+bnpzLv7oXovYAC/AW76mp1dlUeGODSVak8safkfy/8Az/xP6al/UbvL5GO5iTPK8rTD4dMPFdUjTdU36Xje3vX1v21TnY5zc5c2SJYWCHPyQ4BiSTiCSSSTLqSTck9HiTVz9Ru8vkR9zEE5IMuBBtMbHgZND3HThT9Ru8vkO5iT2KMKAqgBVAAA4ADgB3VQbzuSnqgCgIptNyfYTHzc/Pzu/uhOi9hZSSNLd5q1TrLKo8McYNJVqXMafkfy/wDz/wAT+mpf1G7y+Rr3MQ+R/L/8/wDE/pp+o3eXyHcxFOWclmAgljmQSlo2DqGe43lNxcW6jrWs9fbKLi8bhVRTyTiqRKFAR3avYzDZiYziA9494KUbdNmtcHTUaftqxRqZ054eppKClzGFeSDLwQfnz3GTTz6NT/qN3l8jXuYjptHyf4XHSCSdpiVUKqq9lVR1KLaX4n/1UVWssqjiODaValzGr5H8v/z/AMT+mpf1G7y+Rr3MSU7MbNQYCIxYdSAzbzFjdmPDU9w0FVrr53SzI3jFRWEPFQmwUA1bS5BFjoTBPvbhYN0TY3XhrUtNsqpcUeZrKKksMifyP5f/AJ/4n9NWv1G7y+Rp3MT0OSHAWIviLG1xzvG17fR7zT9Ru8vkO5iefkfy/wDz/wAT+mn6jd5fIdzEmGQZNFg4EghBEaXtc3JLMWJJ6zc1UttlZLilzJIxUVhEVxfJPgZZHkczl5GZ2POcWdixPu9pNWo9oWxSSxt5Ebqi3kVZDybYLCTpiIhKZI77u+9wCylb2txsTWluttsi4vGGZjVGLyiY1UJAoAoCJbR8neDxsxnmEgkYAMUfdB3RYEi3G1hfsAq1VrLao8MeRHKuMnljX8j2X/5/4n9NS/qN3l8jHcxJtlWAXDwpCrMyxrugubtYcLnrtwqlOfHJyfUkSwsCutTIUAUAUB5CC97akWv3CteCKlxdQeq2AUAUAUBDMx24khkRHy/E3lkMcXSh6ZFzoN/TQX1q5DSxkm1NbLfn+DRza6EiyTMJJ0LSYeTDkG27IUJI7egSLVXsgovCefcbJ5PGW50s0+JhVWHsxRWc23WZ13rDr0Fr+NZnU4wjJ9chPLwGCzpZcTPh1VrwBCz6bpMgJ3R13A41iVbjBSfUJ74Em0O0vs0sUKQSTyyh2CRlAQqWuTvkC2oreqjji5NpJeJiUsHrJ88nmk3JMDPAtid+Roitx1dFibmllUYrKmn8wm30H2oDY8SyBVLHgoJPgBespZeAN+zmbjGYePEKjIsguqta9rkA6dtb2193NwzyMReVkcmYAXOgFRmSJnbUyFvY8HiMVGpKmVNxI2I0O4XYF7HS4Fu+rXo3D/8AJJRfh1+hpx55Id9ms/ix0POxbw3WKOjizxyL7yMO0XFRXUyqlwv/ANRsnkMXnqx4yHCFGLTpI4bTdAjtcHrvrSNTdbn4YGd8CTA7WxTZhLgUVi8MZdn03LgoCo1uSN8X8DW8tPKNStfUwpJvAqyLPkxb4gRq25BJzXOG267gdLd67KbC9aWVOtRz1WTKeR3qIyM+0uejCLEeaeV5pREkabu8WKs30iBYBTUtNXeN74wsmsng45bnk8kio+BniU3vIzxFVsCdQrE6nTTtradUIrKmn8zCk2+Q+k1Abkd2Y2xhx02IiiVh7OR0mtaQFnXeTW+7dDx7RVi7TSqjGT6/Q1jJMkE0gVSx0Cgk+AF6gSy8GxDcPt3LJCJ0y3FtEy74YGHVONwN+/DWrb0kVLhdiz8fwacb8CUZLmaYqCOeK+5KoZd4WIv1Edo4Gq1kHXJxfQ2TysjHi9r3E80MGDnxHMFVdozGFDMu9bpsDe1Tx064VKUks+81ct8JDtkeZSTqxlw0mHINgJChLC3EbhOlQ2QjB7ST9xsnkRZxtOIpvZ4YJcTPuh2SPdARCbAuzkAXPAamt66OKPHJpLzMOWHhHXZvaIYvnUMUkM0DBZIpLXG8LqQVJBUi+vcfPF1Pd4ecp8mhGWR7qE2PhNqAj2yu2EOPedIQ1oGA3jazg36S2+jpoeurF2mlUk5dTWMkyQO4AJOgAufAVXNhv2dzcYvDpOqMiyXKhrXsCRfTttUltfdzcX0MReVkaMXte4nmhgwc+I5gqrvGYwoZlDW6TA3samjp1wqUpJZ95q574SFuzO0a4znV5qSGWBtySKTd3lJFweiSCCDUd1Lrw85T5NGU8nbMs8WHE4bDFWZ8TzliLWURKCS1+rUDSsQqcoSn4Y+plvDwO1RGRrzLOVhnw8G6zPiGYC1uiEXeLN3VJCvijKXgYbw8BtNnaYLDSYiQFljA6ItckkAAX0vrWaanbNQXUSlhZEh2rh/s85hY81zXObum92bvZvb3R8a29Hl3vddc4MKSxkeMFPzkaOVK76q26eI3gDY94qGSw2jZEVwm28ky78GX4mWLeYK4aEBgrEXAL3sbValpYx2lNJ/H8EfHnkiTZVimliV3iaFmveNypZbEjXdJGo186rzioywnnzN08oV1oZCgCgCgCgCgCgCgCgIZmA5/O8OnFcJh3mPZzkxMag94UMfOrkfU00n+54+C3NHvImTMACToBqapm5WeyWTY2eOXFQY4YdMVPLNuezrJozkKd4uL9EKOHVXSvtqi1CUM8KS54+xFFN7pjtyVRO0GIxEj84+IxMhElgu+kdo1O6OF91jbvqLWtKUYJYwlt79zNfLIlxeGnxWbYhsNiFg9khjh3miEoLS/OsAC62IAj11662jKFdCU1nibfPHLbz8xu5bEsyHB4iMP7TilxBNt3dhEe7a9+Dte9x6VVtlB44I4+OfsjdJ9R1qIyRzlFx5gy7Eut94puLbjvSEIPiwqxpIcd0UzWbxEdMhwQw+HhhFvm40TTtVQCfWorJcc3LxZmKwsDHypYpo8sxBUld7cRmHUkkqI5/RLetT6KKlcs+f8bGtnsjzh5sPhsKjBo48PHGLG4CBANLHhaoWpznjm2zbZIY+TqBjHiMUylRjMQ8yKRYiPRUJHawG951Pq2sxh+1Y+PU1h4jNyi5kcPmOAkRd6QRYpY1+tI6oiDw3mFz2XqXSQ46Zp8sxz7tzE3hoas5jbK58MsfzmJlwk0YI4vippoyW8N6514Ad1S1tXxk3sk18EkzV+rhFkbM5MuDwsWHTXm11P1mOrN5m5rn3Wuybm+pLFYWB0qIyQbavDyYrMsLBDLzTQRSYgvuB90sVjHRYga3Pxq7Q410ylJZy0vuRyy5JIkeR5diId/wBoxRxF7bt41Tdte/uk3vp6VXsnCXsxx8cmyTXNjLyiZpKI1weEDNisTcAIQGWFdZHBJspt0QT1nyqbSQjnvJ+yv56GJt4whi2SDQ5ssbYU4VWwIjSMujXELjpXTQmxN+up78SoypcXrfyaRzxcuhKeUTFmPLsRu+9InMr96Y83p39K/lVXSxzbHy3+W5JN4RFNpcNmWCy63tEBiQRRFI4ism47LHZHLEBukNbVapdFtvsvO73e3iRtSUSw8qwUeHgjijG7HGgVRfgAOsnie+qE5OcnJ82SrYgGx2AxmIilxcGNWBcXNJMEbDiRt2+4nSMim24q6W0q9qJ1Qkq5RzwpLnj39PEjim98lg5XDIkSrNKJZBfekCBA1yTooJtYWHE8KoTacsxWESIhv9lnFzSY7Lca0DsealR4w0btAxXpKSCLa6+NuNXO8VcVVbHPVb77mmMvKY5cnucyYuGV5kjEiTNEZI/cm5sDpqesXJHWNPIR6qpVySi9ms4fTyMweVuSqqpuQzlGzKUouCwqM8+JB3gpAKwLYO1yQATfdF+09lXNJCOe8nyX89COxvkhp2PkaPNpInwxw2/g4tyIurWSJigIKad3bp31Lek6FJSz6z395iHtcsEq2+x5gy/EyD3ubKr3vJZFHmWFVdNDjtivM3m8RYvyDADD4WCH/CiRPNVAJ8zc1pbPjm5eLMxWFggeyOGx8sM2Lw88EaYqaWYCSJma19xekGGm4ikaddXr5Uxkq5JvhSWz+L+pHHi5pj3yXKXwjYiS5nxEsjSve++yOYwV0FkAUADuqDWbWcC5JLH8m1fLJ8w789ncp6sJhlS/252LW9Fo1w6Zf/Z/x/6OciYg1UNyIx/PZ2x+jg8KB/xMQ4P+hD+lVv2dN/8Ap/Rf9ZpzkG3nzs2X4X/GxIkcdRjw45xr9xO4POmm9WM5+C+r2EuaRCs1i5hpMn13Z8ZDLCLaezySB2A7g6MPWrkHxJajwi0/fjBG9vVLM2rxww2CxEvDm4mI8d2w+Nq5tMOOyMfFk0nhEa2e2ax8OGhjTMI41VF6BwikrcXILGUXIJOtqs230ym24N/H/hpGMkuZO4wQACbm2p4XPbaqLJD1QBQBQBQBQBQBQBQBQCOHLIkmknVLSyhVdrnVU90WJsLd1bucnFR6IxjfIpmiDKVbUMCCO4ix4Vqnh5MnHBYCOGJYYl3Y0XcVQTooFuN7+fGsym5S4nzMJYWD5leXR4eJIYVCRoLKoubDxOp86TnKcnKXNhLGwzY3YfAyyPK8JLyHeciSUXNrXsrgVNHVWxSinsvJGrhFjpk2Tw4VDHApVSd4gszam3W5J6hUVlkrHmRsopchfWhkQZ1k0OLj5rEJvx7wa28w1XgbqQakrtlW+KL3MNJ8xDlWyGEw0glhiKuAQCZJW48dHYit56iya4ZP6IwoJboeMVh1kRkkUMjAhlIuCDxBFQpuLyjZrJHMNyfYBCCISwU3VHlleNT9mN3Kj0qw9Zc+v0Wfma8CJOBbhVY2EOMyaCWaKeSMNLBvc0xv0d4WOl7HzqSNsoxcU9nzMNJ7n3FZRDJNFO6BpYb82xv0d7Q2F7VhWSUXFPZ8xhZyLq0MhQCSPLYlmacL866KjNc6opJAtew1J4Ct3OTjw9DGN8iutDIijyqJZ3xAT550CM5JJ3F1CgE2UX10tc1u7JOKh0MYWchNlUTzpiGS80asqNc6K3EWBsb94orJKLj0Yxvk9Zjl0c4VZV3gjrIBcgb6HeU6HWx6jpWITlB5iGsnnNsqixMfNzrvJvK1rsOkpuDdSDodazCyUHmIaT5iqWIMpU6qQQRrwItxrVPDyZIwnJ3l4AAgIA4ATT/z1Z9Mu8fovwad3EkuFw6xoqILKgCqLk2AFhqdarSbbyzdbDBithcFJI8hiZTKS0gSWZEkJ63RHCsePVrc3vU61VqSWeXLZPBrwIfsJhUiRY4kVEUWVVACgdgA4VBKTk8vmbHasARQ5VEk74hU+ekVVZySSVS9gATZRr1WvW7sk4qHRGMLOQkyqJp1xJT55EMavc6IxuRa9jr2iisko8HQYWcnrM8tixChJl3lV1cC5HSQ3U6EXsdbHSkJyg8xDWRRNEHUq3BgQeI0IsdRWqeHkyccFgI4YlhjXdjRdxVudFAta51rMpuUuJ8zCWNjzlWWx4aJYYV3Y0vurdja5JOrEniTWZzlOXFLmEklhDRj9iMFNK80kJMkhBdhJKtyAANFcDgKljqrYxUU9l5I1dcW8jxlmXR4eNYoV3UW9hdjxJJ1YknUnrqGc3N8UuZskksI+YTLYo5JZUWzzENI1ySxVQo4nSwAFhWZTlJJPkuQwEuWxNMk7LeWNWRGudFe28AL21sNbX0opyUXHoxjfJxxeSQSzxYh4w00NxG9zdQwIOgNjxPG9r6VmNs4xcE9nzDim8nXN8rixUTQzrvxvbeW7C9iCNVIPECsV2ShLijzDSawxli2BwCsGELXUgj52Y6g3Ghex8Kmertaxn6L8GvdxJNVY3CgCgCgCgCgCgCgCgCgCgCgCgCgCgCgCgCgCgCgCgCgCgCgOMuLRfedR5ioJ6mmHtSS+JlJsSSZ3CPpE+ANU59r6WP+2fcmbKuQlk2jT6KMfGw/jVSXb1X+sG/fhfk27pnB9o26kHmagl29P/WC+Znuji20MnUFHr/GoZdu3vkkjPdI5tn03ao8qhfbWqfVfL/pnu4nM5zMeD+gX+FR/q2qlsp/JL8Ge7iH9ozn6b+g/cKx6drX/vL5L8DhiAxeI7ZPQ/wrPpWu8Z/J/gcMQ9qxHbL6H+FPStd4z+T/AAOGJ6GPxI6381/iK2Wt18esvjH/AIY4YneDOpgbFd7u3SD8KsVdr6uLxKPF5Yefp+DDriSZTcDq7q9VF5SbID7WQFAFAFAFAFAFAFAFAFAFAFAFAFAFAFAFAFAFAFAFAFAFAFAFAFAFAFAFAFAFAFAFAc5Z1X3mA8SBUdl1dazOSXveDKTYhmzuFeDFvAVz7O19LDlLPuNlXIQy7R9SJ6n9wqhZ2828Vw+b+y/JuqvE4+3YqT3VI8Ft8TUPpnaN3sRa9y/Jnhgj4crxMnvn9Jv3CtX2dr7v/kfzl9llDjiuR0j2bPW4HgKlh2BL/aa+CMO0Ups4nW7nwsP3VZj2DSvalJ/JfZmO9YoTI4R9EnxJqzHsbSx6N+9s17yR2XKoR/drU8eztLH/AERjjl4nVcFGOCL6Cpo6WmPKC+RjiZ0WJRwUegqRVQXJL5DJ7rcwFAFAFAFAFAFAFAFAFAFAFAFAFAFAFAFAFAFAFAFAFAFAFAFAFAFAFAFAFAFAFAFAFAFAFAFAFAMeKz1t4rHGSQba3/YK4Go7Zmpuuqttrx/CJVX1bE+7i5e1R5KPhrVfh7U1HN4XwS/Jn1EdItnSdZJNe7X4mpK+wpSfFdPfy/L/AAHb4C6HI4V4gt4k/sFX6+x9LHdrPvbNHZIWxYdF91VHgBV+uiqtYhFL3I1bbOtSmAoAoAoAoAoAoAoAoAoAoAoAoAoAoAoAoAoAoAoAoAoAoAoAoAoAoAoAoAoAoAoAoAoAoAoAoAoAoAoAoAoAoAoAoAoAoAoAoAoAoAoAoAoAoAoAoAoAoAoAoAoAoAoAoAoAoAoAoAoAoAoAoAoAoAoAoAoAoAoA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AutoShape 10" descr="data:image/jpeg;base64,/9j/4AAQSkZJRgABAQAAAQABAAD/2wCEAAkGBxQSEhUUEhQVFhQVGBoZGBgYGBccGRsYGBcZHB8eGhoYHSggHBomHxwYJDEhJSkrLi4uHCAzODMsNygtLisBCgoKDg0OGxAQGywkICQsLDQsLCwvLCwsLy80LCwsLCwsLCwsLCwsLCwsLCwsLCwsLCwsLCwsLCwsLCwsLCwsLP/AABEIAHwBlgMBEQACEQEDEQH/xAAcAAABBQEBAQAAAAAAAAAAAAAABAUGBwgDAgH/xABKEAACAQIDAwkDBwkFCAMAAAABAgMAEQQFIQYSMQcTIkFRYXGBkRQyoRcjQlJicpNUgpKiscHR0uIVQ1NjsjNzg6PC4fDxJERk/8QAGwEBAAIDAQEAAAAAAAAAAAAAAAMEAQIFBgf/xAA2EQACAgECAwQJBAMBAAMBAAAAAQIDEQQhEjFBBRNRYRQiMnGBkaHB0RVSsfAjQuHxM2JyQ//aAAwDAQACEQMRAD8At/O8wMSjdGrdZ6rVy+1NbLTQXAt39DeEciLJ83d5Aj2IN9bWtYXqj2d2pddcq7MNPPl5m04JLKF2bZoIhYauers7zV/tDtGOmXDHeT6eHmzWEMjH/bc31h6CuD+sarOcr5EvdxFOH2hce+oYd2h/hVmnt21P/JFNeWz/AL8jDqXQdsLm0Umgax7G0P8A3rs6ftLT3bKWH4PYicGhdV81CgCgCgCgCgCgCgCgCgCgCgCgCgCgCgCgCgCgCgCgCgCgCgCgCgCgCgCgCgCgCgCgCgCgCgCgCgCgCgCgCgCgCgCgEOcYZXjO8bbuoPYaodpUV3UPjeMbp+BtBtPYiuExLRtvLa9jx768hptROifeQ5+ZYazsLsLlUk3TY2Da3PE+A7Kv6fs3Uav/ACzeE+r5v4eBq5qOwoOzp4c4P0f+9Wn2C84Vi+X/AE173yEuJyOVeADDu4+hqpd2Pqa/ZSkvL8M2ViYhfDuOKMPI1z5UWx2lF/Jm2UKsHLONI9/wtcfEWq3prNdHari+W31WDDUeo+4FMQbGRgo7ABvH4WFeg0sNfJp3SSXgks/hEMuHoOddU0Gvad5lwk7Yc7syxs0ZsG6Si4Fjob2t51LSouxKfLO5iWcbFDDlTzP8oX8KL+Wu56BR+36sqd7PxPvypZn+UL+FF/LT0Cj9v1Y72fiHypZn+UL+FF/LT0Cj9v1Y72fiHypZn+UL+FF/LT0Cj9v1Y72fifV5U8zH9+p8Yo/3LWPQKPD6sd7PxHvJ+WfEKQMTDHIvWY7o1vAkgn0qGzs2D9hte83V76otHB56uOwTzYGSzlGC3UbySAe6ynS9/EHquK5kqnVYo2L/AMJ1LijlFI/Klmn+Ov4UX8tdr0Cjw+rKvez8R+2G5S8ZLjoYsVKrxSkoegi2Zh0TdQPpWHgTUGp0VUanKC3RvXbJywy764pZCgIHynbdjAJzMBBxTi4uARGt/eYdp1sD48BV7R6TvXxS9lfUisnwrbmVf8qWZ/lC/hRfy10/QKP2/VkHez8Sb8mmc5rmEnOSzgYWM9I81EDIw+gp3eHaRw6teFLWV6elYivWfm9iWtzlu+Q/cqG2n9nwhISPaZfcuAQi31cg+gv1+FQaPTd9LMvZRtZPhW3Mqr5Usz/KF/Ci/lrqegUft+rIO9n4k+5I9sMVjpZ0xUgfcRWWyItrsQfdAv1VQ12nrqjFwRLVOUm8lnVzScKAgXKztfJgIolw7BZ5WJBIVrIlt42YEakqPXsq9odPG2TcuSIrZuK2Kw+VLM/yhfwov5a6foFH7fqyDvZ+JZPJHthNj1nTEuGljKsCFVbxsCOCgagqb+Irna7TRqacOTJ6puS3LDrnkogz3Mlw2HlnfhEhbxIGg8zYVvXBzmorqYbwslBHlTzP/HUd3NRfy13vQKPD6sqd7PxJjyXbVZjj8WRNMDBEhZwI4xcnRRcLca3On1e+qetopqr9VbvzZJVOUnuy265RYEeb5lHhoXmmNo41LE9enUB1k8AK3hBzkox5sw3hZZQuN5V8xaRmjkWNCSVTm423V6hcrcnvruR0FKWGs/FlV2yzsd8k5TcxfEwJJMpR5UVhzUQ0ZwDqF041izQ0qDaW+H1YjZJvmX/XBLYUBFuUnaRsBgmljI51mWOO4uN5tSSO5Qx8hVrSUq2zhfLqaWS4VkqD5V8y/wAWP8Ja6v6fR4P5lfvpFrclub4rGYRsRi2U70hEdlC9BNCdON23h+bXM1tdddnDDw3J622ssr/bTlLxkeNnjwsqrDG24o5uNrlQAxuwJ97e8rVe0+iqdSc1uyGdsuLYZflSzP8AKF/Ci/lqf0Cj9v1Zr3s/EPlSzP8AKF/Ci/lp6BR+36sd7PxPqcqmZg/7ZD3GKO3wANYego8Pqx3syQ5Hy0SggYuBHXraK6sO/dYkH1FV7OzIv2H8yRX+KLeynM4sTEs0Dh43FwR+wjqI6xXKnCUJcMuZOmmsoZtpcSS4TqUXPeTXk+29RKVqqXJLPxLFa2yJskwXOya+6up7+wVV7L0i1F3rezHd/ZGZywiXV7MrjXlZMkkkp4X3E8BXJ0Dd91mofLPDH3Iklskj5h8U0uIIU2jjvf7R4ftv6VinU2ajWtQfqQ5+b/v8eYaSifMdmbc6sUVr3G8ePiPStdV2hP0iOnpxnKy/t8uYjDbLDOc25ropYv19gH8az2l2n6P/AI695fx/0QhndjlAxKqW4kC/jaupU5OCcueNzR8zpUhg+MtwQeBoDMGf7K4mCedRhsQYo3eziGUpuAmxDbtt23XevS1XwlFPiWfeslOVbTewwVORj/sdspLmUrxwsibi7zM97amwGg4nX0qDUaiNMU5G8IOTJd8i2L/KMP8A8z+Wqn6nX+1kncPxEea8kWNhjaRXhl3QSVQsGsBfTeFie6t4do1SeGmjDpkivQavkJZ3ILjWGMnhv0HgMhH2o5EUG3g59BXN7Tiu7UvP+/wT0c2RLb/KfZcwxEYFlLmRPuydIAdwJI8qt6WzvKov+7EdixIYYpCrBlNmUhgewg3HxqdpPZmhqrZrNRi8LDOv96isR2NazDya48q8vdX3c3HwL8XlZGvb3a+PLoN42aZwRFH2n6x+wLi/p11LptM7pY6dWazmoozdj8bJPI0srF5HN2Y9Z/h3V6GMVFKK5FNvLyP+wex8mZT7uqwprLJbgPqr9s/Dj2Xg1OoVMc9eiNoQcmX/AJji8PlmDLboSGBLKg6z1KO1if21woRnfZjqy22oozVtBnEmMxD4iY9Jzwvoqjgov1AfvPXXoqq41wUYlOUnJ5G+pDUsTkMntmDr9eFv1WX+Nc/tJf4k/Mmo9ovuuGWgoDNfKfnfteYSspukXzSa6WQm5HixavRaOru6kur3KdssyIpVojJhyUZt7PmUVzZZrxN+fbd/WA9aqa2vjpfluSVPEjR9eeLhV3LtnO5hosKp1mbfYfYjNxfuLbvpXT7NrzNz8CC6W2Cka7JWNC8juRezYAOw+cxJ5w9y2sg9NfFjXA19vHbhclsW6o4iTqqRKUFyu7Y+1zezQt8xAx3iDpJINCe9V1A7SSeyu7odN3ceOXN/RFW2eXhFe1fIT1HNuMH+qQ36Jv8AupjOxlczXcbXAPaBXk2Xz1QFIcu+b7+IhwwOkS77fefQee6P1q7PZteIOfiVr5b4KwRCSANSSAB3nQV0yA0ySuV5X3YaD1e37S5+Neb3vv8Aey77MTM8khYlmN2Ykk9pJufjXpEsbIpEk2L2JmzLnTE6IIt0EvvWJa+g3QdQBr4iq2o1UaMZWcm8K3Ik/wAi2L/KMP8A8z+Wq36nX+1kncPxGvaHktxmEhabeilRBvNuFt4DrNmAvapatfXZLh3RrKlpZINV0iLk5AcYxTExG+6rK442BYEG36IrkdpxWYyLFD5omW0kVpb9TKPhp/CvnvbdbjqOLxX8F+t7HXZnEKrMpNi1rd9uqpew74QnKuXN8vwYsXUe8xlKxsRxtYeJ0Fd7WWOuiTXPG3veyI4rLOE5GHw9hxVbD7x/71Xta0WixHmlhe//ANMr1pHLBJ7Phyze9bePieA/ZUOmitDonOfPm/e+S/hGX60hHkse6r4h++37z5nSqfZdfdwnrLfPH3fxextN59VCXKIDNNvtqAd5vHqH/nZVTs6mWr1PeWclu/f0X96I2m+FYRK69eVwoAoCC8smccxlzIps+IYRD7p1f9UEfnCrugr47s+G5FbLETPVd8qF38juFXCZbNjJuirlnJtwiiFuA14hz36Vxte3Zcq4/wBbLVKxHI7fK1lv+JJ+E/8ACov0+/wXzM99Ej213K7C8DxYNZC8ileccboUEWJA4k24VPR2dJSTs5I1ncsYRTQFdcrFvcgmUG8+KYaECFD26hn/AGJ8a5Xadmyh8fwWKI9Tly+ZXaTD4kDRg0Tn7S9JfUb/AOjWezLMqUPiL11KnrqFctjkv23iwmXzrO3+wYNGv0n529lXtO8Gv2DWuXrNLKy1OPXn8CxXYox3K62jz2XGztPOek2gA91VHBV7h8a6FVUao8MSGUnJ5Z22T2clx+IWGIWHGR+pE6ye/qA6z51rfdGqHE/gIRcng0pkGSxYKBIIRZEHE2ux62Y9bHia87bbK2TlIuxiorCKK5U9sfbp+bia+GhJC24O/Av3jqHdc9ddvRabuo5lzZVtnxPC5EHq6RBQEw5JJ9zNcOPriRf+Wzf9NVNcs0S+H8klXtGj688XBh24zv2LBTTXswXdT77aL8TfyqfTVd7Yoms5cMcmXQK9KUT7QH1HKkMpsykEHsINwfWnPmDV+RZiMTh4p1taVFbTtI1HrevLWQ4JuL6F9PKyZ45TM59qzGZgbpGREn3U0Pq28fMV6DR193Sl47lS2WZDXsrkxxuLhw44O3TPYg1Y+gIHeRUl1vdVuZrCPE8GqI0CgBQAALADgAK8w3kvFe8ru2XskPs0Lf8AyJhqRxSM3BPcx4DzPVXQ0Om7yXHLkvqyK2eFhFCV3CoFAfGGlAat2Xn5zB4Z/rQRN5mNTXl7liyS82XovKQ5OwAJPAa1GbGVNqM09qxc8/VJISPujor+qBXqKYd3XGPgijN5eR65LMn9pzGG4ukJ55vzPd/W3fSodbZwUvz2NqlmRYnLtm+5hY8ODrO+8w+xHY/6itc/s2vM3Pw+5Nc9sFHV2iqX/wAn6xZZk6zzndD/ADzm1z07BQANSd3d0rhariv1HDH3It1+rDLOx5Wst/xJPwn/AIVj9Pv8F8x30SIbe8qceIw74fBo4EnReRxbodYUXvc8Lnqv5WtNoHCSnPp0I52prCKprqEBeXITlRjwks7C3PPZO9EFr+G9velcXtKzNiiuiLVKwsk+znBc7Hp7y6r/AA86872lpPSKcL2luvx8SzCWGRDgewivF7p+ZYJZlsvPRIWOqkX7yvD9xr2Ois9K08JSe6e/m1/UyvJcLPuPTnJY4+odNvLQD1vTVx7++unovWl9l8X/AAI7JsTZ8xdo4V4sbnw/8ufKqva0pXWQ0sOb3f8Afm/gbV7JyOO0EgREhXh1+A4ep/ZUPbFkaaYaaHL7Ll9TNay8jlk+D5qMA+8dW8ezyrqdnaX0elJ83u/75Ec5ZYuq+ahQBQFEcuWb85jEw4OmHQFvvyAN8F3f0q7fZ1fDW5+JVue+CuoIWdlRRdnYKoHWzEAD1IroNpLLIUsl3cqkowOURYSPTf3ItOG6g3m9d341xtEu91Dsfmy1btDBR1doqnwsBxoCW7H7AYrHsrbpigv0pXBFx9gH3j8O+qt+rrqWOb8PySQrcjQ2TZXHhYUghXdjjFgPiST1km5J7TXAsslZJylzZbSSWER3lWyv2jLZ9OlEOdX/AIep/V3qsaKfBcvPY0tWYszfXoSmFALskyiXFzJBAu87nyA62Y9SjrrSyyNcXKXIyk28I0psfszFl+HEUYux1kfrd+093UB1CvO33yunxMuxiorBDeWTbEwR+xwNaWUfOkcUjPV3M37L9oq3oNNxvvJcly95HdPGyKPrtFUnfJTsb7dPz0q3w0J1B4SONQngLgnyHXVLW6nuo8Meb+hLVDieXyIbmce7NKv1ZHHZwcjh1Vbg8xXuRG+Y5bET83mODb/9Ea/psE/6qj1CzVJeTNq/aRqSvMl0pfl5zrekhwinRPnX+8QVX0G9612OzK8Jz+BWvl0KorqEA657kMmEXDmT/wCxCJR3XJ6J7wN0n71RV2xs4sdHg2lFoaqlNS2Ng9r+YyXFgn5zDEiL/jDoej73kK5ep0/HqY+D5/Dn9CxCeIMqfx1766hXLg5B8i0mxjjj81Hp1DVz67o8mrk9p28q1739ixRHqWRtVn8eBwzzya7osqji7ngo8T19QvXOppds1FE0pKKyzMWb5lJiZpJ5jvSSNcn4ADuAsB4V6SEFCKjHkik3l5Z6yXKpcXMkEK70jmw7AOtmPUoGpNLLI1xcpcgk28IlHKls7HgJcNFFwGHALdbOJZCWPed70sOqq2iudsZSfj9kb2R4WkiFVcIzTHJnNvZXhD2Rhf0SR+6vOaxYvl7y7X7KOfKhm5w2Wzsps8g5pO28nRJHeF3j5Cs6OvjuSfvFksRM1ivRFIurkFyjdhnxTcZWEafdjvc+bNb8wVx+07MyUPD7lmhbZIRyu5r7RmUgB6MKrEOzo3Zj+kx9B2Vc0NfBSvPcjtlmRGsjyw4rEQwLxldVPcpPSPktzVmyfdwcvAjisvBa/LpmQigw2Dj0ViXYDgEiACr4XN/zO+uX2bDilKx/3JYueFgpquuVj4WA66YBO9ieTXEYx1edWhw2hJYEO47EXiL/AFjbuvVLUa2FaxHdksKm+Zf+EwyRIscahUQBVUcABwFcGUnJ5ZbSwdqwBjz3K968iDX6QHX3jvrgdq9m8ebqlv1Xj5+/+SWE+jEmzmLCOUJ0fh94fx/cKp9i6pV2OuT2ly9//fsjayOVkkSQgMzdbW8gB/7r00alGcp9Xj5Ihz0G7Kk35JJj1kqvgNL/AA/bXM0EO9vs1T6vC9y2+xvLZKIiwie0YlnPuof2aL+y9UNPH03XSsfsxf8AHL8mz9WOCR16chCgCgPE0oRWZjZVBJPYALmspZeAZRz3MTicTNOf72Rm8idPhavUVw4IKPgihJ5eSTckOU+0ZjGxF1gBlPZcaL+sb+VVtdZwUteOxJUsyLu212dXH4SSA6MelG31XXUHw6j3E1xtPc6rFL5lmceJYMw4mBo3ZHBV0JVgeog2Ir0iaayii9ia8keexYfF81OqFJyqh2VbpIL7tiRoDe3jaqeuqlOvijzX8EtUknhmhq4BbCgPE0YZSrC6sCCDwIIsaynh5QMk42ARySIrbyo7KrdoViAfMCvVReUmyg+ZzjjLEKouzEAAcSSbADxNZzjdmDSXJ9samXQ20aeSxlf/AKV+yPjxrzuq1Lul5LkXYQ4ULdtdpUy/CtM1i/uxpfVnPAeA4k9grTT0O6fCviZnJRWTMuPxjzSvLKd6SRizHtJ/d1W7K9HGKilFckUm8vLF2zGQyY7EJBEPePSa2iJ1sfDq7TYVpdbGqDkzMY8TwX0m0eW5Wq4LnljMSi6gMTc63YgHpG9z41w3Tfe+8xnJa4oR2M+55Kr4mdozdGlkZT2qXJB17q71aagk/BFR8znlcu5PC31ZY2/RcGszWYteTEeZrKadUQuxsqgsT3AXvXlkm3gvmVNos0OKxU2Ib+9csO5eCjyUKK9PVDu4KPgUJPLyKNkMnOMxkEAFwzgv3Rr0mv5AjxIrF9nd1uRmEcvBb3Lhk4fApMo1w7re3VG9k9AdyuT2dZi1xfUsXRzHJRNdsqnpZCAQCbG1x1G3C9MAIYmdlVBdmIVR2kmwHrRtJZYNT7N5WuCwcUNxaKMb7cAWtdmPYL3NeYusdtjl4svRXCsFCcpO1xzDE9An2eK6xD63a5HaersHia7uk0/cw35vn+CrZPiZEatEZeOw2U4fJcKMVjmEc2I3R0gSUBBIjAFzvWuW8O6uLqbJ6mfBXul/clqCUFlkO5YNoMNjZcO+FkEm4kiv0SLdJCvEa36XpVvQUzrjJTWORHbKMuRX9XyE0LyLz72WRjrV5F/XJHwIrgdoLF7+Bbp9kh/LznG9NBhVOiLzr/ee6qPIBj+cKudmV4i5+OxHe+hVXgLnqA4k91dMgNN5dGuWZWu9b/48G83e4W5Hm2lebm3fft1ZdXqxMzzTM7M7m7OSzHtZjcn1NekSSWEUm8ljchmUc5jJMQR0YI7D/eSGw9FDfpCud2lZw1qPiyelb5LH5Tdl/b8G26Lzw3eLtJtqn5wHqBXP0d/dWb8nzJbIcSM316Epln8iefRpMcLKsd3u0MhVd4P1pvWubjUeB7a5vaNTceOPx/JPTLfDLwrilkKAKAKAYM7ynjJGO9l/eK852p2ZzupXvX3X3JoT6M+ZbmjOhjPvlSEPabdffTQ9pTtrdD9tp8L8duv93EoJPIuxzCDDkL1DdHif/Ca6GrlHR6Jxh0WF73/cmkfWkdMmwnNxAH3m1Pieryrfs3TdxQk+b3f98hOWWLq6BoFAFAQzlczb2fLZQDZp7RDwf3v1d71q5oa+O5eW5HbLETOdegKZeXITk/N4WXEEdKdwB9yO4Hqxb4Vxe0rMzUPD7lqlerks2uaTFK8t2y3NyDHRL0ZCFmt1Payuey4AU94HWdez2dfld2+nIrXQ/wBkVVXTIDRnJbtV7dhAJD8/DZJPtC3RfzHHvB7q8/rdP3U9uT5fguVz4kTOqZIMW3ObeyYHETA2YIQh+23RX0JB8qn01feWxiazeItmXFFtK9KUSZckuU+0ZlHcXWEGZuzo2C/rMPSqmus4KX57ElUcyNFYmdY0Z3YKigszE2AAFySeyvPpNvCLmcGatv8AatsxxJcEiFOjCp0svWxH1m4+Fh1V6LS6dUwx16lOyfEyNRoWIVQSxIAA1JJ0AA7askZd2AwybP5a0rgNjZxa3G72O6mn0E1Jtx17RXGlJ6y7hXsr+/UsrFcd+ZS2KmkldpJCzO5LMxBuSeJrsJKKwuRWzk4kVkBvW17NfSgL55Uc/wCaylFQ2fFKiA/YKhn9V6P51cPRVcV+X0/qLdssRKGruFQt/kFyXSfFsOvmoz4WZz8VHkeyuT2nbyrXvLFEepaWeZcuJw8sDcJUZfUafGuZXNwmpLoTtZWDKM8RRmRveRip8VNj8RXqE8rKKD2PFZBPORvI/aMeJWHzeGG+e9zog/1H83vqjr7eCrh6slpjmWSU8tG2W6PYYG6TC87DqU8E8TxPdp11W7P02f8ALL4fkkun/qimq65WLM5IdkBI3t+JAEEVzGDwZ14ufsrY+fhXO1+o4V3Ueb5k9UP9mRzlD2ofMcUWAbmI7rCtj7t9WPe1gfC1WNLQqYY6vmR2T4mRcqew+lWTQ+UBePIJiL4OdPqT38mjT94auL2mv8ifkWqPZKm2xzf2vGzzg3VnIT7i9FfgL+ddSivu61ErzeZZHDk0yn2rMYEIuqEyt4R2I/WKjzrTWWcFLfjsbVxzIs/lyzjmsGkAPSxD6/7uOxb4lB51zezquKxy8Ca6WI4KIrtlU0PyO5TzGWxuRZpyZT906L+qAfOuBr7OK5rw2LlUcRJxVIkKA5Ytl/ZcV7RGtocQb6fRl+kPA+8Pzq7ugv44cL5r+CrbDDyQKCZkZXRirqQysOIYG4I86vNJrDIVsab2F2lXMMIkotzg6MqjqkAF/I8R3GvOamh02OPToXYS4lkkNVzcKAKAKAjedYHmnEqDS4JA6jf9hrzHaejensWoqW2d/J/hk0JZWGOOJHPPCPo25w+Atb4mulelqrKUvZ9p/DGPqzReqmOddU0CgCgCgKO5d82L4qLDA9GFN9vvyE29FA/Trtdm14g5+JWve+Cso4yxCqLsxAUdrE2A8zaullLdkC3NW7O5YMLhYYB/dRqpPaQNT5m5868vbPjm5eLL8VhYHGozIjzfLUxMMkMoukilT/Ed4Oo8K3rm4SUl0MNZWGZbz/KJMJiJMPL70bEX6mX6LDuIsa9NVYrIKS6lGUeF4F2xW0bYDFpML7nuyr9aM8fMaEeHeaj1FKurcevQ2hLheTTuFxCyIsiEMjqGUjgVYXBHlXm5JxeGXU8lV8vebWjw+FU++xlf7qaKD3Ekn8yup2ZXvKfhsQXvbBTNdcrF48hWT83hZMSR0p33QfsR3H+otXF7SszNQ8C1StsjRy0bY7x9hgbojWdgeJ6o9OzifIdtS9n6bH+WXw/JrdP/AFRUtdUrlvci+xvDHzjt5hSPIyfuXzPWK5PaGp//AJR+P4LFMP8AZlwMoPEA1ySweebHYPSmQZ85Z493NHsLXijPj7wv8PhXf7PeaPiypcvWIKaukQ/7VZ+cX7Mv0cPh447fb3QXPrYfm1BTT3fE/Fv5dDecs4GGx6gSeoDiT2Dvqc0NUbJZOMHhIYBa6IN63W51Y+pNeYvs7yxyL0VhYHeojYzlyt5P7PmMhAsk/wA6Oy7e/wDrAn86vQaGzjpXlt+CpasSIbVwiLjyHHrkuSrMwHtOKJdE67t7l+5Usx7zauRbD0nU8K5R/v8AJZT4IFQYidpHZ3Ys7sWZjxLMbknzrrJJLCKw/bDbLPmOJWMaRLZpX7EvwH2m4D16qg1N6phnr0N4Q4maWwWDSKNYo1CxooVVA0AHVXnZScnl8y6dObHYPStcgr/lvhH9nXFhaaPq7bir/Zz/AM3wZFcvVKDrulQnGwefey4DNLGzMkIj+85lQka8RdT5VS1NXeW1+9/ZksHiLIMBV0iLm5Bcosk+KI1ciJD9lek1j3kj9EVyO07N1D4lmiO2SKcsmbc/mLIDdcOoj/OPSb9oHlVrQV8NOfEjueZEQyjAHETxQrxldU/SOvwvVqc+CLl4EaWXg1fhcOsaKiiyooUDsCiwry8m28svnWsAaNrMhTHYWTDv9IXVutXGqsPA+ouOupaLXVNSRrKPEsGXcbhHhkeKQWeNirDsKmxr00ZKSUlyZSaxsSjky2p9gxY3yeYmskvdr0Xt9knXuJ8Kq6yjva9ua5fg3qnws0gDfUcK88XD7QBQBQHiaIMpVtQRY1pZXGyDhLkzKeBBkwKBom4xnQ9qnUfvrndmJ1KVEucHt7nujae+45V1DQKAKAKAhedcmWCxU8k8pm35DdrSWHADQW0GlXK9dbXFRWMIjlVFvLPGWclmAgljmQSlo2DKGe63HC4trWZ6+2cXF43Cqinkm9UiQKAKAjO1Ow2EzB0knDh0UrdG3bgm/S0N7a28TVmnVWUpqJpKClzGT5H8v/z/AMT+mpv1G7y+Rr3MSX7PZLHg4FgiLmNL7u+28QCb2BtwveqltrslxPmSRWFgZtpeT/C4+bnpzLv7oXovYAC/AW76mp1dlUeGODSVak8safkfy/8Az/xP6al/UbvL5GO5iTPK8rTD4dMPFdUjTdU36Xje3vX1v21TnY5zc5c2SJYWCHPyQ4BiSTiCSSSTLqSTck9HiTVz9Ru8vkR9zEE5IMuBBtMbHgZND3HThT9Ru8vkO5iT2KMKAqgBVAAA4ADgB3VQbzuSnqgCgIptNyfYTHzc/Pzu/uhOi9hZSSNLd5q1TrLKo8McYNJVqXMafkfy/wDz/wAT+mpf1G7y+Rr3MQ+R/L/8/wDE/pp+o3eXyHcxFOWclmAgljmQSlo2DqGe43lNxcW6jrWs9fbKLi8bhVRTyTiqRKFAR3avYzDZiYziA9494KUbdNmtcHTUaftqxRqZ054eppKClzGFeSDLwQfnz3GTTz6NT/qN3l8jXuYjptHyf4XHSCSdpiVUKqq9lVR1KLaX4n/1UVWssqjiODaValzGr5H8v/z/AMT+mpf1G7y+Rr3MSU7MbNQYCIxYdSAzbzFjdmPDU9w0FVrr53SzI3jFRWEPFQmwUA1bS5BFjoTBPvbhYN0TY3XhrUtNsqpcUeZrKKksMifyP5f/AJ/4n9NWv1G7y+Rp3MT0OSHAWIviLG1xzvG17fR7zT9Ru8vkO5iefkfy/wDz/wAT+mn6jd5fIdzEmGQZNFg4EghBEaXtc3JLMWJJ6zc1UttlZLilzJIxUVhEVxfJPgZZHkczl5GZ2POcWdixPu9pNWo9oWxSSxt5Ebqi3kVZDybYLCTpiIhKZI77u+9wCylb2txsTWluttsi4vGGZjVGLyiY1UJAoAoCJbR8neDxsxnmEgkYAMUfdB3RYEi3G1hfsAq1VrLao8MeRHKuMnljX8j2X/5/4n9NS/qN3l8jHcxJtlWAXDwpCrMyxrugubtYcLnrtwqlOfHJyfUkSwsCutTIUAUAUB5CC97akWv3CteCKlxdQeq2AUAUAUBDMx24khkRHy/E3lkMcXSh6ZFzoN/TQX1q5DSxkm1NbLfn+DRza6EiyTMJJ0LSYeTDkG27IUJI7egSLVXsgovCefcbJ5PGW50s0+JhVWHsxRWc23WZ13rDr0Fr+NZnU4wjJ9chPLwGCzpZcTPh1VrwBCz6bpMgJ3R13A41iVbjBSfUJ74Em0O0vs0sUKQSTyyh2CRlAQqWuTvkC2oreqjji5NpJeJiUsHrJ88nmk3JMDPAtid+Roitx1dFibmllUYrKmn8wm30H2oDY8SyBVLHgoJPgBespZeAN+zmbjGYePEKjIsguqta9rkA6dtb2193NwzyMReVkcmYAXOgFRmSJnbUyFvY8HiMVGpKmVNxI2I0O4XYF7HS4Fu+rXo3D/8AJJRfh1+hpx55Id9ms/ix0POxbw3WKOjizxyL7yMO0XFRXUyqlwv/ANRsnkMXnqx4yHCFGLTpI4bTdAjtcHrvrSNTdbn4YGd8CTA7WxTZhLgUVi8MZdn03LgoCo1uSN8X8DW8tPKNStfUwpJvAqyLPkxb4gRq25BJzXOG267gdLd67KbC9aWVOtRz1WTKeR3qIyM+0uejCLEeaeV5pREkabu8WKs30iBYBTUtNXeN74wsmsng45bnk8kio+BniU3vIzxFVsCdQrE6nTTtradUIrKmn8zCk2+Q+k1Abkd2Y2xhx02IiiVh7OR0mtaQFnXeTW+7dDx7RVi7TSqjGT6/Q1jJMkE0gVSx0Cgk+AF6gSy8GxDcPt3LJCJ0y3FtEy74YGHVONwN+/DWrb0kVLhdiz8fwacb8CUZLmaYqCOeK+5KoZd4WIv1Edo4Gq1kHXJxfQ2TysjHi9r3E80MGDnxHMFVdozGFDMu9bpsDe1Tx064VKUks+81ct8JDtkeZSTqxlw0mHINgJChLC3EbhOlQ2QjB7ST9xsnkRZxtOIpvZ4YJcTPuh2SPdARCbAuzkAXPAamt66OKPHJpLzMOWHhHXZvaIYvnUMUkM0DBZIpLXG8LqQVJBUi+vcfPF1Pd4ecp8mhGWR7qE2PhNqAj2yu2EOPedIQ1oGA3jazg36S2+jpoeurF2mlUk5dTWMkyQO4AJOgAufAVXNhv2dzcYvDpOqMiyXKhrXsCRfTttUltfdzcX0MReVkaMXte4nmhgwc+I5gqrvGYwoZlDW6TA3samjp1wqUpJZ95q574SFuzO0a4znV5qSGWBtySKTd3lJFweiSCCDUd1Lrw85T5NGU8nbMs8WHE4bDFWZ8TzliLWURKCS1+rUDSsQqcoSn4Y+plvDwO1RGRrzLOVhnw8G6zPiGYC1uiEXeLN3VJCvijKXgYbw8BtNnaYLDSYiQFljA6ItckkAAX0vrWaanbNQXUSlhZEh2rh/s85hY81zXObum92bvZvb3R8a29Hl3vddc4MKSxkeMFPzkaOVK76q26eI3gDY94qGSw2jZEVwm28ky78GX4mWLeYK4aEBgrEXAL3sbValpYx2lNJ/H8EfHnkiTZVimliV3iaFmveNypZbEjXdJGo186rzioywnnzN08oV1oZCgCgCgCgCgCgCgCgIZmA5/O8OnFcJh3mPZzkxMag94UMfOrkfU00n+54+C3NHvImTMACToBqapm5WeyWTY2eOXFQY4YdMVPLNuezrJozkKd4uL9EKOHVXSvtqi1CUM8KS54+xFFN7pjtyVRO0GIxEj84+IxMhElgu+kdo1O6OF91jbvqLWtKUYJYwlt79zNfLIlxeGnxWbYhsNiFg9khjh3miEoLS/OsAC62IAj11662jKFdCU1nibfPHLbz8xu5bEsyHB4iMP7TilxBNt3dhEe7a9+Dte9x6VVtlB44I4+OfsjdJ9R1qIyRzlFx5gy7Eut94puLbjvSEIPiwqxpIcd0UzWbxEdMhwQw+HhhFvm40TTtVQCfWorJcc3LxZmKwsDHypYpo8sxBUld7cRmHUkkqI5/RLetT6KKlcs+f8bGtnsjzh5sPhsKjBo48PHGLG4CBANLHhaoWpznjm2zbZIY+TqBjHiMUylRjMQ8yKRYiPRUJHawG951Pq2sxh+1Y+PU1h4jNyi5kcPmOAkRd6QRYpY1+tI6oiDw3mFz2XqXSQ46Zp8sxz7tzE3hoas5jbK58MsfzmJlwk0YI4vippoyW8N6514Ad1S1tXxk3sk18EkzV+rhFkbM5MuDwsWHTXm11P1mOrN5m5rn3Wuybm+pLFYWB0qIyQbavDyYrMsLBDLzTQRSYgvuB90sVjHRYga3Pxq7Q410ylJZy0vuRyy5JIkeR5diId/wBoxRxF7bt41Tdte/uk3vp6VXsnCXsxx8cmyTXNjLyiZpKI1weEDNisTcAIQGWFdZHBJspt0QT1nyqbSQjnvJ+yv56GJt4whi2SDQ5ssbYU4VWwIjSMujXELjpXTQmxN+up78SoypcXrfyaRzxcuhKeUTFmPLsRu+9InMr96Y83p39K/lVXSxzbHy3+W5JN4RFNpcNmWCy63tEBiQRRFI4ism47LHZHLEBukNbVapdFtvsvO73e3iRtSUSw8qwUeHgjijG7HGgVRfgAOsnie+qE5OcnJ82SrYgGx2AxmIilxcGNWBcXNJMEbDiRt2+4nSMim24q6W0q9qJ1Qkq5RzwpLnj39PEjim98lg5XDIkSrNKJZBfekCBA1yTooJtYWHE8KoTacsxWESIhv9lnFzSY7Lca0DsealR4w0btAxXpKSCLa6+NuNXO8VcVVbHPVb77mmMvKY5cnucyYuGV5kjEiTNEZI/cm5sDpqesXJHWNPIR6qpVySi9ms4fTyMweVuSqqpuQzlGzKUouCwqM8+JB3gpAKwLYO1yQATfdF+09lXNJCOe8nyX89COxvkhp2PkaPNpInwxw2/g4tyIurWSJigIKad3bp31Lek6FJSz6z395iHtcsEq2+x5gy/EyD3ubKr3vJZFHmWFVdNDjtivM3m8RYvyDADD4WCH/CiRPNVAJ8zc1pbPjm5eLMxWFggeyOGx8sM2Lw88EaYqaWYCSJma19xekGGm4ikaddXr5Uxkq5JvhSWz+L+pHHi5pj3yXKXwjYiS5nxEsjSve++yOYwV0FkAUADuqDWbWcC5JLH8m1fLJ8w789ncp6sJhlS/252LW9Fo1w6Zf/Z/x/6OciYg1UNyIx/PZ2x+jg8KB/xMQ4P+hD+lVv2dN/8Ap/Rf9ZpzkG3nzs2X4X/GxIkcdRjw45xr9xO4POmm9WM5+C+r2EuaRCs1i5hpMn13Z8ZDLCLaezySB2A7g6MPWrkHxJajwi0/fjBG9vVLM2rxww2CxEvDm4mI8d2w+Nq5tMOOyMfFk0nhEa2e2ax8OGhjTMI41VF6BwikrcXILGUXIJOtqs230ym24N/H/hpGMkuZO4wQACbm2p4XPbaqLJD1QBQBQBQBQBQBQBQBQCOHLIkmknVLSyhVdrnVU90WJsLd1bucnFR6IxjfIpmiDKVbUMCCO4ix4Vqnh5MnHBYCOGJYYl3Y0XcVQTooFuN7+fGsym5S4nzMJYWD5leXR4eJIYVCRoLKoubDxOp86TnKcnKXNhLGwzY3YfAyyPK8JLyHeciSUXNrXsrgVNHVWxSinsvJGrhFjpk2Tw4VDHApVSd4gszam3W5J6hUVlkrHmRsopchfWhkQZ1k0OLj5rEJvx7wa28w1XgbqQakrtlW+KL3MNJ8xDlWyGEw0glhiKuAQCZJW48dHYit56iya4ZP6IwoJboeMVh1kRkkUMjAhlIuCDxBFQpuLyjZrJHMNyfYBCCISwU3VHlleNT9mN3Kj0qw9Zc+v0Wfma8CJOBbhVY2EOMyaCWaKeSMNLBvc0xv0d4WOl7HzqSNsoxcU9nzMNJ7n3FZRDJNFO6BpYb82xv0d7Q2F7VhWSUXFPZ8xhZyLq0MhQCSPLYlmacL866KjNc6opJAtew1J4Ct3OTjw9DGN8iutDIijyqJZ3xAT550CM5JJ3F1CgE2UX10tc1u7JOKh0MYWchNlUTzpiGS80asqNc6K3EWBsb94orJKLj0Yxvk9Zjl0c4VZV3gjrIBcgb6HeU6HWx6jpWITlB5iGsnnNsqixMfNzrvJvK1rsOkpuDdSDodazCyUHmIaT5iqWIMpU6qQQRrwItxrVPDyZIwnJ3l4AAgIA4ATT/z1Z9Mu8fovwad3EkuFw6xoqILKgCqLk2AFhqdarSbbyzdbDBithcFJI8hiZTKS0gSWZEkJ63RHCsePVrc3vU61VqSWeXLZPBrwIfsJhUiRY4kVEUWVVACgdgA4VBKTk8vmbHasARQ5VEk74hU+ekVVZySSVS9gATZRr1WvW7sk4qHRGMLOQkyqJp1xJT55EMavc6IxuRa9jr2iisko8HQYWcnrM8tixChJl3lV1cC5HSQ3U6EXsdbHSkJyg8xDWRRNEHUq3BgQeI0IsdRWqeHkyccFgI4YlhjXdjRdxVudFAta51rMpuUuJ8zCWNjzlWWx4aJYYV3Y0vurdja5JOrEniTWZzlOXFLmEklhDRj9iMFNK80kJMkhBdhJKtyAANFcDgKljqrYxUU9l5I1dcW8jxlmXR4eNYoV3UW9hdjxJJ1YknUnrqGc3N8UuZskksI+YTLYo5JZUWzzENI1ySxVQo4nSwAFhWZTlJJPkuQwEuWxNMk7LeWNWRGudFe28AL21sNbX0opyUXHoxjfJxxeSQSzxYh4w00NxG9zdQwIOgNjxPG9r6VmNs4xcE9nzDim8nXN8rixUTQzrvxvbeW7C9iCNVIPECsV2ShLijzDSawxli2BwCsGELXUgj52Y6g3Ghex8Kmertaxn6L8GvdxJNVY3CgCgCgCgCgCgCgCgCgCgCgCgCgCgCgCgCgCgCgCgCgCgCgOMuLRfedR5ioJ6mmHtSS+JlJsSSZ3CPpE+ANU59r6WP+2fcmbKuQlk2jT6KMfGw/jVSXb1X+sG/fhfk27pnB9o26kHmagl29P/WC+Znuji20MnUFHr/GoZdu3vkkjPdI5tn03ao8qhfbWqfVfL/pnu4nM5zMeD+gX+FR/q2qlsp/JL8Ge7iH9ozn6b+g/cKx6drX/vL5L8DhiAxeI7ZPQ/wrPpWu8Z/J/gcMQ9qxHbL6H+FPStd4z+T/AAOGJ6GPxI6381/iK2Wt18esvjH/AIY4YneDOpgbFd7u3SD8KsVdr6uLxKPF5Yefp+DDriSZTcDq7q9VF5SbID7WQFAFAFAFAFAFAFAFAFAFAFAFAFAFAFAFAFAFAFAFAFAFAFAFAFAFAFAFAFAFAFAFAc5Z1X3mA8SBUdl1dazOSXveDKTYhmzuFeDFvAVz7O19LDlLPuNlXIQy7R9SJ6n9wqhZ2828Vw+b+y/JuqvE4+3YqT3VI8Ft8TUPpnaN3sRa9y/Jnhgj4crxMnvn9Jv3CtX2dr7v/kfzl9llDjiuR0j2bPW4HgKlh2BL/aa+CMO0Ups4nW7nwsP3VZj2DSvalJ/JfZmO9YoTI4R9EnxJqzHsbSx6N+9s17yR2XKoR/drU8eztLH/AERjjl4nVcFGOCL6Cpo6WmPKC+RjiZ0WJRwUegqRVQXJL5DJ7rcwFAFAFAFAFAFAFAFAFAFAFAFAFAFAFAFAFAFAFAFAFAFAFAFAFAFAFAFAFAFAFAFAFAFAFAFAFAMeKz1t4rHGSQba3/YK4Go7Zmpuuqttrx/CJVX1bE+7i5e1R5KPhrVfh7U1HN4XwS/Jn1EdItnSdZJNe7X4mpK+wpSfFdPfy/L/AAHb4C6HI4V4gt4k/sFX6+x9LHdrPvbNHZIWxYdF91VHgBV+uiqtYhFL3I1bbOtSmAoAoAoAoAoAoAoAoAoAoAoAoAoAoAoAoAoAoAoAoAoAoAoAoAoAoAoAoAoAoAoAoAoAoAoAoAoAoAoAoAoAoAoAoAoAoAoAoAoAoAoAoAoAoAoAoAoAoAoAoAoAoAoAoAoAoAoAoAoAoAoAoAoAoAoAoAoAoAoAoD//2Q=="/>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8204" name="Picture 12" descr="http://asklogo.com/images/R/ryanair%20logo.jpg"/>
          <p:cNvPicPr>
            <a:picLocks noChangeAspect="1" noChangeArrowheads="1"/>
          </p:cNvPicPr>
          <p:nvPr/>
        </p:nvPicPr>
        <p:blipFill rotWithShape="1">
          <a:blip r:embed="rId5">
            <a:extLst>
              <a:ext uri="{28A0092B-C50C-407E-A947-70E740481C1C}">
                <a14:useLocalDpi xmlns:a14="http://schemas.microsoft.com/office/drawing/2010/main" val="0"/>
              </a:ext>
            </a:extLst>
          </a:blip>
          <a:srcRect l="-664" t="29941" r="664" b="40670"/>
          <a:stretch/>
        </p:blipFill>
        <p:spPr bwMode="auto">
          <a:xfrm>
            <a:off x="5206670" y="1892300"/>
            <a:ext cx="6705930" cy="1560857"/>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http://4vector.com/i/free-vector-package-clip-art_117623_Package_clip_art_high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5099" y="3453157"/>
            <a:ext cx="5111751" cy="39350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334500" y="4495800"/>
            <a:ext cx="2260600" cy="707886"/>
          </a:xfrm>
          <a:prstGeom prst="rect">
            <a:avLst/>
          </a:prstGeom>
          <a:noFill/>
        </p:spPr>
        <p:txBody>
          <a:bodyPr wrap="square" rtlCol="0">
            <a:spAutoFit/>
          </a:bodyPr>
          <a:lstStyle/>
          <a:p>
            <a:r>
              <a:rPr lang="en-IE" sz="4000" dirty="0" smtClean="0">
                <a:solidFill>
                  <a:srgbClr val="FFFF00"/>
                </a:solidFill>
              </a:rPr>
              <a:t>Holiday</a:t>
            </a:r>
            <a:endParaRPr lang="en-IE" sz="4000" dirty="0">
              <a:solidFill>
                <a:srgbClr val="FFFF00"/>
              </a:solidFill>
            </a:endParaRPr>
          </a:p>
        </p:txBody>
      </p:sp>
    </p:spTree>
    <p:extLst>
      <p:ext uri="{BB962C8B-B14F-4D97-AF65-F5344CB8AC3E}">
        <p14:creationId xmlns:p14="http://schemas.microsoft.com/office/powerpoint/2010/main" val="761241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Growth in tourism</a:t>
            </a:r>
            <a:endParaRPr lang="en-IE" dirty="0"/>
          </a:p>
        </p:txBody>
      </p:sp>
      <p:sp>
        <p:nvSpPr>
          <p:cNvPr id="3" name="Content Placeholder 2"/>
          <p:cNvSpPr>
            <a:spLocks noGrp="1"/>
          </p:cNvSpPr>
          <p:nvPr>
            <p:ph idx="1"/>
          </p:nvPr>
        </p:nvSpPr>
        <p:spPr/>
        <p:txBody>
          <a:bodyPr>
            <a:noAutofit/>
          </a:bodyPr>
          <a:lstStyle/>
          <a:p>
            <a:pPr marL="514350" indent="-514350">
              <a:buFont typeface="+mj-lt"/>
              <a:buAutoNum type="romanLcPeriod"/>
            </a:pPr>
            <a:r>
              <a:rPr lang="en-IE" sz="3200" dirty="0" smtClean="0"/>
              <a:t>People by law get paid holiday pay. This along with school holidays encourages people ta take holidays.</a:t>
            </a:r>
          </a:p>
          <a:p>
            <a:pPr marL="514350" indent="-514350">
              <a:buFont typeface="+mj-lt"/>
              <a:buAutoNum type="romanLcPeriod"/>
            </a:pPr>
            <a:r>
              <a:rPr lang="en-IE" sz="3200" dirty="0" smtClean="0"/>
              <a:t>Transport in Ireland like roads and airports have greatly improved.</a:t>
            </a:r>
          </a:p>
          <a:p>
            <a:pPr marL="514350" indent="-514350">
              <a:buFont typeface="+mj-lt"/>
              <a:buAutoNum type="romanLcPeriod"/>
            </a:pPr>
            <a:r>
              <a:rPr lang="en-IE" sz="3200" dirty="0" smtClean="0"/>
              <a:t>Low cost airline like Ryanair make it affordable for people to travel to Ireland.</a:t>
            </a:r>
          </a:p>
          <a:p>
            <a:pPr marL="514350" indent="-514350">
              <a:buFont typeface="+mj-lt"/>
              <a:buAutoNum type="romanLcPeriod"/>
            </a:pPr>
            <a:r>
              <a:rPr lang="en-IE" sz="3200" dirty="0" smtClean="0"/>
              <a:t>“Package holidays” have made it very easy to organise a holiday.</a:t>
            </a:r>
            <a:endParaRPr lang="en-IE" sz="3200" dirty="0"/>
          </a:p>
        </p:txBody>
      </p:sp>
    </p:spTree>
    <p:extLst>
      <p:ext uri="{BB962C8B-B14F-4D97-AF65-F5344CB8AC3E}">
        <p14:creationId xmlns:p14="http://schemas.microsoft.com/office/powerpoint/2010/main" val="2903381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69</TotalTime>
  <Words>544</Words>
  <Application>Microsoft Office PowerPoint</Application>
  <PresentationFormat>Widescreen</PresentationFormat>
  <Paragraphs>51</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Tw Cen MT</vt:lpstr>
      <vt:lpstr>Tw Cen MT Condensed</vt:lpstr>
      <vt:lpstr>Wingdings</vt:lpstr>
      <vt:lpstr>Wingdings 3</vt:lpstr>
      <vt:lpstr>Integral</vt:lpstr>
      <vt:lpstr>Tourism: a Service Industry</vt:lpstr>
      <vt:lpstr>Tourism a service industry.</vt:lpstr>
      <vt:lpstr>Tourism a service industry.</vt:lpstr>
      <vt:lpstr> </vt:lpstr>
      <vt:lpstr>Developed vs developing!!!</vt:lpstr>
      <vt:lpstr>Tourism a service industry. Can you come up with a list of jobs to do with tourism…</vt:lpstr>
      <vt:lpstr>List of jobs</vt:lpstr>
      <vt:lpstr>Tourism in Ireland has grown to over 6 million people a year giving the economy 3billion euro. WHY????</vt:lpstr>
      <vt:lpstr>Growth in tourism</vt:lpstr>
      <vt:lpstr>PowerPoint Presentation</vt:lpstr>
      <vt:lpstr>Tourism in Ireland</vt:lpstr>
      <vt:lpstr>Tourism in Ireland.</vt:lpstr>
      <vt:lpstr>1. Area of Natural beauty</vt:lpstr>
      <vt:lpstr>2. Beaches and coastlines</vt:lpstr>
      <vt:lpstr>3. Recreation and sporting facilities</vt:lpstr>
      <vt:lpstr>4. Cities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a Service Industry</dc:title>
  <dc:creator>Denis Boland</dc:creator>
  <cp:lastModifiedBy>Denis Boland</cp:lastModifiedBy>
  <cp:revision>9</cp:revision>
  <dcterms:created xsi:type="dcterms:W3CDTF">2014-01-08T09:22:11Z</dcterms:created>
  <dcterms:modified xsi:type="dcterms:W3CDTF">2014-02-10T13:55:55Z</dcterms:modified>
</cp:coreProperties>
</file>