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ctiveX/activeX1.xml" ContentType="application/vnd.ms-office.activeX+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ctiveX/activeX2.xml" ContentType="application/vnd.ms-office.activeX+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ctiveX/activeX3.xml" ContentType="application/vnd.ms-office.activeX+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ctiveX/activeX4.xml" ContentType="application/vnd.ms-office.activeX+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ctiveX/activeX5.xml" ContentType="application/vnd.ms-office.activeX+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256" r:id="rId2"/>
    <p:sldId id="257" r:id="rId3"/>
    <p:sldId id="278" r:id="rId4"/>
    <p:sldId id="390" r:id="rId5"/>
    <p:sldId id="391" r:id="rId6"/>
    <p:sldId id="275" r:id="rId7"/>
    <p:sldId id="323" r:id="rId8"/>
    <p:sldId id="354" r:id="rId9"/>
    <p:sldId id="358" r:id="rId10"/>
    <p:sldId id="271" r:id="rId11"/>
    <p:sldId id="389" r:id="rId12"/>
    <p:sldId id="276" r:id="rId13"/>
    <p:sldId id="322" r:id="rId14"/>
    <p:sldId id="277" r:id="rId15"/>
    <p:sldId id="272" r:id="rId16"/>
    <p:sldId id="274" r:id="rId17"/>
    <p:sldId id="337" r:id="rId18"/>
    <p:sldId id="386" r:id="rId19"/>
    <p:sldId id="392" r:id="rId20"/>
    <p:sldId id="351" r:id="rId21"/>
    <p:sldId id="359" r:id="rId22"/>
    <p:sldId id="387" r:id="rId23"/>
    <p:sldId id="259" r:id="rId24"/>
    <p:sldId id="280" r:id="rId25"/>
    <p:sldId id="353" r:id="rId26"/>
    <p:sldId id="348" r:id="rId27"/>
    <p:sldId id="362" r:id="rId28"/>
    <p:sldId id="260" r:id="rId29"/>
    <p:sldId id="361" r:id="rId30"/>
    <p:sldId id="312" r:id="rId31"/>
    <p:sldId id="314" r:id="rId32"/>
    <p:sldId id="334" r:id="rId33"/>
    <p:sldId id="355" r:id="rId34"/>
    <p:sldId id="313" r:id="rId35"/>
    <p:sldId id="291" r:id="rId36"/>
    <p:sldId id="261" r:id="rId37"/>
    <p:sldId id="335" r:id="rId38"/>
    <p:sldId id="292" r:id="rId39"/>
    <p:sldId id="371" r:id="rId40"/>
    <p:sldId id="287" r:id="rId41"/>
    <p:sldId id="364" r:id="rId42"/>
    <p:sldId id="293" r:id="rId43"/>
    <p:sldId id="263" r:id="rId44"/>
    <p:sldId id="338" r:id="rId45"/>
    <p:sldId id="339" r:id="rId46"/>
    <p:sldId id="268" r:id="rId47"/>
    <p:sldId id="294" r:id="rId48"/>
    <p:sldId id="297" r:id="rId49"/>
    <p:sldId id="316" r:id="rId50"/>
    <p:sldId id="298" r:id="rId51"/>
    <p:sldId id="299" r:id="rId52"/>
    <p:sldId id="365" r:id="rId53"/>
    <p:sldId id="342" r:id="rId54"/>
    <p:sldId id="340" r:id="rId55"/>
    <p:sldId id="310" r:id="rId56"/>
    <p:sldId id="325" r:id="rId57"/>
    <p:sldId id="311" r:id="rId58"/>
    <p:sldId id="315" r:id="rId59"/>
    <p:sldId id="363" r:id="rId60"/>
    <p:sldId id="300" r:id="rId61"/>
    <p:sldId id="307" r:id="rId62"/>
    <p:sldId id="356" r:id="rId63"/>
    <p:sldId id="357" r:id="rId64"/>
    <p:sldId id="309" r:id="rId65"/>
    <p:sldId id="308" r:id="rId66"/>
    <p:sldId id="349" r:id="rId67"/>
    <p:sldId id="317" r:id="rId68"/>
    <p:sldId id="301" r:id="rId69"/>
    <p:sldId id="302" r:id="rId70"/>
    <p:sldId id="333" r:id="rId71"/>
    <p:sldId id="303" r:id="rId72"/>
    <p:sldId id="326" r:id="rId73"/>
    <p:sldId id="343" r:id="rId74"/>
    <p:sldId id="347" r:id="rId75"/>
    <p:sldId id="304" r:id="rId76"/>
    <p:sldId id="327" r:id="rId77"/>
    <p:sldId id="346" r:id="rId78"/>
    <p:sldId id="319" r:id="rId79"/>
    <p:sldId id="366" r:id="rId80"/>
    <p:sldId id="305" r:id="rId81"/>
    <p:sldId id="318" r:id="rId82"/>
    <p:sldId id="341" r:id="rId83"/>
    <p:sldId id="344" r:id="rId84"/>
    <p:sldId id="367" r:id="rId85"/>
    <p:sldId id="306" r:id="rId86"/>
    <p:sldId id="320" r:id="rId87"/>
    <p:sldId id="368" r:id="rId88"/>
    <p:sldId id="345" r:id="rId89"/>
    <p:sldId id="321" r:id="rId90"/>
    <p:sldId id="324" r:id="rId91"/>
    <p:sldId id="328" r:id="rId92"/>
    <p:sldId id="329" r:id="rId93"/>
    <p:sldId id="330" r:id="rId94"/>
    <p:sldId id="332" r:id="rId95"/>
    <p:sldId id="372" r:id="rId96"/>
    <p:sldId id="373" r:id="rId97"/>
    <p:sldId id="374" r:id="rId98"/>
    <p:sldId id="376" r:id="rId99"/>
    <p:sldId id="377" r:id="rId100"/>
    <p:sldId id="378" r:id="rId101"/>
    <p:sldId id="379" r:id="rId102"/>
    <p:sldId id="380" r:id="rId103"/>
    <p:sldId id="375" r:id="rId104"/>
    <p:sldId id="388" r:id="rId105"/>
    <p:sldId id="381" r:id="rId106"/>
    <p:sldId id="369" r:id="rId107"/>
    <p:sldId id="382" r:id="rId108"/>
    <p:sldId id="383" r:id="rId109"/>
    <p:sldId id="385" r:id="rId110"/>
    <p:sldId id="384" r:id="rId1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CE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7" autoAdjust="0"/>
    <p:restoredTop sz="94718" autoAdjust="0"/>
  </p:normalViewPr>
  <p:slideViewPr>
    <p:cSldViewPr>
      <p:cViewPr varScale="1">
        <p:scale>
          <a:sx n="65" d="100"/>
          <a:sy n="65" d="100"/>
        </p:scale>
        <p:origin x="798" y="78"/>
      </p:cViewPr>
      <p:guideLst>
        <p:guide orient="horz" pos="2160"/>
        <p:guide pos="2880"/>
      </p:guideLst>
    </p:cSldViewPr>
  </p:slideViewPr>
  <p:outlineViewPr>
    <p:cViewPr>
      <p:scale>
        <a:sx n="33" d="100"/>
        <a:sy n="33" d="100"/>
      </p:scale>
      <p:origin x="0" y="567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2.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1"/>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3.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1"/>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4.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1"/>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5.xml><?xml version="1.0" encoding="utf-8"?>
<ax:ocx xmlns:ax="http://schemas.microsoft.com/office/2006/activeX" xmlns:r="http://schemas.openxmlformats.org/officeDocument/2006/relationships" ax:classid="{D27CDB6E-AE6D-11CF-96B8-444553540000}" ax:persistence="persistPropertyBag">
  <ax:ocxPr ax:name="_cx" ax:value="5080"/>
  <ax:ocxPr ax:name="_cy" ax:value="5080"/>
  <ax:ocxPr ax:name="FlashVars" ax:value=""/>
  <ax:ocxPr ax:name="Movie" ax:value=""/>
  <ax:ocxPr ax:name="Src" ax:value=""/>
  <ax:ocxPr ax:name="WMode" ax:value="Window"/>
  <ax:ocxPr ax:name="Play" ax:value="-1"/>
  <ax:ocxPr ax:name="Loop" ax:value="-1"/>
  <ax:ocxPr ax:name="Quality" ax:value="High"/>
  <ax:ocxPr ax:name="SAlign" ax:value=""/>
  <ax:ocxPr ax:name="Menu" ax:value="-1"/>
  <ax:ocxPr ax:name="Base" ax:value=""/>
  <ax:ocxPr ax:name="AllowScriptAccess" ax:value=""/>
  <ax:ocxPr ax:name="Scale" ax:value="ShowAll"/>
  <ax:ocxPr ax:name="DeviceFont" ax:value="0"/>
  <ax:ocxPr ax:name="EmbedMovie" ax:value="-1"/>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77A5D0-4673-4ACF-AE7F-DF31B8AE4975}" type="datetimeFigureOut">
              <a:rPr lang="en-US" smtClean="0"/>
              <a:pPr/>
              <a:t>9/6/2013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A66AB76-CA2E-4BCF-B6AF-FB200AA9BA91}" type="slidenum">
              <a:rPr lang="en-US" smtClean="0"/>
              <a:pPr/>
              <a:t>‹#›</a:t>
            </a:fld>
            <a:endParaRPr lang="en-US"/>
          </a:p>
        </p:txBody>
      </p:sp>
    </p:spTree>
    <p:extLst>
      <p:ext uri="{BB962C8B-B14F-4D97-AF65-F5344CB8AC3E}">
        <p14:creationId xmlns:p14="http://schemas.microsoft.com/office/powerpoint/2010/main" val="3856920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IE"/>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9F28B50-C847-4A76-AF5F-3C471D73FE4D}" type="datetimeFigureOut">
              <a:rPr lang="en-US" smtClean="0"/>
              <a:pPr/>
              <a:t>9/6/2013</a:t>
            </a:fld>
            <a:endParaRPr lang="en-IE"/>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IE"/>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IE"/>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AF94E7C-47DD-4E9D-9721-79684CBFEAFA}" type="slidenum">
              <a:rPr lang="en-IE" smtClean="0"/>
              <a:pPr/>
              <a:t>‹#›</a:t>
            </a:fld>
            <a:endParaRPr lang="en-IE"/>
          </a:p>
        </p:txBody>
      </p:sp>
    </p:spTree>
    <p:extLst>
      <p:ext uri="{BB962C8B-B14F-4D97-AF65-F5344CB8AC3E}">
        <p14:creationId xmlns:p14="http://schemas.microsoft.com/office/powerpoint/2010/main" val="399065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a:t>
            </a:fld>
            <a:endParaRPr lang="en-IE"/>
          </a:p>
        </p:txBody>
      </p:sp>
    </p:spTree>
    <p:extLst>
      <p:ext uri="{BB962C8B-B14F-4D97-AF65-F5344CB8AC3E}">
        <p14:creationId xmlns:p14="http://schemas.microsoft.com/office/powerpoint/2010/main" val="169004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10</a:t>
            </a:fld>
            <a:endParaRPr lang="en-IE"/>
          </a:p>
        </p:txBody>
      </p:sp>
    </p:spTree>
    <p:extLst>
      <p:ext uri="{BB962C8B-B14F-4D97-AF65-F5344CB8AC3E}">
        <p14:creationId xmlns:p14="http://schemas.microsoft.com/office/powerpoint/2010/main" val="27516067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100</a:t>
            </a:fld>
            <a:endParaRPr lang="en-IE"/>
          </a:p>
        </p:txBody>
      </p:sp>
    </p:spTree>
    <p:extLst>
      <p:ext uri="{BB962C8B-B14F-4D97-AF65-F5344CB8AC3E}">
        <p14:creationId xmlns:p14="http://schemas.microsoft.com/office/powerpoint/2010/main" val="8243197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101</a:t>
            </a:fld>
            <a:endParaRPr lang="en-IE"/>
          </a:p>
        </p:txBody>
      </p:sp>
    </p:spTree>
    <p:extLst>
      <p:ext uri="{BB962C8B-B14F-4D97-AF65-F5344CB8AC3E}">
        <p14:creationId xmlns:p14="http://schemas.microsoft.com/office/powerpoint/2010/main" val="10111947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102</a:t>
            </a:fld>
            <a:endParaRPr lang="en-IE"/>
          </a:p>
        </p:txBody>
      </p:sp>
    </p:spTree>
    <p:extLst>
      <p:ext uri="{BB962C8B-B14F-4D97-AF65-F5344CB8AC3E}">
        <p14:creationId xmlns:p14="http://schemas.microsoft.com/office/powerpoint/2010/main" val="42411318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103</a:t>
            </a:fld>
            <a:endParaRPr lang="en-IE"/>
          </a:p>
        </p:txBody>
      </p:sp>
    </p:spTree>
    <p:extLst>
      <p:ext uri="{BB962C8B-B14F-4D97-AF65-F5344CB8AC3E}">
        <p14:creationId xmlns:p14="http://schemas.microsoft.com/office/powerpoint/2010/main" val="16205799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104</a:t>
            </a:fld>
            <a:endParaRPr lang="en-IE"/>
          </a:p>
        </p:txBody>
      </p:sp>
    </p:spTree>
    <p:extLst>
      <p:ext uri="{BB962C8B-B14F-4D97-AF65-F5344CB8AC3E}">
        <p14:creationId xmlns:p14="http://schemas.microsoft.com/office/powerpoint/2010/main" val="4066123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105</a:t>
            </a:fld>
            <a:endParaRPr lang="en-IE"/>
          </a:p>
        </p:txBody>
      </p:sp>
    </p:spTree>
    <p:extLst>
      <p:ext uri="{BB962C8B-B14F-4D97-AF65-F5344CB8AC3E}">
        <p14:creationId xmlns:p14="http://schemas.microsoft.com/office/powerpoint/2010/main" val="29094440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106</a:t>
            </a:fld>
            <a:endParaRPr lang="en-IE"/>
          </a:p>
        </p:txBody>
      </p:sp>
    </p:spTree>
    <p:extLst>
      <p:ext uri="{BB962C8B-B14F-4D97-AF65-F5344CB8AC3E}">
        <p14:creationId xmlns:p14="http://schemas.microsoft.com/office/powerpoint/2010/main" val="35363293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107</a:t>
            </a:fld>
            <a:endParaRPr lang="en-IE"/>
          </a:p>
        </p:txBody>
      </p:sp>
    </p:spTree>
    <p:extLst>
      <p:ext uri="{BB962C8B-B14F-4D97-AF65-F5344CB8AC3E}">
        <p14:creationId xmlns:p14="http://schemas.microsoft.com/office/powerpoint/2010/main" val="11135921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108</a:t>
            </a:fld>
            <a:endParaRPr lang="ga-IE"/>
          </a:p>
        </p:txBody>
      </p:sp>
    </p:spTree>
    <p:extLst>
      <p:ext uri="{BB962C8B-B14F-4D97-AF65-F5344CB8AC3E}">
        <p14:creationId xmlns:p14="http://schemas.microsoft.com/office/powerpoint/2010/main" val="13413774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2DA29-735B-4ABC-BB60-3C18A7FCC7B0}" type="slidenum">
              <a:rPr lang="en-US" smtClean="0"/>
              <a:pPr/>
              <a:t>109</a:t>
            </a:fld>
            <a:endParaRPr lang="en-US"/>
          </a:p>
        </p:txBody>
      </p:sp>
    </p:spTree>
    <p:extLst>
      <p:ext uri="{BB962C8B-B14F-4D97-AF65-F5344CB8AC3E}">
        <p14:creationId xmlns:p14="http://schemas.microsoft.com/office/powerpoint/2010/main" val="189812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11</a:t>
            </a:fld>
            <a:endParaRPr lang="en-IE"/>
          </a:p>
        </p:txBody>
      </p:sp>
    </p:spTree>
    <p:extLst>
      <p:ext uri="{BB962C8B-B14F-4D97-AF65-F5344CB8AC3E}">
        <p14:creationId xmlns:p14="http://schemas.microsoft.com/office/powerpoint/2010/main" val="34158222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062DA29-735B-4ABC-BB60-3C18A7FCC7B0}" type="slidenum">
              <a:rPr lang="en-US" smtClean="0"/>
              <a:pPr/>
              <a:t>110</a:t>
            </a:fld>
            <a:endParaRPr lang="en-US"/>
          </a:p>
        </p:txBody>
      </p:sp>
    </p:spTree>
    <p:extLst>
      <p:ext uri="{BB962C8B-B14F-4D97-AF65-F5344CB8AC3E}">
        <p14:creationId xmlns:p14="http://schemas.microsoft.com/office/powerpoint/2010/main" val="314758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12</a:t>
            </a:fld>
            <a:endParaRPr lang="en-IE"/>
          </a:p>
        </p:txBody>
      </p:sp>
    </p:spTree>
    <p:extLst>
      <p:ext uri="{BB962C8B-B14F-4D97-AF65-F5344CB8AC3E}">
        <p14:creationId xmlns:p14="http://schemas.microsoft.com/office/powerpoint/2010/main" val="66921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9F561C61-1534-4CE9-AE6F-B038DEC5293E}" type="slidenum">
              <a:rPr lang="ga-IE" smtClean="0"/>
              <a:pPr/>
              <a:t>13</a:t>
            </a:fld>
            <a:endParaRPr lang="ga-IE"/>
          </a:p>
        </p:txBody>
      </p:sp>
    </p:spTree>
    <p:extLst>
      <p:ext uri="{BB962C8B-B14F-4D97-AF65-F5344CB8AC3E}">
        <p14:creationId xmlns:p14="http://schemas.microsoft.com/office/powerpoint/2010/main" val="140160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14</a:t>
            </a:fld>
            <a:endParaRPr lang="en-IE"/>
          </a:p>
        </p:txBody>
      </p:sp>
    </p:spTree>
    <p:extLst>
      <p:ext uri="{BB962C8B-B14F-4D97-AF65-F5344CB8AC3E}">
        <p14:creationId xmlns:p14="http://schemas.microsoft.com/office/powerpoint/2010/main" val="3301347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15</a:t>
            </a:fld>
            <a:endParaRPr lang="en-IE"/>
          </a:p>
        </p:txBody>
      </p:sp>
    </p:spTree>
    <p:extLst>
      <p:ext uri="{BB962C8B-B14F-4D97-AF65-F5344CB8AC3E}">
        <p14:creationId xmlns:p14="http://schemas.microsoft.com/office/powerpoint/2010/main" val="347565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16</a:t>
            </a:fld>
            <a:endParaRPr lang="en-IE"/>
          </a:p>
        </p:txBody>
      </p:sp>
    </p:spTree>
    <p:extLst>
      <p:ext uri="{BB962C8B-B14F-4D97-AF65-F5344CB8AC3E}">
        <p14:creationId xmlns:p14="http://schemas.microsoft.com/office/powerpoint/2010/main" val="4171602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17</a:t>
            </a:fld>
            <a:endParaRPr lang="en-IE"/>
          </a:p>
        </p:txBody>
      </p:sp>
    </p:spTree>
    <p:extLst>
      <p:ext uri="{BB962C8B-B14F-4D97-AF65-F5344CB8AC3E}">
        <p14:creationId xmlns:p14="http://schemas.microsoft.com/office/powerpoint/2010/main" val="58579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18</a:t>
            </a:fld>
            <a:endParaRPr lang="en-IE"/>
          </a:p>
        </p:txBody>
      </p:sp>
    </p:spTree>
    <p:extLst>
      <p:ext uri="{BB962C8B-B14F-4D97-AF65-F5344CB8AC3E}">
        <p14:creationId xmlns:p14="http://schemas.microsoft.com/office/powerpoint/2010/main" val="128769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0F40D7-3DD6-4A2E-AEE0-06CAC5F8521B}" type="slidenum">
              <a:rPr lang="en-US" smtClean="0"/>
              <a:pPr/>
              <a:t>19</a:t>
            </a:fld>
            <a:endParaRPr lang="en-US"/>
          </a:p>
        </p:txBody>
      </p:sp>
    </p:spTree>
    <p:extLst>
      <p:ext uri="{BB962C8B-B14F-4D97-AF65-F5344CB8AC3E}">
        <p14:creationId xmlns:p14="http://schemas.microsoft.com/office/powerpoint/2010/main" val="408037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2</a:t>
            </a:fld>
            <a:endParaRPr lang="en-IE"/>
          </a:p>
        </p:txBody>
      </p:sp>
    </p:spTree>
    <p:extLst>
      <p:ext uri="{BB962C8B-B14F-4D97-AF65-F5344CB8AC3E}">
        <p14:creationId xmlns:p14="http://schemas.microsoft.com/office/powerpoint/2010/main" val="3321014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0F40D7-3DD6-4A2E-AEE0-06CAC5F8521B}" type="slidenum">
              <a:rPr lang="en-US" smtClean="0"/>
              <a:pPr/>
              <a:t>20</a:t>
            </a:fld>
            <a:endParaRPr lang="en-US"/>
          </a:p>
        </p:txBody>
      </p:sp>
    </p:spTree>
    <p:extLst>
      <p:ext uri="{BB962C8B-B14F-4D97-AF65-F5344CB8AC3E}">
        <p14:creationId xmlns:p14="http://schemas.microsoft.com/office/powerpoint/2010/main" val="36688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21</a:t>
            </a:fld>
            <a:endParaRPr lang="en-IE"/>
          </a:p>
        </p:txBody>
      </p:sp>
    </p:spTree>
    <p:extLst>
      <p:ext uri="{BB962C8B-B14F-4D97-AF65-F5344CB8AC3E}">
        <p14:creationId xmlns:p14="http://schemas.microsoft.com/office/powerpoint/2010/main" val="113203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22</a:t>
            </a:fld>
            <a:endParaRPr lang="en-IE"/>
          </a:p>
        </p:txBody>
      </p:sp>
    </p:spTree>
    <p:extLst>
      <p:ext uri="{BB962C8B-B14F-4D97-AF65-F5344CB8AC3E}">
        <p14:creationId xmlns:p14="http://schemas.microsoft.com/office/powerpoint/2010/main" val="769611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23</a:t>
            </a:fld>
            <a:endParaRPr lang="en-IE"/>
          </a:p>
        </p:txBody>
      </p:sp>
    </p:spTree>
    <p:extLst>
      <p:ext uri="{BB962C8B-B14F-4D97-AF65-F5344CB8AC3E}">
        <p14:creationId xmlns:p14="http://schemas.microsoft.com/office/powerpoint/2010/main" val="959811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24</a:t>
            </a:fld>
            <a:endParaRPr lang="en-IE"/>
          </a:p>
        </p:txBody>
      </p:sp>
    </p:spTree>
    <p:extLst>
      <p:ext uri="{BB962C8B-B14F-4D97-AF65-F5344CB8AC3E}">
        <p14:creationId xmlns:p14="http://schemas.microsoft.com/office/powerpoint/2010/main" val="428098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0F40D7-3DD6-4A2E-AEE0-06CAC5F8521B}" type="slidenum">
              <a:rPr lang="en-US" smtClean="0"/>
              <a:pPr/>
              <a:t>25</a:t>
            </a:fld>
            <a:endParaRPr lang="en-US"/>
          </a:p>
        </p:txBody>
      </p:sp>
    </p:spTree>
    <p:extLst>
      <p:ext uri="{BB962C8B-B14F-4D97-AF65-F5344CB8AC3E}">
        <p14:creationId xmlns:p14="http://schemas.microsoft.com/office/powerpoint/2010/main" val="1734435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26</a:t>
            </a:fld>
            <a:endParaRPr lang="en-IE"/>
          </a:p>
        </p:txBody>
      </p:sp>
    </p:spTree>
    <p:extLst>
      <p:ext uri="{BB962C8B-B14F-4D97-AF65-F5344CB8AC3E}">
        <p14:creationId xmlns:p14="http://schemas.microsoft.com/office/powerpoint/2010/main" val="54137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27</a:t>
            </a:fld>
            <a:endParaRPr lang="en-IE"/>
          </a:p>
        </p:txBody>
      </p:sp>
    </p:spTree>
    <p:extLst>
      <p:ext uri="{BB962C8B-B14F-4D97-AF65-F5344CB8AC3E}">
        <p14:creationId xmlns:p14="http://schemas.microsoft.com/office/powerpoint/2010/main" val="339065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28</a:t>
            </a:fld>
            <a:endParaRPr lang="en-IE"/>
          </a:p>
        </p:txBody>
      </p:sp>
    </p:spTree>
    <p:extLst>
      <p:ext uri="{BB962C8B-B14F-4D97-AF65-F5344CB8AC3E}">
        <p14:creationId xmlns:p14="http://schemas.microsoft.com/office/powerpoint/2010/main" val="1742131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29</a:t>
            </a:fld>
            <a:endParaRPr lang="en-IE"/>
          </a:p>
        </p:txBody>
      </p:sp>
    </p:spTree>
    <p:extLst>
      <p:ext uri="{BB962C8B-B14F-4D97-AF65-F5344CB8AC3E}">
        <p14:creationId xmlns:p14="http://schemas.microsoft.com/office/powerpoint/2010/main" val="138162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3</a:t>
            </a:fld>
            <a:endParaRPr lang="en-IE"/>
          </a:p>
        </p:txBody>
      </p:sp>
    </p:spTree>
    <p:extLst>
      <p:ext uri="{BB962C8B-B14F-4D97-AF65-F5344CB8AC3E}">
        <p14:creationId xmlns:p14="http://schemas.microsoft.com/office/powerpoint/2010/main" val="2988988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30</a:t>
            </a:fld>
            <a:endParaRPr lang="en-IE"/>
          </a:p>
        </p:txBody>
      </p:sp>
    </p:spTree>
    <p:extLst>
      <p:ext uri="{BB962C8B-B14F-4D97-AF65-F5344CB8AC3E}">
        <p14:creationId xmlns:p14="http://schemas.microsoft.com/office/powerpoint/2010/main" val="3672567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31</a:t>
            </a:fld>
            <a:endParaRPr lang="ga-IE"/>
          </a:p>
        </p:txBody>
      </p:sp>
    </p:spTree>
    <p:extLst>
      <p:ext uri="{BB962C8B-B14F-4D97-AF65-F5344CB8AC3E}">
        <p14:creationId xmlns:p14="http://schemas.microsoft.com/office/powerpoint/2010/main" val="3323796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2927C1F6-1CA9-4982-B328-ACDA4D323E88}" type="slidenum">
              <a:rPr lang="ga-IE" smtClean="0"/>
              <a:pPr/>
              <a:t>32</a:t>
            </a:fld>
            <a:endParaRPr lang="ga-IE"/>
          </a:p>
        </p:txBody>
      </p:sp>
    </p:spTree>
    <p:extLst>
      <p:ext uri="{BB962C8B-B14F-4D97-AF65-F5344CB8AC3E}">
        <p14:creationId xmlns:p14="http://schemas.microsoft.com/office/powerpoint/2010/main" val="3543323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665061-66A4-4DE2-A4A3-1758E9B6730A}" type="slidenum">
              <a:rPr lang="en-US" smtClean="0"/>
              <a:pPr/>
              <a:t>33</a:t>
            </a:fld>
            <a:endParaRPr lang="en-US"/>
          </a:p>
        </p:txBody>
      </p:sp>
    </p:spTree>
    <p:extLst>
      <p:ext uri="{BB962C8B-B14F-4D97-AF65-F5344CB8AC3E}">
        <p14:creationId xmlns:p14="http://schemas.microsoft.com/office/powerpoint/2010/main" val="3120882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34</a:t>
            </a:fld>
            <a:endParaRPr lang="ga-IE"/>
          </a:p>
        </p:txBody>
      </p:sp>
    </p:spTree>
    <p:extLst>
      <p:ext uri="{BB962C8B-B14F-4D97-AF65-F5344CB8AC3E}">
        <p14:creationId xmlns:p14="http://schemas.microsoft.com/office/powerpoint/2010/main" val="140200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35</a:t>
            </a:fld>
            <a:endParaRPr lang="en-IE"/>
          </a:p>
        </p:txBody>
      </p:sp>
    </p:spTree>
    <p:extLst>
      <p:ext uri="{BB962C8B-B14F-4D97-AF65-F5344CB8AC3E}">
        <p14:creationId xmlns:p14="http://schemas.microsoft.com/office/powerpoint/2010/main" val="1605318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36</a:t>
            </a:fld>
            <a:endParaRPr lang="en-IE"/>
          </a:p>
        </p:txBody>
      </p:sp>
    </p:spTree>
    <p:extLst>
      <p:ext uri="{BB962C8B-B14F-4D97-AF65-F5344CB8AC3E}">
        <p14:creationId xmlns:p14="http://schemas.microsoft.com/office/powerpoint/2010/main" val="3028773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5669B998-058C-455B-A899-7B9ED6B12D1F}" type="slidenum">
              <a:rPr lang="ga-IE" smtClean="0"/>
              <a:pPr/>
              <a:t>37</a:t>
            </a:fld>
            <a:endParaRPr lang="ga-IE"/>
          </a:p>
        </p:txBody>
      </p:sp>
    </p:spTree>
    <p:extLst>
      <p:ext uri="{BB962C8B-B14F-4D97-AF65-F5344CB8AC3E}">
        <p14:creationId xmlns:p14="http://schemas.microsoft.com/office/powerpoint/2010/main" val="3569483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38</a:t>
            </a:fld>
            <a:endParaRPr lang="en-IE"/>
          </a:p>
        </p:txBody>
      </p:sp>
    </p:spTree>
    <p:extLst>
      <p:ext uri="{BB962C8B-B14F-4D97-AF65-F5344CB8AC3E}">
        <p14:creationId xmlns:p14="http://schemas.microsoft.com/office/powerpoint/2010/main" val="2531378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39</a:t>
            </a:fld>
            <a:endParaRPr lang="en-IE"/>
          </a:p>
        </p:txBody>
      </p:sp>
    </p:spTree>
    <p:extLst>
      <p:ext uri="{BB962C8B-B14F-4D97-AF65-F5344CB8AC3E}">
        <p14:creationId xmlns:p14="http://schemas.microsoft.com/office/powerpoint/2010/main" val="172884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ga-IE" smtClean="0"/>
          </a:p>
        </p:txBody>
      </p:sp>
      <p:sp>
        <p:nvSpPr>
          <p:cNvPr id="430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7854D6-70B4-4995-9F52-CE074595CF0F}" type="slidenum">
              <a:rPr lang="ga-IE">
                <a:latin typeface="Calibri" panose="020F0502020204030204" pitchFamily="34" charset="0"/>
              </a:rPr>
              <a:pPr eaLnBrk="1" hangingPunct="1"/>
              <a:t>4</a:t>
            </a:fld>
            <a:endParaRPr lang="ga-IE">
              <a:latin typeface="Calibri" panose="020F0502020204030204" pitchFamily="34" charset="0"/>
            </a:endParaRPr>
          </a:p>
        </p:txBody>
      </p:sp>
    </p:spTree>
    <p:extLst>
      <p:ext uri="{BB962C8B-B14F-4D97-AF65-F5344CB8AC3E}">
        <p14:creationId xmlns:p14="http://schemas.microsoft.com/office/powerpoint/2010/main" val="1313259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40</a:t>
            </a:fld>
            <a:endParaRPr lang="en-IE"/>
          </a:p>
        </p:txBody>
      </p:sp>
    </p:spTree>
    <p:extLst>
      <p:ext uri="{BB962C8B-B14F-4D97-AF65-F5344CB8AC3E}">
        <p14:creationId xmlns:p14="http://schemas.microsoft.com/office/powerpoint/2010/main" val="1373621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41</a:t>
            </a:fld>
            <a:endParaRPr lang="en-IE"/>
          </a:p>
        </p:txBody>
      </p:sp>
    </p:spTree>
    <p:extLst>
      <p:ext uri="{BB962C8B-B14F-4D97-AF65-F5344CB8AC3E}">
        <p14:creationId xmlns:p14="http://schemas.microsoft.com/office/powerpoint/2010/main" val="1701980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42</a:t>
            </a:fld>
            <a:endParaRPr lang="en-IE"/>
          </a:p>
        </p:txBody>
      </p:sp>
    </p:spTree>
    <p:extLst>
      <p:ext uri="{BB962C8B-B14F-4D97-AF65-F5344CB8AC3E}">
        <p14:creationId xmlns:p14="http://schemas.microsoft.com/office/powerpoint/2010/main" val="310530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43</a:t>
            </a:fld>
            <a:endParaRPr lang="en-IE"/>
          </a:p>
        </p:txBody>
      </p:sp>
    </p:spTree>
    <p:extLst>
      <p:ext uri="{BB962C8B-B14F-4D97-AF65-F5344CB8AC3E}">
        <p14:creationId xmlns:p14="http://schemas.microsoft.com/office/powerpoint/2010/main" val="4099013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44</a:t>
            </a:fld>
            <a:endParaRPr lang="en-IE"/>
          </a:p>
        </p:txBody>
      </p:sp>
    </p:spTree>
    <p:extLst>
      <p:ext uri="{BB962C8B-B14F-4D97-AF65-F5344CB8AC3E}">
        <p14:creationId xmlns:p14="http://schemas.microsoft.com/office/powerpoint/2010/main" val="1247871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45</a:t>
            </a:fld>
            <a:endParaRPr lang="en-IE"/>
          </a:p>
        </p:txBody>
      </p:sp>
    </p:spTree>
    <p:extLst>
      <p:ext uri="{BB962C8B-B14F-4D97-AF65-F5344CB8AC3E}">
        <p14:creationId xmlns:p14="http://schemas.microsoft.com/office/powerpoint/2010/main" val="1117871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46</a:t>
            </a:fld>
            <a:endParaRPr lang="en-IE"/>
          </a:p>
        </p:txBody>
      </p:sp>
    </p:spTree>
    <p:extLst>
      <p:ext uri="{BB962C8B-B14F-4D97-AF65-F5344CB8AC3E}">
        <p14:creationId xmlns:p14="http://schemas.microsoft.com/office/powerpoint/2010/main" val="4149228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47</a:t>
            </a:fld>
            <a:endParaRPr lang="en-IE"/>
          </a:p>
        </p:txBody>
      </p:sp>
    </p:spTree>
    <p:extLst>
      <p:ext uri="{BB962C8B-B14F-4D97-AF65-F5344CB8AC3E}">
        <p14:creationId xmlns:p14="http://schemas.microsoft.com/office/powerpoint/2010/main" val="1062795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48</a:t>
            </a:fld>
            <a:endParaRPr lang="en-IE"/>
          </a:p>
        </p:txBody>
      </p:sp>
    </p:spTree>
    <p:extLst>
      <p:ext uri="{BB962C8B-B14F-4D97-AF65-F5344CB8AC3E}">
        <p14:creationId xmlns:p14="http://schemas.microsoft.com/office/powerpoint/2010/main" val="2484005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49</a:t>
            </a:fld>
            <a:endParaRPr lang="ga-IE"/>
          </a:p>
        </p:txBody>
      </p:sp>
    </p:spTree>
    <p:extLst>
      <p:ext uri="{BB962C8B-B14F-4D97-AF65-F5344CB8AC3E}">
        <p14:creationId xmlns:p14="http://schemas.microsoft.com/office/powerpoint/2010/main" val="214839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ga-IE" smtClean="0"/>
          </a:p>
        </p:txBody>
      </p:sp>
      <p:sp>
        <p:nvSpPr>
          <p:cNvPr id="430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237833-4B2D-45F5-86D7-80E367F66972}" type="slidenum">
              <a:rPr lang="ga-IE">
                <a:latin typeface="Calibri" panose="020F0502020204030204" pitchFamily="34" charset="0"/>
              </a:rPr>
              <a:pPr eaLnBrk="1" hangingPunct="1"/>
              <a:t>5</a:t>
            </a:fld>
            <a:endParaRPr lang="ga-IE">
              <a:latin typeface="Calibri" panose="020F0502020204030204" pitchFamily="34" charset="0"/>
            </a:endParaRPr>
          </a:p>
        </p:txBody>
      </p:sp>
    </p:spTree>
    <p:extLst>
      <p:ext uri="{BB962C8B-B14F-4D97-AF65-F5344CB8AC3E}">
        <p14:creationId xmlns:p14="http://schemas.microsoft.com/office/powerpoint/2010/main" val="110785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50</a:t>
            </a:fld>
            <a:endParaRPr lang="en-IE"/>
          </a:p>
        </p:txBody>
      </p:sp>
    </p:spTree>
    <p:extLst>
      <p:ext uri="{BB962C8B-B14F-4D97-AF65-F5344CB8AC3E}">
        <p14:creationId xmlns:p14="http://schemas.microsoft.com/office/powerpoint/2010/main" val="929440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51</a:t>
            </a:fld>
            <a:endParaRPr lang="en-IE"/>
          </a:p>
        </p:txBody>
      </p:sp>
    </p:spTree>
    <p:extLst>
      <p:ext uri="{BB962C8B-B14F-4D97-AF65-F5344CB8AC3E}">
        <p14:creationId xmlns:p14="http://schemas.microsoft.com/office/powerpoint/2010/main" val="3377538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52</a:t>
            </a:fld>
            <a:endParaRPr lang="ga-IE"/>
          </a:p>
        </p:txBody>
      </p:sp>
    </p:spTree>
    <p:extLst>
      <p:ext uri="{BB962C8B-B14F-4D97-AF65-F5344CB8AC3E}">
        <p14:creationId xmlns:p14="http://schemas.microsoft.com/office/powerpoint/2010/main" val="4021927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67D018-428B-43BB-9C39-451D6D2AD6F7}" type="slidenum">
              <a:rPr lang="ga-IE"/>
              <a:pPr fontAlgn="base">
                <a:spcBef>
                  <a:spcPct val="0"/>
                </a:spcBef>
                <a:spcAft>
                  <a:spcPct val="0"/>
                </a:spcAft>
              </a:pPr>
              <a:t>53</a:t>
            </a:fld>
            <a:endParaRPr lang="ga-IE"/>
          </a:p>
        </p:txBody>
      </p:sp>
    </p:spTree>
    <p:extLst>
      <p:ext uri="{BB962C8B-B14F-4D97-AF65-F5344CB8AC3E}">
        <p14:creationId xmlns:p14="http://schemas.microsoft.com/office/powerpoint/2010/main" val="261168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54</a:t>
            </a:fld>
            <a:endParaRPr lang="en-IE"/>
          </a:p>
        </p:txBody>
      </p:sp>
    </p:spTree>
    <p:extLst>
      <p:ext uri="{BB962C8B-B14F-4D97-AF65-F5344CB8AC3E}">
        <p14:creationId xmlns:p14="http://schemas.microsoft.com/office/powerpoint/2010/main" val="97975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55</a:t>
            </a:fld>
            <a:endParaRPr lang="en-IE"/>
          </a:p>
        </p:txBody>
      </p:sp>
    </p:spTree>
    <p:extLst>
      <p:ext uri="{BB962C8B-B14F-4D97-AF65-F5344CB8AC3E}">
        <p14:creationId xmlns:p14="http://schemas.microsoft.com/office/powerpoint/2010/main" val="942557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56</a:t>
            </a:fld>
            <a:endParaRPr lang="ga-IE"/>
          </a:p>
        </p:txBody>
      </p:sp>
    </p:spTree>
    <p:extLst>
      <p:ext uri="{BB962C8B-B14F-4D97-AF65-F5344CB8AC3E}">
        <p14:creationId xmlns:p14="http://schemas.microsoft.com/office/powerpoint/2010/main" val="3810531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57</a:t>
            </a:fld>
            <a:endParaRPr lang="en-IE"/>
          </a:p>
        </p:txBody>
      </p:sp>
    </p:spTree>
    <p:extLst>
      <p:ext uri="{BB962C8B-B14F-4D97-AF65-F5344CB8AC3E}">
        <p14:creationId xmlns:p14="http://schemas.microsoft.com/office/powerpoint/2010/main" val="4331603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58</a:t>
            </a:fld>
            <a:endParaRPr lang="ga-IE"/>
          </a:p>
        </p:txBody>
      </p:sp>
    </p:spTree>
    <p:extLst>
      <p:ext uri="{BB962C8B-B14F-4D97-AF65-F5344CB8AC3E}">
        <p14:creationId xmlns:p14="http://schemas.microsoft.com/office/powerpoint/2010/main" val="1442993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59</a:t>
            </a:fld>
            <a:endParaRPr lang="en-IE"/>
          </a:p>
        </p:txBody>
      </p:sp>
    </p:spTree>
    <p:extLst>
      <p:ext uri="{BB962C8B-B14F-4D97-AF65-F5344CB8AC3E}">
        <p14:creationId xmlns:p14="http://schemas.microsoft.com/office/powerpoint/2010/main" val="368587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FAF94E7C-47DD-4E9D-9721-79684CBFEAFA}" type="slidenum">
              <a:rPr lang="en-IE" smtClean="0"/>
              <a:pPr/>
              <a:t>6</a:t>
            </a:fld>
            <a:endParaRPr lang="en-IE"/>
          </a:p>
        </p:txBody>
      </p:sp>
    </p:spTree>
    <p:extLst>
      <p:ext uri="{BB962C8B-B14F-4D97-AF65-F5344CB8AC3E}">
        <p14:creationId xmlns:p14="http://schemas.microsoft.com/office/powerpoint/2010/main" val="12793291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60</a:t>
            </a:fld>
            <a:endParaRPr lang="en-IE"/>
          </a:p>
        </p:txBody>
      </p:sp>
    </p:spTree>
    <p:extLst>
      <p:ext uri="{BB962C8B-B14F-4D97-AF65-F5344CB8AC3E}">
        <p14:creationId xmlns:p14="http://schemas.microsoft.com/office/powerpoint/2010/main" val="4181578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61</a:t>
            </a:fld>
            <a:endParaRPr lang="en-IE"/>
          </a:p>
        </p:txBody>
      </p:sp>
    </p:spTree>
    <p:extLst>
      <p:ext uri="{BB962C8B-B14F-4D97-AF65-F5344CB8AC3E}">
        <p14:creationId xmlns:p14="http://schemas.microsoft.com/office/powerpoint/2010/main" val="603503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62</a:t>
            </a:fld>
            <a:endParaRPr lang="en-US"/>
          </a:p>
        </p:txBody>
      </p:sp>
    </p:spTree>
    <p:extLst>
      <p:ext uri="{BB962C8B-B14F-4D97-AF65-F5344CB8AC3E}">
        <p14:creationId xmlns:p14="http://schemas.microsoft.com/office/powerpoint/2010/main" val="768300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D3A7F7-28B0-4B00-A5C0-68AC7E654CC5}" type="slidenum">
              <a:rPr lang="en-US" smtClean="0"/>
              <a:pPr/>
              <a:t>63</a:t>
            </a:fld>
            <a:endParaRPr lang="en-US"/>
          </a:p>
        </p:txBody>
      </p:sp>
    </p:spTree>
    <p:extLst>
      <p:ext uri="{BB962C8B-B14F-4D97-AF65-F5344CB8AC3E}">
        <p14:creationId xmlns:p14="http://schemas.microsoft.com/office/powerpoint/2010/main" val="10089668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64</a:t>
            </a:fld>
            <a:endParaRPr lang="en-IE"/>
          </a:p>
        </p:txBody>
      </p:sp>
    </p:spTree>
    <p:extLst>
      <p:ext uri="{BB962C8B-B14F-4D97-AF65-F5344CB8AC3E}">
        <p14:creationId xmlns:p14="http://schemas.microsoft.com/office/powerpoint/2010/main" val="1365549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A41239B1-1053-4A61-8973-E8EB961DD6A2}" type="slidenum">
              <a:rPr lang="en-IE" smtClean="0"/>
              <a:pPr/>
              <a:t>65</a:t>
            </a:fld>
            <a:endParaRPr lang="en-IE"/>
          </a:p>
        </p:txBody>
      </p:sp>
    </p:spTree>
    <p:extLst>
      <p:ext uri="{BB962C8B-B14F-4D97-AF65-F5344CB8AC3E}">
        <p14:creationId xmlns:p14="http://schemas.microsoft.com/office/powerpoint/2010/main" val="6052759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66</a:t>
            </a:fld>
            <a:endParaRPr lang="en-IE"/>
          </a:p>
        </p:txBody>
      </p:sp>
    </p:spTree>
    <p:extLst>
      <p:ext uri="{BB962C8B-B14F-4D97-AF65-F5344CB8AC3E}">
        <p14:creationId xmlns:p14="http://schemas.microsoft.com/office/powerpoint/2010/main" val="577022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67</a:t>
            </a:fld>
            <a:endParaRPr lang="ga-IE"/>
          </a:p>
        </p:txBody>
      </p:sp>
    </p:spTree>
    <p:extLst>
      <p:ext uri="{BB962C8B-B14F-4D97-AF65-F5344CB8AC3E}">
        <p14:creationId xmlns:p14="http://schemas.microsoft.com/office/powerpoint/2010/main" val="2014835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68</a:t>
            </a:fld>
            <a:endParaRPr lang="en-IE"/>
          </a:p>
        </p:txBody>
      </p:sp>
    </p:spTree>
    <p:extLst>
      <p:ext uri="{BB962C8B-B14F-4D97-AF65-F5344CB8AC3E}">
        <p14:creationId xmlns:p14="http://schemas.microsoft.com/office/powerpoint/2010/main" val="2906659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69</a:t>
            </a:fld>
            <a:endParaRPr lang="en-IE"/>
          </a:p>
        </p:txBody>
      </p:sp>
    </p:spTree>
    <p:extLst>
      <p:ext uri="{BB962C8B-B14F-4D97-AF65-F5344CB8AC3E}">
        <p14:creationId xmlns:p14="http://schemas.microsoft.com/office/powerpoint/2010/main" val="102303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9F561C61-1534-4CE9-AE6F-B038DEC5293E}" type="slidenum">
              <a:rPr lang="ga-IE" smtClean="0"/>
              <a:pPr/>
              <a:t>7</a:t>
            </a:fld>
            <a:endParaRPr lang="ga-IE"/>
          </a:p>
        </p:txBody>
      </p:sp>
    </p:spTree>
    <p:extLst>
      <p:ext uri="{BB962C8B-B14F-4D97-AF65-F5344CB8AC3E}">
        <p14:creationId xmlns:p14="http://schemas.microsoft.com/office/powerpoint/2010/main" val="39797516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7F3716-4825-4ABD-97C8-6B885913F131}" type="slidenum">
              <a:rPr lang="ga-IE" smtClean="0"/>
              <a:pPr/>
              <a:t>70</a:t>
            </a:fld>
            <a:endParaRPr lang="ga-IE"/>
          </a:p>
        </p:txBody>
      </p:sp>
    </p:spTree>
    <p:extLst>
      <p:ext uri="{BB962C8B-B14F-4D97-AF65-F5344CB8AC3E}">
        <p14:creationId xmlns:p14="http://schemas.microsoft.com/office/powerpoint/2010/main" val="11813077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71</a:t>
            </a:fld>
            <a:endParaRPr lang="en-IE"/>
          </a:p>
        </p:txBody>
      </p:sp>
    </p:spTree>
    <p:extLst>
      <p:ext uri="{BB962C8B-B14F-4D97-AF65-F5344CB8AC3E}">
        <p14:creationId xmlns:p14="http://schemas.microsoft.com/office/powerpoint/2010/main" val="2915540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72</a:t>
            </a:fld>
            <a:endParaRPr lang="ga-IE"/>
          </a:p>
        </p:txBody>
      </p:sp>
    </p:spTree>
    <p:extLst>
      <p:ext uri="{BB962C8B-B14F-4D97-AF65-F5344CB8AC3E}">
        <p14:creationId xmlns:p14="http://schemas.microsoft.com/office/powerpoint/2010/main" val="2997123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7C76D1-D134-48BD-9FE8-CE9235A2F664}" type="slidenum">
              <a:rPr lang="ga-IE"/>
              <a:pPr fontAlgn="base">
                <a:spcBef>
                  <a:spcPct val="0"/>
                </a:spcBef>
                <a:spcAft>
                  <a:spcPct val="0"/>
                </a:spcAft>
              </a:pPr>
              <a:t>73</a:t>
            </a:fld>
            <a:endParaRPr lang="ga-IE"/>
          </a:p>
        </p:txBody>
      </p:sp>
    </p:spTree>
    <p:extLst>
      <p:ext uri="{BB962C8B-B14F-4D97-AF65-F5344CB8AC3E}">
        <p14:creationId xmlns:p14="http://schemas.microsoft.com/office/powerpoint/2010/main" val="3540880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74</a:t>
            </a:fld>
            <a:endParaRPr lang="en-IE"/>
          </a:p>
        </p:txBody>
      </p:sp>
    </p:spTree>
    <p:extLst>
      <p:ext uri="{BB962C8B-B14F-4D97-AF65-F5344CB8AC3E}">
        <p14:creationId xmlns:p14="http://schemas.microsoft.com/office/powerpoint/2010/main" val="1182337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75</a:t>
            </a:fld>
            <a:endParaRPr lang="en-IE"/>
          </a:p>
        </p:txBody>
      </p:sp>
    </p:spTree>
    <p:extLst>
      <p:ext uri="{BB962C8B-B14F-4D97-AF65-F5344CB8AC3E}">
        <p14:creationId xmlns:p14="http://schemas.microsoft.com/office/powerpoint/2010/main" val="13404279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76</a:t>
            </a:fld>
            <a:endParaRPr lang="ga-IE"/>
          </a:p>
        </p:txBody>
      </p:sp>
    </p:spTree>
    <p:extLst>
      <p:ext uri="{BB962C8B-B14F-4D97-AF65-F5344CB8AC3E}">
        <p14:creationId xmlns:p14="http://schemas.microsoft.com/office/powerpoint/2010/main" val="24844396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2F0E7-BB80-414B-A2DE-797C8B332E08}" type="slidenum">
              <a:rPr lang="ga-IE"/>
              <a:pPr fontAlgn="base">
                <a:spcBef>
                  <a:spcPct val="0"/>
                </a:spcBef>
                <a:spcAft>
                  <a:spcPct val="0"/>
                </a:spcAft>
              </a:pPr>
              <a:t>77</a:t>
            </a:fld>
            <a:endParaRPr lang="ga-IE"/>
          </a:p>
        </p:txBody>
      </p:sp>
    </p:spTree>
    <p:extLst>
      <p:ext uri="{BB962C8B-B14F-4D97-AF65-F5344CB8AC3E}">
        <p14:creationId xmlns:p14="http://schemas.microsoft.com/office/powerpoint/2010/main" val="8879135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78</a:t>
            </a:fld>
            <a:endParaRPr lang="ga-IE"/>
          </a:p>
        </p:txBody>
      </p:sp>
    </p:spTree>
    <p:extLst>
      <p:ext uri="{BB962C8B-B14F-4D97-AF65-F5344CB8AC3E}">
        <p14:creationId xmlns:p14="http://schemas.microsoft.com/office/powerpoint/2010/main" val="2014398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79</a:t>
            </a:fld>
            <a:endParaRPr lang="en-IE"/>
          </a:p>
        </p:txBody>
      </p:sp>
    </p:spTree>
    <p:extLst>
      <p:ext uri="{BB962C8B-B14F-4D97-AF65-F5344CB8AC3E}">
        <p14:creationId xmlns:p14="http://schemas.microsoft.com/office/powerpoint/2010/main" val="140634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2546BF-2510-4328-BE91-C5D165874B11}" type="slidenum">
              <a:rPr lang="en-US" smtClean="0"/>
              <a:pPr/>
              <a:t>8</a:t>
            </a:fld>
            <a:endParaRPr lang="en-US"/>
          </a:p>
        </p:txBody>
      </p:sp>
    </p:spTree>
    <p:extLst>
      <p:ext uri="{BB962C8B-B14F-4D97-AF65-F5344CB8AC3E}">
        <p14:creationId xmlns:p14="http://schemas.microsoft.com/office/powerpoint/2010/main" val="648863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80</a:t>
            </a:fld>
            <a:endParaRPr lang="en-IE"/>
          </a:p>
        </p:txBody>
      </p:sp>
    </p:spTree>
    <p:extLst>
      <p:ext uri="{BB962C8B-B14F-4D97-AF65-F5344CB8AC3E}">
        <p14:creationId xmlns:p14="http://schemas.microsoft.com/office/powerpoint/2010/main" val="906053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81</a:t>
            </a:fld>
            <a:endParaRPr lang="ga-IE"/>
          </a:p>
        </p:txBody>
      </p:sp>
    </p:spTree>
    <p:extLst>
      <p:ext uri="{BB962C8B-B14F-4D97-AF65-F5344CB8AC3E}">
        <p14:creationId xmlns:p14="http://schemas.microsoft.com/office/powerpoint/2010/main" val="20530529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5669B998-058C-455B-A899-7B9ED6B12D1F}" type="slidenum">
              <a:rPr lang="ga-IE" smtClean="0"/>
              <a:pPr/>
              <a:t>82</a:t>
            </a:fld>
            <a:endParaRPr lang="ga-IE"/>
          </a:p>
        </p:txBody>
      </p:sp>
    </p:spTree>
    <p:extLst>
      <p:ext uri="{BB962C8B-B14F-4D97-AF65-F5344CB8AC3E}">
        <p14:creationId xmlns:p14="http://schemas.microsoft.com/office/powerpoint/2010/main" val="3885884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881FA3-A2FC-4F8E-9B0C-D2BE96E3A8D0}" type="slidenum">
              <a:rPr lang="ga-IE"/>
              <a:pPr fontAlgn="base">
                <a:spcBef>
                  <a:spcPct val="0"/>
                </a:spcBef>
                <a:spcAft>
                  <a:spcPct val="0"/>
                </a:spcAft>
              </a:pPr>
              <a:t>83</a:t>
            </a:fld>
            <a:endParaRPr lang="ga-IE"/>
          </a:p>
        </p:txBody>
      </p:sp>
    </p:spTree>
    <p:extLst>
      <p:ext uri="{BB962C8B-B14F-4D97-AF65-F5344CB8AC3E}">
        <p14:creationId xmlns:p14="http://schemas.microsoft.com/office/powerpoint/2010/main" val="28380620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84</a:t>
            </a:fld>
            <a:endParaRPr lang="en-IE"/>
          </a:p>
        </p:txBody>
      </p:sp>
    </p:spTree>
    <p:extLst>
      <p:ext uri="{BB962C8B-B14F-4D97-AF65-F5344CB8AC3E}">
        <p14:creationId xmlns:p14="http://schemas.microsoft.com/office/powerpoint/2010/main" val="57606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AF94E7C-47DD-4E9D-9721-79684CBFEAFA}" type="slidenum">
              <a:rPr lang="en-IE" smtClean="0"/>
              <a:pPr/>
              <a:t>85</a:t>
            </a:fld>
            <a:endParaRPr lang="en-IE"/>
          </a:p>
        </p:txBody>
      </p:sp>
    </p:spTree>
    <p:extLst>
      <p:ext uri="{BB962C8B-B14F-4D97-AF65-F5344CB8AC3E}">
        <p14:creationId xmlns:p14="http://schemas.microsoft.com/office/powerpoint/2010/main" val="18562429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86</a:t>
            </a:fld>
            <a:endParaRPr lang="ga-IE"/>
          </a:p>
        </p:txBody>
      </p:sp>
    </p:spTree>
    <p:extLst>
      <p:ext uri="{BB962C8B-B14F-4D97-AF65-F5344CB8AC3E}">
        <p14:creationId xmlns:p14="http://schemas.microsoft.com/office/powerpoint/2010/main" val="24783939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87</a:t>
            </a:fld>
            <a:endParaRPr lang="en-IE"/>
          </a:p>
        </p:txBody>
      </p:sp>
    </p:spTree>
    <p:extLst>
      <p:ext uri="{BB962C8B-B14F-4D97-AF65-F5344CB8AC3E}">
        <p14:creationId xmlns:p14="http://schemas.microsoft.com/office/powerpoint/2010/main" val="7050908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B62704-CC84-4EFB-94DE-FCDAF8B4FDF9}" type="slidenum">
              <a:rPr lang="ga-IE"/>
              <a:pPr fontAlgn="base">
                <a:spcBef>
                  <a:spcPct val="0"/>
                </a:spcBef>
                <a:spcAft>
                  <a:spcPct val="0"/>
                </a:spcAft>
              </a:pPr>
              <a:t>88</a:t>
            </a:fld>
            <a:endParaRPr lang="ga-IE"/>
          </a:p>
        </p:txBody>
      </p:sp>
    </p:spTree>
    <p:extLst>
      <p:ext uri="{BB962C8B-B14F-4D97-AF65-F5344CB8AC3E}">
        <p14:creationId xmlns:p14="http://schemas.microsoft.com/office/powerpoint/2010/main" val="19415205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E0DE65B2-E3A3-4A84-B93D-FE88921C5A9D}" type="slidenum">
              <a:rPr lang="ga-IE" smtClean="0"/>
              <a:pPr/>
              <a:t>89</a:t>
            </a:fld>
            <a:endParaRPr lang="ga-IE"/>
          </a:p>
        </p:txBody>
      </p:sp>
    </p:spTree>
    <p:extLst>
      <p:ext uri="{BB962C8B-B14F-4D97-AF65-F5344CB8AC3E}">
        <p14:creationId xmlns:p14="http://schemas.microsoft.com/office/powerpoint/2010/main" val="371006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a:t>
            </a:fld>
            <a:endParaRPr lang="en-IE"/>
          </a:p>
        </p:txBody>
      </p:sp>
    </p:spTree>
    <p:extLst>
      <p:ext uri="{BB962C8B-B14F-4D97-AF65-F5344CB8AC3E}">
        <p14:creationId xmlns:p14="http://schemas.microsoft.com/office/powerpoint/2010/main" val="24673909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90</a:t>
            </a:fld>
            <a:endParaRPr lang="ga-IE"/>
          </a:p>
        </p:txBody>
      </p:sp>
    </p:spTree>
    <p:extLst>
      <p:ext uri="{BB962C8B-B14F-4D97-AF65-F5344CB8AC3E}">
        <p14:creationId xmlns:p14="http://schemas.microsoft.com/office/powerpoint/2010/main" val="26718086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91</a:t>
            </a:fld>
            <a:endParaRPr lang="ga-IE"/>
          </a:p>
        </p:txBody>
      </p:sp>
    </p:spTree>
    <p:extLst>
      <p:ext uri="{BB962C8B-B14F-4D97-AF65-F5344CB8AC3E}">
        <p14:creationId xmlns:p14="http://schemas.microsoft.com/office/powerpoint/2010/main" val="2700533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92</a:t>
            </a:fld>
            <a:endParaRPr lang="ga-IE"/>
          </a:p>
        </p:txBody>
      </p:sp>
    </p:spTree>
    <p:extLst>
      <p:ext uri="{BB962C8B-B14F-4D97-AF65-F5344CB8AC3E}">
        <p14:creationId xmlns:p14="http://schemas.microsoft.com/office/powerpoint/2010/main" val="18913396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93</a:t>
            </a:fld>
            <a:endParaRPr lang="ga-IE"/>
          </a:p>
        </p:txBody>
      </p:sp>
    </p:spTree>
    <p:extLst>
      <p:ext uri="{BB962C8B-B14F-4D97-AF65-F5344CB8AC3E}">
        <p14:creationId xmlns:p14="http://schemas.microsoft.com/office/powerpoint/2010/main" val="39879390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FDDACD1F-06CE-4055-B718-4CA8403D5B88}" type="slidenum">
              <a:rPr lang="ga-IE" smtClean="0"/>
              <a:pPr/>
              <a:t>94</a:t>
            </a:fld>
            <a:endParaRPr lang="ga-IE"/>
          </a:p>
        </p:txBody>
      </p:sp>
    </p:spTree>
    <p:extLst>
      <p:ext uri="{BB962C8B-B14F-4D97-AF65-F5344CB8AC3E}">
        <p14:creationId xmlns:p14="http://schemas.microsoft.com/office/powerpoint/2010/main" val="14678336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95</a:t>
            </a:fld>
            <a:endParaRPr lang="en-IE"/>
          </a:p>
        </p:txBody>
      </p:sp>
    </p:spTree>
    <p:extLst>
      <p:ext uri="{BB962C8B-B14F-4D97-AF65-F5344CB8AC3E}">
        <p14:creationId xmlns:p14="http://schemas.microsoft.com/office/powerpoint/2010/main" val="15772812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96</a:t>
            </a:fld>
            <a:endParaRPr lang="en-IE"/>
          </a:p>
        </p:txBody>
      </p:sp>
    </p:spTree>
    <p:extLst>
      <p:ext uri="{BB962C8B-B14F-4D97-AF65-F5344CB8AC3E}">
        <p14:creationId xmlns:p14="http://schemas.microsoft.com/office/powerpoint/2010/main" val="31254945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97</a:t>
            </a:fld>
            <a:endParaRPr lang="en-IE"/>
          </a:p>
        </p:txBody>
      </p:sp>
    </p:spTree>
    <p:extLst>
      <p:ext uri="{BB962C8B-B14F-4D97-AF65-F5344CB8AC3E}">
        <p14:creationId xmlns:p14="http://schemas.microsoft.com/office/powerpoint/2010/main" val="24079305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98</a:t>
            </a:fld>
            <a:endParaRPr lang="en-IE"/>
          </a:p>
        </p:txBody>
      </p:sp>
    </p:spTree>
    <p:extLst>
      <p:ext uri="{BB962C8B-B14F-4D97-AF65-F5344CB8AC3E}">
        <p14:creationId xmlns:p14="http://schemas.microsoft.com/office/powerpoint/2010/main" val="28300677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F94E7C-47DD-4E9D-9721-79684CBFEAFA}" type="slidenum">
              <a:rPr lang="en-IE" smtClean="0"/>
              <a:pPr/>
              <a:t>99</a:t>
            </a:fld>
            <a:endParaRPr lang="en-IE"/>
          </a:p>
        </p:txBody>
      </p:sp>
    </p:spTree>
    <p:extLst>
      <p:ext uri="{BB962C8B-B14F-4D97-AF65-F5344CB8AC3E}">
        <p14:creationId xmlns:p14="http://schemas.microsoft.com/office/powerpoint/2010/main" val="42813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028B953-9B5B-4EE7-B439-959D5A9C705D}" type="datetimeFigureOut">
              <a:rPr lang="en-US" smtClean="0"/>
              <a:pPr/>
              <a:t>9/6/2013</a:t>
            </a:fld>
            <a:endParaRPr lang="en-IE"/>
          </a:p>
        </p:txBody>
      </p:sp>
      <p:sp>
        <p:nvSpPr>
          <p:cNvPr id="17" name="Footer Placeholder 16"/>
          <p:cNvSpPr>
            <a:spLocks noGrp="1"/>
          </p:cNvSpPr>
          <p:nvPr>
            <p:ph type="ftr" sz="quarter" idx="11"/>
          </p:nvPr>
        </p:nvSpPr>
        <p:spPr/>
        <p:txBody>
          <a:bodyPr/>
          <a:lstStyle/>
          <a:p>
            <a:endParaRPr lang="en-IE"/>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2579B93-7274-46A8-963E-706F830E2053}" type="slidenum">
              <a:rPr lang="en-IE" smtClean="0"/>
              <a:pPr/>
              <a:t>‹#›</a:t>
            </a:fld>
            <a:endParaRPr lang="en-IE"/>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28B953-9B5B-4EE7-B439-959D5A9C705D}" type="datetimeFigureOut">
              <a:rPr lang="en-US" smtClean="0"/>
              <a:pPr/>
              <a:t>9/6/2013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2579B93-7274-46A8-963E-706F830E2053}" type="slidenum">
              <a:rPr lang="en-IE" smtClean="0"/>
              <a:pPr/>
              <a:t>‹#›</a:t>
            </a:fld>
            <a:endParaRPr lang="en-IE"/>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2579B93-7274-46A8-963E-706F830E2053}" type="slidenum">
              <a:rPr lang="en-IE" smtClean="0"/>
              <a:pPr/>
              <a:t>‹#›</a:t>
            </a:fld>
            <a:endParaRPr lang="en-IE"/>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28B953-9B5B-4EE7-B439-959D5A9C705D}" type="datetimeFigureOut">
              <a:rPr lang="en-US" smtClean="0"/>
              <a:pPr/>
              <a:t>9/6/2013</a:t>
            </a:fld>
            <a:endParaRPr lang="en-IE"/>
          </a:p>
        </p:txBody>
      </p:sp>
      <p:sp>
        <p:nvSpPr>
          <p:cNvPr id="5" name="Footer Placeholder 4"/>
          <p:cNvSpPr>
            <a:spLocks noGrp="1"/>
          </p:cNvSpPr>
          <p:nvPr>
            <p:ph type="ftr" sz="quarter" idx="11"/>
          </p:nvPr>
        </p:nvSpPr>
        <p:spPr/>
        <p:txBody>
          <a:bodyPr/>
          <a:lstStyle/>
          <a:p>
            <a:endParaRPr lang="en-IE"/>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028B953-9B5B-4EE7-B439-959D5A9C705D}" type="datetimeFigureOut">
              <a:rPr lang="en-US" smtClean="0"/>
              <a:pPr/>
              <a:t>9/6/2013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4361688" y="1026372"/>
            <a:ext cx="457200" cy="441325"/>
          </a:xfrm>
        </p:spPr>
        <p:txBody>
          <a:bodyPr/>
          <a:lstStyle/>
          <a:p>
            <a:fld id="{42579B93-7274-46A8-963E-706F830E2053}" type="slidenum">
              <a:rPr lang="en-IE" smtClean="0"/>
              <a:pPr/>
              <a:t>‹#›</a:t>
            </a:fld>
            <a:endParaRPr lang="en-IE"/>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IE"/>
          </a:p>
        </p:txBody>
      </p:sp>
      <p:sp>
        <p:nvSpPr>
          <p:cNvPr id="4" name="Date Placeholder 3"/>
          <p:cNvSpPr>
            <a:spLocks noGrp="1"/>
          </p:cNvSpPr>
          <p:nvPr>
            <p:ph type="dt" sz="half" idx="10"/>
          </p:nvPr>
        </p:nvSpPr>
        <p:spPr/>
        <p:txBody>
          <a:bodyPr/>
          <a:lstStyle/>
          <a:p>
            <a:fld id="{C028B953-9B5B-4EE7-B439-959D5A9C705D}" type="datetimeFigureOut">
              <a:rPr lang="en-US" smtClean="0"/>
              <a:pPr/>
              <a:t>9/6/2013</a:t>
            </a:fld>
            <a:endParaRPr lang="en-IE"/>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2579B93-7274-46A8-963E-706F830E2053}" type="slidenum">
              <a:rPr lang="en-IE" smtClean="0"/>
              <a:pPr/>
              <a:t>‹#›</a:t>
            </a:fld>
            <a:endParaRPr lang="en-IE"/>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028B953-9B5B-4EE7-B439-959D5A9C705D}" type="datetimeFigureOut">
              <a:rPr lang="en-US" smtClean="0"/>
              <a:pPr/>
              <a:t>9/6/2013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2579B93-7274-46A8-963E-706F830E2053}" type="slidenum">
              <a:rPr lang="en-IE" smtClean="0"/>
              <a:pPr/>
              <a:t>‹#›</a:t>
            </a:fld>
            <a:endParaRPr lang="en-IE"/>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028B953-9B5B-4EE7-B439-959D5A9C705D}" type="datetimeFigureOut">
              <a:rPr lang="en-US" smtClean="0"/>
              <a:pPr/>
              <a:t>9/6/2013</a:t>
            </a:fld>
            <a:endParaRPr lang="en-IE"/>
          </a:p>
        </p:txBody>
      </p:sp>
      <p:sp>
        <p:nvSpPr>
          <p:cNvPr id="8" name="Footer Placeholder 7"/>
          <p:cNvSpPr>
            <a:spLocks noGrp="1"/>
          </p:cNvSpPr>
          <p:nvPr>
            <p:ph type="ftr" sz="quarter" idx="11"/>
          </p:nvPr>
        </p:nvSpPr>
        <p:spPr>
          <a:xfrm>
            <a:off x="304800" y="6409944"/>
            <a:ext cx="3581400" cy="365760"/>
          </a:xfrm>
        </p:spPr>
        <p:txBody>
          <a:bodyPr/>
          <a:lstStyle/>
          <a:p>
            <a:endParaRPr lang="en-IE"/>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2579B93-7274-46A8-963E-706F830E2053}" type="slidenum">
              <a:rPr lang="en-IE" smtClean="0"/>
              <a:pPr/>
              <a:t>‹#›</a:t>
            </a:fld>
            <a:endParaRPr lang="en-IE"/>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028B953-9B5B-4EE7-B439-959D5A9C705D}" type="datetimeFigureOut">
              <a:rPr lang="en-US" smtClean="0"/>
              <a:pPr/>
              <a:t>9/6/2013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a:xfrm>
            <a:off x="4343400" y="1036020"/>
            <a:ext cx="457200" cy="441325"/>
          </a:xfrm>
        </p:spPr>
        <p:txBody>
          <a:bodyPr/>
          <a:lstStyle/>
          <a:p>
            <a:fld id="{42579B93-7274-46A8-963E-706F830E2053}"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028B953-9B5B-4EE7-B439-959D5A9C705D}" type="datetimeFigureOut">
              <a:rPr lang="en-US" smtClean="0"/>
              <a:pPr/>
              <a:t>9/6/2013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2579B93-7274-46A8-963E-706F830E2053}"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2579B93-7274-46A8-963E-706F830E2053}" type="slidenum">
              <a:rPr lang="en-IE" smtClean="0"/>
              <a:pPr/>
              <a:t>‹#›</a:t>
            </a:fld>
            <a:endParaRPr lang="en-IE"/>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028B953-9B5B-4EE7-B439-959D5A9C705D}" type="datetimeFigureOut">
              <a:rPr lang="en-US" smtClean="0"/>
              <a:pPr/>
              <a:t>9/6/2013</a:t>
            </a:fld>
            <a:endParaRPr lang="en-IE"/>
          </a:p>
        </p:txBody>
      </p:sp>
      <p:sp>
        <p:nvSpPr>
          <p:cNvPr id="6" name="Footer Placeholder 5"/>
          <p:cNvSpPr>
            <a:spLocks noGrp="1"/>
          </p:cNvSpPr>
          <p:nvPr>
            <p:ph type="ftr" sz="quarter" idx="11"/>
          </p:nvPr>
        </p:nvSpPr>
        <p:spPr>
          <a:xfrm>
            <a:off x="301752" y="6410848"/>
            <a:ext cx="3383280" cy="365760"/>
          </a:xfrm>
        </p:spPr>
        <p:txBody>
          <a:bodyPr/>
          <a:lstStyle/>
          <a:p>
            <a:endParaRPr lang="en-I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2579B93-7274-46A8-963E-706F830E2053}" type="slidenum">
              <a:rPr lang="en-IE" smtClean="0"/>
              <a:pPr/>
              <a:t>‹#›</a:t>
            </a:fld>
            <a:endParaRPr lang="en-IE"/>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028B953-9B5B-4EE7-B439-959D5A9C705D}" type="datetimeFigureOut">
              <a:rPr lang="en-US" smtClean="0"/>
              <a:pPr/>
              <a:t>9/6/2013</a:t>
            </a:fld>
            <a:endParaRPr lang="en-IE"/>
          </a:p>
        </p:txBody>
      </p:sp>
      <p:sp>
        <p:nvSpPr>
          <p:cNvPr id="6" name="Footer Placeholder 5"/>
          <p:cNvSpPr>
            <a:spLocks noGrp="1"/>
          </p:cNvSpPr>
          <p:nvPr>
            <p:ph type="ftr" sz="quarter" idx="11"/>
          </p:nvPr>
        </p:nvSpPr>
        <p:spPr>
          <a:xfrm>
            <a:off x="301752" y="6410848"/>
            <a:ext cx="3584448" cy="365760"/>
          </a:xfrm>
        </p:spPr>
        <p:txBody>
          <a:bodyPr/>
          <a:lstStyle/>
          <a:p>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028B953-9B5B-4EE7-B439-959D5A9C705D}" type="datetimeFigureOut">
              <a:rPr lang="en-US" smtClean="0"/>
              <a:pPr/>
              <a:t>9/6/2013</a:t>
            </a:fld>
            <a:endParaRPr lang="en-IE"/>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IE"/>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2579B93-7274-46A8-963E-706F830E2053}" type="slidenum">
              <a:rPr lang="en-IE" smtClean="0"/>
              <a:pPr/>
              <a:t>‹#›</a:t>
            </a:fld>
            <a:endParaRPr lang="en-IE"/>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4.wmf"/><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4.wmf"/><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4.wmf"/><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34.wmf"/><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60.wmf"/></Relationships>
</file>

<file path=ppt/slides/_rels/slide9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60.wmf"/></Relationships>
</file>

<file path=ppt/slides/_rels/slide9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60.wmf"/></Relationships>
</file>

<file path=ppt/slides/_rels/slide9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8596" y="285728"/>
            <a:ext cx="8358246" cy="6000792"/>
          </a:xfrm>
        </p:spPr>
        <p:txBody>
          <a:bodyPr/>
          <a:lstStyle/>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dirty="0" smtClean="0"/>
          </a:p>
          <a:p>
            <a:endParaRPr lang="en-IE" sz="1700" dirty="0" smtClean="0">
              <a:solidFill>
                <a:srgbClr val="FF0000"/>
              </a:solidFill>
            </a:endParaRPr>
          </a:p>
          <a:p>
            <a:r>
              <a:rPr lang="en-IE" sz="1700" dirty="0" smtClean="0">
                <a:solidFill>
                  <a:srgbClr val="FF0000"/>
                </a:solidFill>
              </a:rPr>
              <a:t>Patterns &amp; Processes in the Physical Environment</a:t>
            </a:r>
          </a:p>
          <a:p>
            <a:r>
              <a:rPr lang="en-IE" sz="1700" dirty="0" smtClean="0">
                <a:solidFill>
                  <a:srgbClr val="FF0000"/>
                </a:solidFill>
              </a:rPr>
              <a:t>Internal Forces</a:t>
            </a:r>
            <a:endParaRPr lang="en-IE" sz="1700" dirty="0">
              <a:solidFill>
                <a:srgbClr val="FF0000"/>
              </a:solidFill>
            </a:endParaRPr>
          </a:p>
        </p:txBody>
      </p:sp>
      <p:sp>
        <p:nvSpPr>
          <p:cNvPr id="2" name="Title 1"/>
          <p:cNvSpPr>
            <a:spLocks noGrp="1"/>
          </p:cNvSpPr>
          <p:nvPr>
            <p:ph type="ctrTitle"/>
          </p:nvPr>
        </p:nvSpPr>
        <p:spPr/>
        <p:txBody>
          <a:bodyPr/>
          <a:lstStyle/>
          <a:p>
            <a:endParaRPr lang="en-I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sz="quarter" idx="1"/>
          </p:nvPr>
        </p:nvSpPr>
        <p:spPr/>
        <p:txBody>
          <a:bodyPr/>
          <a:lstStyle/>
          <a:p>
            <a:endParaRPr lang="en-IE"/>
          </a:p>
        </p:txBody>
      </p:sp>
      <p:pic>
        <p:nvPicPr>
          <p:cNvPr id="2050" name="Picture 2" descr="C:\Documents\An Tíreolas 09-10\The Tectonic Cycle\Images\earth_struc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3" cstate="print"/>
          <a:srcRect l="16606" t="17344" r="12520" b="12766"/>
          <a:stretch>
            <a:fillRect/>
          </a:stretch>
        </p:blipFill>
        <p:spPr bwMode="auto">
          <a:xfrm>
            <a:off x="179512" y="260648"/>
            <a:ext cx="8712968"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print"/>
          <a:srcRect l="24727" t="15375" r="25071" b="19657"/>
          <a:stretch>
            <a:fillRect/>
          </a:stretch>
        </p:blipFill>
        <p:spPr bwMode="auto">
          <a:xfrm>
            <a:off x="0" y="0"/>
            <a:ext cx="5868144" cy="5949280"/>
          </a:xfrm>
          <a:prstGeom prst="rect">
            <a:avLst/>
          </a:prstGeom>
          <a:noFill/>
          <a:ln w="9525">
            <a:noFill/>
            <a:miter lim="800000"/>
            <a:headEnd/>
            <a:tailEnd/>
          </a:ln>
        </p:spPr>
      </p:pic>
      <p:pic>
        <p:nvPicPr>
          <p:cNvPr id="382979" name="Picture 3"/>
          <p:cNvPicPr>
            <a:picLocks noChangeAspect="1" noChangeArrowheads="1"/>
          </p:cNvPicPr>
          <p:nvPr/>
        </p:nvPicPr>
        <p:blipFill>
          <a:blip r:embed="rId4" cstate="print"/>
          <a:srcRect l="58687" t="39984" r="14735" b="28516"/>
          <a:stretch>
            <a:fillRect/>
          </a:stretch>
        </p:blipFill>
        <p:spPr bwMode="auto">
          <a:xfrm>
            <a:off x="5724128" y="3140968"/>
            <a:ext cx="3419872"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p:cNvPicPr>
            <a:picLocks noChangeAspect="1" noChangeArrowheads="1"/>
          </p:cNvPicPr>
          <p:nvPr/>
        </p:nvPicPr>
        <p:blipFill>
          <a:blip r:embed="rId3" cstate="print"/>
          <a:srcRect l="17344" t="27188" r="16211" b="10797"/>
          <a:stretch>
            <a:fillRect/>
          </a:stretch>
        </p:blipFill>
        <p:spPr bwMode="auto">
          <a:xfrm>
            <a:off x="0" y="0"/>
            <a:ext cx="9144000" cy="5805264"/>
          </a:xfrm>
          <a:prstGeom prst="rect">
            <a:avLst/>
          </a:prstGeom>
          <a:noFill/>
          <a:ln w="9525">
            <a:noFill/>
            <a:miter lim="800000"/>
            <a:headEnd/>
            <a:tailEnd/>
          </a:ln>
        </p:spPr>
      </p:pic>
      <p:pic>
        <p:nvPicPr>
          <p:cNvPr id="384003" name="Picture 3"/>
          <p:cNvPicPr>
            <a:picLocks noChangeAspect="1" noChangeArrowheads="1"/>
          </p:cNvPicPr>
          <p:nvPr/>
        </p:nvPicPr>
        <p:blipFill>
          <a:blip r:embed="rId4" cstate="print"/>
          <a:srcRect l="16040" t="56891" r="21207" b="29328"/>
          <a:stretch>
            <a:fillRect/>
          </a:stretch>
        </p:blipFill>
        <p:spPr bwMode="auto">
          <a:xfrm>
            <a:off x="0" y="5805264"/>
            <a:ext cx="9144000" cy="1052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cstate="print"/>
          <a:srcRect l="13653" t="12422" r="10305" b="6250"/>
          <a:stretch>
            <a:fillRect/>
          </a:stretch>
        </p:blipFill>
        <p:spPr bwMode="auto">
          <a:xfrm>
            <a:off x="467544" y="980728"/>
            <a:ext cx="8136904"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p:cNvPicPr>
            <a:picLocks noChangeAspect="1" noChangeArrowheads="1"/>
          </p:cNvPicPr>
          <p:nvPr/>
        </p:nvPicPr>
        <p:blipFill>
          <a:blip r:embed="rId3" cstate="print"/>
          <a:srcRect l="23989" t="27188" r="22117" b="15719"/>
          <a:stretch>
            <a:fillRect/>
          </a:stretch>
        </p:blipFill>
        <p:spPr bwMode="auto">
          <a:xfrm>
            <a:off x="0" y="-1"/>
            <a:ext cx="8892480" cy="6779199"/>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LC QUESTION</a:t>
            </a:r>
            <a:endParaRPr lang="en-US" dirty="0"/>
          </a:p>
        </p:txBody>
      </p:sp>
      <p:sp>
        <p:nvSpPr>
          <p:cNvPr id="3" name="Content Placeholder 2"/>
          <p:cNvSpPr>
            <a:spLocks noGrp="1"/>
          </p:cNvSpPr>
          <p:nvPr>
            <p:ph sz="quarter" idx="1"/>
          </p:nvPr>
        </p:nvSpPr>
        <p:spPr/>
        <p:txBody>
          <a:bodyPr/>
          <a:lstStyle/>
          <a:p>
            <a:pPr lvl="0"/>
            <a:r>
              <a:rPr lang="en-US" dirty="0" smtClean="0"/>
              <a:t>Plate boundaries are zones where crusts are created and destroyed. Examine this statement with reference to examples you have studied.(30 Marks)</a:t>
            </a:r>
          </a:p>
          <a:p>
            <a:pPr lvl="0"/>
            <a:endParaRPr lang="en-US" dirty="0" smtClean="0"/>
          </a:p>
          <a:p>
            <a:r>
              <a:rPr lang="en-IE" dirty="0" smtClean="0"/>
              <a:t>Explain with the aid of a </a:t>
            </a:r>
            <a:r>
              <a:rPr lang="en-IE" i="1" u="sng" dirty="0" smtClean="0"/>
              <a:t>labelled diagram the process of global crustal plate movement</a:t>
            </a:r>
            <a:r>
              <a:rPr lang="en-IE" dirty="0" smtClean="0"/>
              <a:t> as it is presently understood. (30 Marks)</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cstate="print"/>
          <a:srcRect l="16606" t="32110" r="19903" b="12766"/>
          <a:stretch>
            <a:fillRect/>
          </a:stretch>
        </p:blipFill>
        <p:spPr bwMode="auto">
          <a:xfrm>
            <a:off x="0" y="0"/>
            <a:ext cx="924697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print"/>
          <a:srcRect l="9961" t="30141" r="11782" b="14735"/>
          <a:stretch>
            <a:fillRect/>
          </a:stretch>
        </p:blipFill>
        <p:spPr bwMode="auto">
          <a:xfrm>
            <a:off x="0" y="0"/>
            <a:ext cx="8820472" cy="6453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3" cstate="print"/>
          <a:srcRect/>
          <a:stretch>
            <a:fillRect/>
          </a:stretch>
        </p:blipFill>
        <p:spPr bwMode="auto">
          <a:xfrm>
            <a:off x="179388" y="333375"/>
            <a:ext cx="8964612" cy="6119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205178"/>
          <a:ext cx="9144000" cy="6479692"/>
        </p:xfrm>
        <a:graphic>
          <a:graphicData uri="http://schemas.openxmlformats.org/drawingml/2006/table">
            <a:tbl>
              <a:tblPr firstRow="1" bandRow="1">
                <a:tableStyleId>{5C22544A-7EE6-4342-B048-85BDC9FD1C3A}</a:tableStyleId>
              </a:tblPr>
              <a:tblGrid>
                <a:gridCol w="1979712"/>
                <a:gridCol w="1677888"/>
                <a:gridCol w="1828800"/>
                <a:gridCol w="1828800"/>
                <a:gridCol w="1828800"/>
              </a:tblGrid>
              <a:tr h="1131851">
                <a:tc>
                  <a:txBody>
                    <a:bodyPr/>
                    <a:lstStyle/>
                    <a:p>
                      <a:r>
                        <a:rPr lang="en-IE" dirty="0" smtClean="0"/>
                        <a:t>Type of</a:t>
                      </a:r>
                      <a:r>
                        <a:rPr lang="en-IE" baseline="0" dirty="0" smtClean="0"/>
                        <a:t> Margin</a:t>
                      </a:r>
                      <a:endParaRPr lang="en-US" dirty="0"/>
                    </a:p>
                  </a:txBody>
                  <a:tcPr/>
                </a:tc>
                <a:tc>
                  <a:txBody>
                    <a:bodyPr/>
                    <a:lstStyle/>
                    <a:p>
                      <a:r>
                        <a:rPr lang="en-IE" dirty="0" smtClean="0"/>
                        <a:t>Examples of Plates</a:t>
                      </a:r>
                      <a:endParaRPr lang="en-US" dirty="0"/>
                    </a:p>
                  </a:txBody>
                  <a:tcPr/>
                </a:tc>
                <a:tc>
                  <a:txBody>
                    <a:bodyPr/>
                    <a:lstStyle/>
                    <a:p>
                      <a:r>
                        <a:rPr lang="en-IE" dirty="0" smtClean="0"/>
                        <a:t>Features</a:t>
                      </a:r>
                      <a:r>
                        <a:rPr lang="en-IE" baseline="0" dirty="0" smtClean="0"/>
                        <a:t> </a:t>
                      </a:r>
                    </a:p>
                    <a:p>
                      <a:r>
                        <a:rPr lang="en-IE" baseline="0" dirty="0" smtClean="0"/>
                        <a:t>Formed</a:t>
                      </a:r>
                      <a:endParaRPr lang="en-US" dirty="0"/>
                    </a:p>
                  </a:txBody>
                  <a:tcPr/>
                </a:tc>
                <a:tc>
                  <a:txBody>
                    <a:bodyPr/>
                    <a:lstStyle/>
                    <a:p>
                      <a:r>
                        <a:rPr lang="en-IE" dirty="0" smtClean="0"/>
                        <a:t>Examples</a:t>
                      </a:r>
                      <a:r>
                        <a:rPr lang="en-IE" baseline="0" dirty="0" smtClean="0"/>
                        <a:t> of Features</a:t>
                      </a:r>
                      <a:endParaRPr lang="en-US" dirty="0"/>
                    </a:p>
                  </a:txBody>
                  <a:tcPr/>
                </a:tc>
                <a:tc>
                  <a:txBody>
                    <a:bodyPr/>
                    <a:lstStyle/>
                    <a:p>
                      <a:r>
                        <a:rPr lang="en-IE" dirty="0" smtClean="0"/>
                        <a:t>Processes</a:t>
                      </a:r>
                    </a:p>
                    <a:p>
                      <a:r>
                        <a:rPr lang="en-IE" dirty="0" smtClean="0"/>
                        <a:t>Involved</a:t>
                      </a:r>
                      <a:endParaRPr lang="en-US" dirty="0"/>
                    </a:p>
                  </a:txBody>
                  <a:tcPr/>
                </a:tc>
              </a:tr>
              <a:tr h="827835">
                <a:tc>
                  <a:txBody>
                    <a:bodyPr/>
                    <a:lstStyle/>
                    <a:p>
                      <a:r>
                        <a:rPr lang="en-IE" b="1" u="sng" dirty="0" smtClean="0"/>
                        <a:t>Convergent</a:t>
                      </a:r>
                    </a:p>
                    <a:p>
                      <a:r>
                        <a:rPr lang="en-IE" dirty="0" smtClean="0"/>
                        <a:t>Continental</a:t>
                      </a:r>
                    </a:p>
                    <a:p>
                      <a:r>
                        <a:rPr lang="en-IE" dirty="0" smtClean="0"/>
                        <a:t>Continental</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827835">
                <a:tc>
                  <a:txBody>
                    <a:bodyPr/>
                    <a:lstStyle/>
                    <a:p>
                      <a:r>
                        <a:rPr lang="en-IE" b="1" u="sng" dirty="0" smtClean="0"/>
                        <a:t>Convergent</a:t>
                      </a:r>
                    </a:p>
                    <a:p>
                      <a:r>
                        <a:rPr lang="en-IE" dirty="0" smtClean="0"/>
                        <a:t>Oceanic- Oceanic</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827835">
                <a:tc>
                  <a:txBody>
                    <a:bodyPr/>
                    <a:lstStyle/>
                    <a:p>
                      <a:r>
                        <a:rPr lang="en-IE" b="1" u="sng" dirty="0" smtClean="0"/>
                        <a:t>Convergent</a:t>
                      </a:r>
                    </a:p>
                    <a:p>
                      <a:r>
                        <a:rPr lang="en-IE" dirty="0" smtClean="0"/>
                        <a:t>Oceanic- Continental</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31134">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1131851">
                <a:tc>
                  <a:txBody>
                    <a:bodyPr/>
                    <a:lstStyle/>
                    <a:p>
                      <a:r>
                        <a:rPr lang="en-IE" b="1" u="sng" dirty="0" smtClean="0"/>
                        <a:t>Divergent</a:t>
                      </a:r>
                    </a:p>
                    <a:p>
                      <a:r>
                        <a:rPr lang="en-IE" dirty="0" smtClean="0"/>
                        <a:t>Continental- Continental</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827835">
                <a:tc>
                  <a:txBody>
                    <a:bodyPr/>
                    <a:lstStyle/>
                    <a:p>
                      <a:r>
                        <a:rPr lang="en-IE" b="1" u="sng" dirty="0" smtClean="0"/>
                        <a:t>Divergent</a:t>
                      </a:r>
                    </a:p>
                    <a:p>
                      <a:r>
                        <a:rPr lang="en-IE" dirty="0" smtClean="0"/>
                        <a:t>Oceanic-</a:t>
                      </a:r>
                      <a:r>
                        <a:rPr lang="en-IE" baseline="0" dirty="0" smtClean="0"/>
                        <a:t> Oceanic</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31134">
                <a:tc>
                  <a:txBody>
                    <a:bodyPr/>
                    <a:lstStyle/>
                    <a:p>
                      <a:r>
                        <a:rPr lang="en-IE" b="1" u="sng" dirty="0" smtClean="0"/>
                        <a:t>Transverse</a:t>
                      </a:r>
                      <a:endParaRPr lang="en-US" b="1" u="sng"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print"/>
          <a:srcRect l="24727" t="15375" r="25071" b="19657"/>
          <a:stretch>
            <a:fillRect/>
          </a:stretch>
        </p:blipFill>
        <p:spPr bwMode="auto">
          <a:xfrm>
            <a:off x="0" y="0"/>
            <a:ext cx="5868144" cy="5949280"/>
          </a:xfrm>
          <a:prstGeom prst="rect">
            <a:avLst/>
          </a:prstGeom>
          <a:noFill/>
          <a:ln w="9525">
            <a:noFill/>
            <a:miter lim="800000"/>
            <a:headEnd/>
            <a:tailEnd/>
          </a:ln>
        </p:spPr>
      </p:pic>
      <p:pic>
        <p:nvPicPr>
          <p:cNvPr id="382979" name="Picture 3"/>
          <p:cNvPicPr>
            <a:picLocks noChangeAspect="1" noChangeArrowheads="1"/>
          </p:cNvPicPr>
          <p:nvPr/>
        </p:nvPicPr>
        <p:blipFill>
          <a:blip r:embed="rId4" cstate="print"/>
          <a:srcRect l="58687" t="39984" r="14735" b="28516"/>
          <a:stretch>
            <a:fillRect/>
          </a:stretch>
        </p:blipFill>
        <p:spPr bwMode="auto">
          <a:xfrm>
            <a:off x="5724128" y="3140968"/>
            <a:ext cx="3419872" cy="3312368"/>
          </a:xfrm>
          <a:prstGeom prst="rect">
            <a:avLst/>
          </a:prstGeom>
          <a:noFill/>
          <a:ln w="9525">
            <a:noFill/>
            <a:miter lim="800000"/>
            <a:headEnd/>
            <a:tailEnd/>
          </a:ln>
        </p:spPr>
      </p:pic>
    </p:spTree>
    <p:extLst>
      <p:ext uri="{BB962C8B-B14F-4D97-AF65-F5344CB8AC3E}">
        <p14:creationId xmlns:p14="http://schemas.microsoft.com/office/powerpoint/2010/main" val="9426433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
          <a:ext cx="9144000" cy="6978906"/>
        </p:xfrm>
        <a:graphic>
          <a:graphicData uri="http://schemas.openxmlformats.org/drawingml/2006/table">
            <a:tbl>
              <a:tblPr firstRow="1" bandRow="1">
                <a:tableStyleId>{5C22544A-7EE6-4342-B048-85BDC9FD1C3A}</a:tableStyleId>
              </a:tblPr>
              <a:tblGrid>
                <a:gridCol w="1979713"/>
                <a:gridCol w="1677887"/>
                <a:gridCol w="1828800"/>
                <a:gridCol w="1828800"/>
                <a:gridCol w="1828800"/>
              </a:tblGrid>
              <a:tr h="627448">
                <a:tc>
                  <a:txBody>
                    <a:bodyPr/>
                    <a:lstStyle/>
                    <a:p>
                      <a:r>
                        <a:rPr lang="en-IE" dirty="0" smtClean="0"/>
                        <a:t>Type of</a:t>
                      </a:r>
                      <a:r>
                        <a:rPr lang="en-IE" baseline="0" dirty="0" smtClean="0"/>
                        <a:t> Margin</a:t>
                      </a:r>
                      <a:endParaRPr lang="en-US" dirty="0"/>
                    </a:p>
                  </a:txBody>
                  <a:tcPr/>
                </a:tc>
                <a:tc>
                  <a:txBody>
                    <a:bodyPr/>
                    <a:lstStyle/>
                    <a:p>
                      <a:r>
                        <a:rPr lang="en-IE" dirty="0" smtClean="0"/>
                        <a:t>Examples of Plates</a:t>
                      </a:r>
                      <a:endParaRPr lang="en-US" dirty="0"/>
                    </a:p>
                  </a:txBody>
                  <a:tcPr/>
                </a:tc>
                <a:tc>
                  <a:txBody>
                    <a:bodyPr/>
                    <a:lstStyle/>
                    <a:p>
                      <a:r>
                        <a:rPr lang="en-IE" dirty="0" smtClean="0"/>
                        <a:t>Features</a:t>
                      </a:r>
                      <a:r>
                        <a:rPr lang="en-IE" baseline="0" dirty="0" smtClean="0"/>
                        <a:t> </a:t>
                      </a:r>
                    </a:p>
                    <a:p>
                      <a:r>
                        <a:rPr lang="en-IE" baseline="0" dirty="0" smtClean="0"/>
                        <a:t>Formed</a:t>
                      </a:r>
                      <a:endParaRPr lang="en-US" dirty="0"/>
                    </a:p>
                  </a:txBody>
                  <a:tcPr/>
                </a:tc>
                <a:tc>
                  <a:txBody>
                    <a:bodyPr/>
                    <a:lstStyle/>
                    <a:p>
                      <a:r>
                        <a:rPr lang="en-IE" dirty="0" smtClean="0"/>
                        <a:t>Examples</a:t>
                      </a:r>
                      <a:r>
                        <a:rPr lang="en-IE" baseline="0" dirty="0" smtClean="0"/>
                        <a:t> of Features</a:t>
                      </a:r>
                      <a:endParaRPr lang="en-US" dirty="0"/>
                    </a:p>
                  </a:txBody>
                  <a:tcPr/>
                </a:tc>
                <a:tc>
                  <a:txBody>
                    <a:bodyPr/>
                    <a:lstStyle/>
                    <a:p>
                      <a:r>
                        <a:rPr lang="en-IE" dirty="0" smtClean="0"/>
                        <a:t>Processes</a:t>
                      </a:r>
                    </a:p>
                    <a:p>
                      <a:r>
                        <a:rPr lang="en-IE" dirty="0" smtClean="0"/>
                        <a:t>Involved</a:t>
                      </a:r>
                      <a:endParaRPr lang="en-US" dirty="0"/>
                    </a:p>
                  </a:txBody>
                  <a:tcPr/>
                </a:tc>
              </a:tr>
              <a:tr h="896354">
                <a:tc>
                  <a:txBody>
                    <a:bodyPr/>
                    <a:lstStyle/>
                    <a:p>
                      <a:r>
                        <a:rPr lang="en-IE" b="1" u="sng" dirty="0" smtClean="0"/>
                        <a:t>Convergent</a:t>
                      </a:r>
                    </a:p>
                    <a:p>
                      <a:r>
                        <a:rPr lang="en-IE" dirty="0" smtClean="0"/>
                        <a:t>Continental</a:t>
                      </a:r>
                    </a:p>
                    <a:p>
                      <a:r>
                        <a:rPr lang="en-IE" dirty="0" smtClean="0"/>
                        <a:t>Continental</a:t>
                      </a:r>
                      <a:endParaRPr lang="en-US" dirty="0"/>
                    </a:p>
                  </a:txBody>
                  <a:tcPr/>
                </a:tc>
                <a:tc>
                  <a:txBody>
                    <a:bodyPr/>
                    <a:lstStyle/>
                    <a:p>
                      <a:r>
                        <a:rPr lang="en-IE" dirty="0" smtClean="0"/>
                        <a:t>Eurasian &amp; Indian Plates</a:t>
                      </a:r>
                      <a:endParaRPr lang="en-US" dirty="0"/>
                    </a:p>
                  </a:txBody>
                  <a:tcPr/>
                </a:tc>
                <a:tc>
                  <a:txBody>
                    <a:bodyPr/>
                    <a:lstStyle/>
                    <a:p>
                      <a:r>
                        <a:rPr lang="en-IE" dirty="0" smtClean="0"/>
                        <a:t>Fold Mountains</a:t>
                      </a:r>
                      <a:endParaRPr lang="en-US" dirty="0"/>
                    </a:p>
                  </a:txBody>
                  <a:tcPr/>
                </a:tc>
                <a:tc>
                  <a:txBody>
                    <a:bodyPr/>
                    <a:lstStyle/>
                    <a:p>
                      <a:r>
                        <a:rPr lang="en-IE" dirty="0" err="1" smtClean="0"/>
                        <a:t>Himyalas</a:t>
                      </a:r>
                      <a:r>
                        <a:rPr lang="en-IE" baseline="0" dirty="0" smtClean="0"/>
                        <a:t> </a:t>
                      </a:r>
                      <a:r>
                        <a:rPr lang="en-IE" baseline="0" dirty="0" err="1" smtClean="0"/>
                        <a:t>Mts</a:t>
                      </a:r>
                      <a:endParaRPr lang="en-US" dirty="0"/>
                    </a:p>
                  </a:txBody>
                  <a:tcPr/>
                </a:tc>
                <a:tc>
                  <a:txBody>
                    <a:bodyPr/>
                    <a:lstStyle/>
                    <a:p>
                      <a:r>
                        <a:rPr lang="en-IE" dirty="0" smtClean="0"/>
                        <a:t>Folding/ Earthquakes</a:t>
                      </a:r>
                      <a:endParaRPr lang="en-US" dirty="0"/>
                    </a:p>
                  </a:txBody>
                  <a:tcPr/>
                </a:tc>
              </a:tr>
              <a:tr h="1165261">
                <a:tc>
                  <a:txBody>
                    <a:bodyPr/>
                    <a:lstStyle/>
                    <a:p>
                      <a:r>
                        <a:rPr lang="en-IE" b="1" u="sng" dirty="0" smtClean="0"/>
                        <a:t>Convergent</a:t>
                      </a:r>
                    </a:p>
                    <a:p>
                      <a:r>
                        <a:rPr lang="en-IE" dirty="0" smtClean="0"/>
                        <a:t>Oceanic- Oceanic</a:t>
                      </a:r>
                      <a:endParaRPr lang="en-US" dirty="0"/>
                    </a:p>
                  </a:txBody>
                  <a:tcPr/>
                </a:tc>
                <a:tc>
                  <a:txBody>
                    <a:bodyPr/>
                    <a:lstStyle/>
                    <a:p>
                      <a:r>
                        <a:rPr lang="en-IE" dirty="0" smtClean="0"/>
                        <a:t>African &amp;</a:t>
                      </a:r>
                      <a:r>
                        <a:rPr lang="en-IE" baseline="0" dirty="0" smtClean="0"/>
                        <a:t> Eurasian Plates</a:t>
                      </a:r>
                      <a:endParaRPr lang="en-US" dirty="0"/>
                    </a:p>
                  </a:txBody>
                  <a:tcPr/>
                </a:tc>
                <a:tc>
                  <a:txBody>
                    <a:bodyPr/>
                    <a:lstStyle/>
                    <a:p>
                      <a:r>
                        <a:rPr lang="en-IE" dirty="0" smtClean="0"/>
                        <a:t>Island Arc</a:t>
                      </a:r>
                      <a:endParaRPr lang="en-US" dirty="0"/>
                    </a:p>
                  </a:txBody>
                  <a:tcPr/>
                </a:tc>
                <a:tc>
                  <a:txBody>
                    <a:bodyPr/>
                    <a:lstStyle/>
                    <a:p>
                      <a:r>
                        <a:rPr lang="en-IE" dirty="0" smtClean="0"/>
                        <a:t>Lipari Islands</a:t>
                      </a:r>
                      <a:endParaRPr lang="en-US" dirty="0"/>
                    </a:p>
                  </a:txBody>
                  <a:tcPr/>
                </a:tc>
                <a:tc>
                  <a:txBody>
                    <a:bodyPr/>
                    <a:lstStyle/>
                    <a:p>
                      <a:r>
                        <a:rPr lang="en-IE" dirty="0" smtClean="0"/>
                        <a:t>Earthquakes/</a:t>
                      </a:r>
                      <a:r>
                        <a:rPr lang="en-IE" baseline="0" dirty="0" smtClean="0"/>
                        <a:t> volcanic activity/ Subduction</a:t>
                      </a:r>
                      <a:endParaRPr lang="en-US" dirty="0"/>
                    </a:p>
                  </a:txBody>
                  <a:tcPr/>
                </a:tc>
              </a:tr>
              <a:tr h="1165261">
                <a:tc>
                  <a:txBody>
                    <a:bodyPr/>
                    <a:lstStyle/>
                    <a:p>
                      <a:r>
                        <a:rPr lang="en-IE" b="1" u="sng" dirty="0" smtClean="0"/>
                        <a:t>Convergent</a:t>
                      </a:r>
                    </a:p>
                    <a:p>
                      <a:r>
                        <a:rPr lang="en-IE" dirty="0" smtClean="0"/>
                        <a:t>Oceanic- Continental</a:t>
                      </a:r>
                      <a:endParaRPr lang="en-US" dirty="0"/>
                    </a:p>
                  </a:txBody>
                  <a:tcPr/>
                </a:tc>
                <a:tc>
                  <a:txBody>
                    <a:bodyPr/>
                    <a:lstStyle/>
                    <a:p>
                      <a:r>
                        <a:rPr lang="en-IE" dirty="0" err="1" smtClean="0"/>
                        <a:t>Nazca</a:t>
                      </a:r>
                      <a:r>
                        <a:rPr lang="en-IE" dirty="0" smtClean="0"/>
                        <a:t> &amp;</a:t>
                      </a:r>
                      <a:r>
                        <a:rPr lang="en-IE" baseline="0" dirty="0" smtClean="0"/>
                        <a:t> </a:t>
                      </a:r>
                      <a:r>
                        <a:rPr lang="en-IE" baseline="0" dirty="0" err="1" smtClean="0"/>
                        <a:t>S.American</a:t>
                      </a:r>
                      <a:r>
                        <a:rPr lang="en-IE" baseline="0" dirty="0" smtClean="0"/>
                        <a:t> Plates</a:t>
                      </a:r>
                      <a:endParaRPr lang="en-US" dirty="0"/>
                    </a:p>
                  </a:txBody>
                  <a:tcPr/>
                </a:tc>
                <a:tc>
                  <a:txBody>
                    <a:bodyPr/>
                    <a:lstStyle/>
                    <a:p>
                      <a:r>
                        <a:rPr lang="en-IE" dirty="0" smtClean="0"/>
                        <a:t>Fold Mountains &amp; Volcanoes</a:t>
                      </a:r>
                      <a:endParaRPr lang="en-US" dirty="0"/>
                    </a:p>
                  </a:txBody>
                  <a:tcPr/>
                </a:tc>
                <a:tc>
                  <a:txBody>
                    <a:bodyPr/>
                    <a:lstStyle/>
                    <a:p>
                      <a:r>
                        <a:rPr lang="en-IE" dirty="0" smtClean="0"/>
                        <a:t>Andes &amp; </a:t>
                      </a:r>
                      <a:r>
                        <a:rPr lang="en-IE" dirty="0" err="1" smtClean="0"/>
                        <a:t>Nevado</a:t>
                      </a:r>
                      <a:r>
                        <a:rPr lang="en-IE" dirty="0" smtClean="0"/>
                        <a:t> El Ruiz</a:t>
                      </a:r>
                      <a:endParaRPr lang="en-US" dirty="0"/>
                    </a:p>
                  </a:txBody>
                  <a:tcPr/>
                </a:tc>
                <a:tc>
                  <a:txBody>
                    <a:bodyPr/>
                    <a:lstStyle/>
                    <a:p>
                      <a:r>
                        <a:rPr lang="en-IE" dirty="0" smtClean="0"/>
                        <a:t>Subduction/ Volcanic activity/ earthquakes</a:t>
                      </a:r>
                      <a:endParaRPr lang="en-US" dirty="0"/>
                    </a:p>
                  </a:txBody>
                  <a:tcPr/>
                </a:tc>
              </a:tr>
              <a:tr h="35854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896354">
                <a:tc>
                  <a:txBody>
                    <a:bodyPr/>
                    <a:lstStyle/>
                    <a:p>
                      <a:r>
                        <a:rPr lang="en-IE" b="1" u="sng" dirty="0" smtClean="0"/>
                        <a:t>Divergent</a:t>
                      </a:r>
                    </a:p>
                    <a:p>
                      <a:r>
                        <a:rPr lang="en-IE" dirty="0" smtClean="0"/>
                        <a:t>Continental- Continental</a:t>
                      </a:r>
                      <a:endParaRPr lang="en-US" dirty="0"/>
                    </a:p>
                  </a:txBody>
                  <a:tcPr/>
                </a:tc>
                <a:tc>
                  <a:txBody>
                    <a:bodyPr/>
                    <a:lstStyle/>
                    <a:p>
                      <a:r>
                        <a:rPr lang="en-IE" dirty="0" smtClean="0"/>
                        <a:t>African &amp; Indian Plates</a:t>
                      </a:r>
                      <a:endParaRPr lang="en-US" dirty="0"/>
                    </a:p>
                  </a:txBody>
                  <a:tcPr/>
                </a:tc>
                <a:tc>
                  <a:txBody>
                    <a:bodyPr/>
                    <a:lstStyle/>
                    <a:p>
                      <a:r>
                        <a:rPr lang="en-IE" dirty="0" smtClean="0"/>
                        <a:t>Rift Valley</a:t>
                      </a:r>
                      <a:endParaRPr lang="en-US" dirty="0"/>
                    </a:p>
                  </a:txBody>
                  <a:tcPr/>
                </a:tc>
                <a:tc>
                  <a:txBody>
                    <a:bodyPr/>
                    <a:lstStyle/>
                    <a:p>
                      <a:r>
                        <a:rPr lang="en-IE" dirty="0" smtClean="0"/>
                        <a:t>East African</a:t>
                      </a:r>
                      <a:r>
                        <a:rPr lang="en-IE" baseline="0" dirty="0" smtClean="0"/>
                        <a:t> Rift Valley</a:t>
                      </a:r>
                      <a:endParaRPr lang="en-US" dirty="0"/>
                    </a:p>
                  </a:txBody>
                  <a:tcPr/>
                </a:tc>
                <a:tc>
                  <a:txBody>
                    <a:bodyPr/>
                    <a:lstStyle/>
                    <a:p>
                      <a:r>
                        <a:rPr lang="en-IE" dirty="0" smtClean="0"/>
                        <a:t>Volcanic Activity</a:t>
                      </a:r>
                    </a:p>
                    <a:p>
                      <a:r>
                        <a:rPr lang="en-IE" dirty="0" smtClean="0"/>
                        <a:t>Earthquakes</a:t>
                      </a:r>
                      <a:endParaRPr lang="en-US" dirty="0"/>
                    </a:p>
                  </a:txBody>
                  <a:tcPr/>
                </a:tc>
              </a:tr>
              <a:tr h="896354">
                <a:tc>
                  <a:txBody>
                    <a:bodyPr/>
                    <a:lstStyle/>
                    <a:p>
                      <a:r>
                        <a:rPr lang="en-IE" b="1" u="sng" dirty="0" smtClean="0"/>
                        <a:t>Divergent</a:t>
                      </a:r>
                    </a:p>
                    <a:p>
                      <a:r>
                        <a:rPr lang="en-IE" dirty="0" smtClean="0"/>
                        <a:t>Oceanic-</a:t>
                      </a:r>
                      <a:r>
                        <a:rPr lang="en-IE" baseline="0" dirty="0" smtClean="0"/>
                        <a:t> Oceanic</a:t>
                      </a:r>
                      <a:endParaRPr lang="en-US" dirty="0"/>
                    </a:p>
                  </a:txBody>
                  <a:tcPr/>
                </a:tc>
                <a:tc>
                  <a:txBody>
                    <a:bodyPr/>
                    <a:lstStyle/>
                    <a:p>
                      <a:r>
                        <a:rPr lang="en-IE" dirty="0" smtClean="0"/>
                        <a:t>N. American &amp; Eurasian Plates</a:t>
                      </a:r>
                      <a:endParaRPr lang="en-US" dirty="0"/>
                    </a:p>
                  </a:txBody>
                  <a:tcPr/>
                </a:tc>
                <a:tc>
                  <a:txBody>
                    <a:bodyPr/>
                    <a:lstStyle/>
                    <a:p>
                      <a:r>
                        <a:rPr lang="en-IE" dirty="0" smtClean="0"/>
                        <a:t> Mid Ocean Ridge</a:t>
                      </a:r>
                      <a:endParaRPr lang="en-US" dirty="0"/>
                    </a:p>
                  </a:txBody>
                  <a:tcPr/>
                </a:tc>
                <a:tc>
                  <a:txBody>
                    <a:bodyPr/>
                    <a:lstStyle/>
                    <a:p>
                      <a:r>
                        <a:rPr lang="en-IE" dirty="0" smtClean="0"/>
                        <a:t>Mid Atlantic Ridge</a:t>
                      </a:r>
                      <a:endParaRPr lang="en-US" dirty="0"/>
                    </a:p>
                  </a:txBody>
                  <a:tcPr/>
                </a:tc>
                <a:tc>
                  <a:txBody>
                    <a:bodyPr/>
                    <a:lstStyle/>
                    <a:p>
                      <a:r>
                        <a:rPr lang="en-IE" dirty="0" smtClean="0"/>
                        <a:t>Volcanic</a:t>
                      </a:r>
                      <a:r>
                        <a:rPr lang="en-IE" baseline="0" dirty="0" smtClean="0"/>
                        <a:t> Activity</a:t>
                      </a:r>
                    </a:p>
                    <a:p>
                      <a:r>
                        <a:rPr lang="en-IE" baseline="0" dirty="0" smtClean="0"/>
                        <a:t>Earthquakes</a:t>
                      </a:r>
                      <a:endParaRPr lang="en-US" dirty="0"/>
                    </a:p>
                  </a:txBody>
                  <a:tcPr/>
                </a:tc>
              </a:tr>
              <a:tr h="852426">
                <a:tc>
                  <a:txBody>
                    <a:bodyPr/>
                    <a:lstStyle/>
                    <a:p>
                      <a:r>
                        <a:rPr lang="en-IE" b="1" u="sng" dirty="0" smtClean="0"/>
                        <a:t>Transverse</a:t>
                      </a:r>
                      <a:endParaRPr lang="en-US" b="1" u="sng" dirty="0"/>
                    </a:p>
                  </a:txBody>
                  <a:tcPr/>
                </a:tc>
                <a:tc>
                  <a:txBody>
                    <a:bodyPr/>
                    <a:lstStyle/>
                    <a:p>
                      <a:r>
                        <a:rPr lang="en-IE" dirty="0" smtClean="0"/>
                        <a:t>N.</a:t>
                      </a:r>
                      <a:r>
                        <a:rPr lang="en-IE" baseline="0" dirty="0" smtClean="0"/>
                        <a:t> American &amp; Pacific Plate</a:t>
                      </a:r>
                      <a:endParaRPr lang="en-US" dirty="0"/>
                    </a:p>
                  </a:txBody>
                  <a:tcPr/>
                </a:tc>
                <a:tc>
                  <a:txBody>
                    <a:bodyPr/>
                    <a:lstStyle/>
                    <a:p>
                      <a:r>
                        <a:rPr lang="en-IE" dirty="0" smtClean="0"/>
                        <a:t>Fault</a:t>
                      </a:r>
                      <a:r>
                        <a:rPr lang="en-IE" baseline="0" dirty="0" smtClean="0"/>
                        <a:t> Line</a:t>
                      </a:r>
                      <a:endParaRPr lang="en-US" dirty="0"/>
                    </a:p>
                  </a:txBody>
                  <a:tcPr/>
                </a:tc>
                <a:tc>
                  <a:txBody>
                    <a:bodyPr/>
                    <a:lstStyle/>
                    <a:p>
                      <a:r>
                        <a:rPr lang="en-IE" dirty="0" smtClean="0"/>
                        <a:t>San Andreas Fault Line</a:t>
                      </a:r>
                      <a:endParaRPr lang="en-US" dirty="0"/>
                    </a:p>
                  </a:txBody>
                  <a:tcPr/>
                </a:tc>
                <a:tc>
                  <a:txBody>
                    <a:bodyPr/>
                    <a:lstStyle/>
                    <a:p>
                      <a:r>
                        <a:rPr lang="en-IE" dirty="0" smtClean="0"/>
                        <a:t>Earthquakes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Earth’s Internal Structure</a:t>
            </a:r>
            <a:endParaRPr lang="en-IE" dirty="0"/>
          </a:p>
        </p:txBody>
      </p:sp>
      <p:sp>
        <p:nvSpPr>
          <p:cNvPr id="3" name="Content Placeholder 2"/>
          <p:cNvSpPr>
            <a:spLocks noGrp="1"/>
          </p:cNvSpPr>
          <p:nvPr>
            <p:ph sz="quarter" idx="1"/>
          </p:nvPr>
        </p:nvSpPr>
        <p:spPr/>
        <p:txBody>
          <a:bodyPr/>
          <a:lstStyle/>
          <a:p>
            <a:r>
              <a:rPr lang="en-IE" dirty="0" smtClean="0"/>
              <a:t>The </a:t>
            </a:r>
            <a:r>
              <a:rPr lang="en-IE" dirty="0" smtClean="0">
                <a:solidFill>
                  <a:schemeClr val="accent6">
                    <a:lumMod val="50000"/>
                  </a:schemeClr>
                </a:solidFill>
              </a:rPr>
              <a:t>mantle </a:t>
            </a:r>
            <a:r>
              <a:rPr lang="en-IE" dirty="0" smtClean="0"/>
              <a:t>is made up of semi-molten rock called </a:t>
            </a:r>
            <a:r>
              <a:rPr lang="en-IE" dirty="0" smtClean="0">
                <a:solidFill>
                  <a:srgbClr val="FF0000"/>
                </a:solidFill>
              </a:rPr>
              <a:t>magma</a:t>
            </a:r>
            <a:r>
              <a:rPr lang="en-IE" dirty="0" smtClean="0"/>
              <a:t>. The mantle’s outer layer consists of hot, molten (melted) rocks and it is known as the </a:t>
            </a:r>
            <a:r>
              <a:rPr lang="en-IE" dirty="0" err="1" smtClean="0">
                <a:solidFill>
                  <a:srgbClr val="C00000"/>
                </a:solidFill>
              </a:rPr>
              <a:t>asthenosphere</a:t>
            </a:r>
            <a:r>
              <a:rPr lang="en-IE" dirty="0" smtClean="0"/>
              <a:t>. </a:t>
            </a:r>
          </a:p>
          <a:p>
            <a:endParaRPr lang="en-IE" dirty="0" smtClean="0">
              <a:solidFill>
                <a:schemeClr val="accent6">
                  <a:lumMod val="50000"/>
                </a:schemeClr>
              </a:solidFill>
            </a:endParaRPr>
          </a:p>
          <a:p>
            <a:r>
              <a:rPr lang="en-IE" dirty="0" smtClean="0">
                <a:solidFill>
                  <a:srgbClr val="0070C0"/>
                </a:solidFill>
              </a:rPr>
              <a:t>Convection currents </a:t>
            </a:r>
            <a:r>
              <a:rPr lang="en-IE" dirty="0" smtClean="0"/>
              <a:t>rise from the </a:t>
            </a:r>
            <a:r>
              <a:rPr lang="en-IE" b="1" dirty="0" smtClean="0"/>
              <a:t>core</a:t>
            </a:r>
            <a:r>
              <a:rPr lang="en-IE" dirty="0" smtClean="0"/>
              <a:t> through the </a:t>
            </a:r>
            <a:r>
              <a:rPr lang="en-IE" dirty="0" smtClean="0">
                <a:solidFill>
                  <a:schemeClr val="accent6">
                    <a:lumMod val="50000"/>
                  </a:schemeClr>
                </a:solidFill>
              </a:rPr>
              <a:t>mantle</a:t>
            </a:r>
            <a:r>
              <a:rPr lang="en-IE" dirty="0" smtClean="0"/>
              <a:t> and cause crustal plates to move.</a:t>
            </a:r>
            <a:endParaRPr lang="en-I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0" y="285729"/>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Earth’s Internal Structure</a:t>
            </a:r>
            <a:endParaRPr lang="en-IE" dirty="0"/>
          </a:p>
        </p:txBody>
      </p:sp>
      <p:sp>
        <p:nvSpPr>
          <p:cNvPr id="3" name="Content Placeholder 2"/>
          <p:cNvSpPr>
            <a:spLocks noGrp="1"/>
          </p:cNvSpPr>
          <p:nvPr>
            <p:ph sz="quarter" idx="1"/>
          </p:nvPr>
        </p:nvSpPr>
        <p:spPr/>
        <p:txBody>
          <a:bodyPr/>
          <a:lstStyle/>
          <a:p>
            <a:r>
              <a:rPr lang="en-IE" dirty="0" smtClean="0"/>
              <a:t>The </a:t>
            </a:r>
            <a:r>
              <a:rPr lang="en-IE" b="1" dirty="0" smtClean="0"/>
              <a:t>Outer core </a:t>
            </a:r>
            <a:r>
              <a:rPr lang="en-IE" dirty="0" smtClean="0"/>
              <a:t>is a layer of molten rocks that consists mainly of </a:t>
            </a:r>
            <a:r>
              <a:rPr lang="en-IE" dirty="0" smtClean="0">
                <a:solidFill>
                  <a:schemeClr val="accent5">
                    <a:lumMod val="50000"/>
                  </a:schemeClr>
                </a:solidFill>
              </a:rPr>
              <a:t>iron</a:t>
            </a:r>
            <a:r>
              <a:rPr lang="en-IE" dirty="0" smtClean="0"/>
              <a:t>.</a:t>
            </a:r>
          </a:p>
          <a:p>
            <a:endParaRPr lang="en-IE" dirty="0" smtClean="0"/>
          </a:p>
          <a:p>
            <a:endParaRPr lang="en-IE" dirty="0" smtClean="0"/>
          </a:p>
          <a:p>
            <a:endParaRPr lang="en-IE" dirty="0" smtClean="0"/>
          </a:p>
          <a:p>
            <a:r>
              <a:rPr lang="en-IE" dirty="0" smtClean="0"/>
              <a:t>The </a:t>
            </a:r>
            <a:r>
              <a:rPr lang="en-IE" b="1" dirty="0" smtClean="0"/>
              <a:t>Inner core </a:t>
            </a:r>
            <a:r>
              <a:rPr lang="en-IE" dirty="0" smtClean="0"/>
              <a:t>has a heat of up to 5,000c. It is solid consisting mainly of </a:t>
            </a:r>
            <a:r>
              <a:rPr lang="en-IE" dirty="0" smtClean="0">
                <a:solidFill>
                  <a:schemeClr val="accent5">
                    <a:lumMod val="50000"/>
                  </a:schemeClr>
                </a:solidFill>
              </a:rPr>
              <a:t>iron</a:t>
            </a:r>
            <a:r>
              <a:rPr lang="en-IE" dirty="0" smtClean="0"/>
              <a:t> and </a:t>
            </a:r>
            <a:r>
              <a:rPr lang="en-IE" dirty="0" smtClean="0">
                <a:solidFill>
                  <a:schemeClr val="accent1">
                    <a:lumMod val="50000"/>
                  </a:schemeClr>
                </a:solidFill>
              </a:rPr>
              <a:t>nickel</a:t>
            </a:r>
            <a:r>
              <a:rPr lang="en-IE" dirty="0" smtClean="0"/>
              <a:t>.</a:t>
            </a:r>
            <a:endParaRPr lang="en-IE"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sz="quarter" idx="1"/>
          </p:nvPr>
        </p:nvSpPr>
        <p:spPr/>
        <p:txBody>
          <a:bodyPr/>
          <a:lstStyle/>
          <a:p>
            <a:endParaRPr lang="en-IE"/>
          </a:p>
        </p:txBody>
      </p:sp>
      <p:pic>
        <p:nvPicPr>
          <p:cNvPr id="3074" name="Picture 2" descr="C:\Documents\An Tíreolas 09-10\The Tectonic Cycle\Images\earthinterior.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sz="quarter" idx="1"/>
          </p:nvPr>
        </p:nvSpPr>
        <p:spPr/>
        <p:txBody>
          <a:bodyPr/>
          <a:lstStyle/>
          <a:p>
            <a:endParaRPr lang="en-IE"/>
          </a:p>
        </p:txBody>
      </p:sp>
      <p:pic>
        <p:nvPicPr>
          <p:cNvPr id="5122" name="Picture 2" descr="C:\Documents\An Tíreolas 09-10\The Tectonic Cycle\Images\struct.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Picture 2" descr="C:\Documents and Settings\Owner\Desktop\The restless earth\plates seperating.gif"/>
          <p:cNvPicPr>
            <a:picLocks noGrp="1" noChangeAspect="1" noChangeArrowheads="1"/>
          </p:cNvPicPr>
          <p:nvPr>
            <p:ph sz="quarter" idx="1"/>
          </p:nvPr>
        </p:nvPicPr>
        <p:blipFill>
          <a:blip r:embed="rId3"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Convection Currents</a:t>
            </a:r>
            <a:r>
              <a:rPr lang="en-IE" dirty="0" smtClean="0"/>
              <a:t>– How Plates Move</a:t>
            </a:r>
            <a:endParaRPr lang="en-IE" dirty="0"/>
          </a:p>
        </p:txBody>
      </p:sp>
      <p:sp>
        <p:nvSpPr>
          <p:cNvPr id="3" name="Content Placeholder 2"/>
          <p:cNvSpPr>
            <a:spLocks noGrp="1"/>
          </p:cNvSpPr>
          <p:nvPr>
            <p:ph sz="quarter" idx="1"/>
          </p:nvPr>
        </p:nvSpPr>
        <p:spPr/>
        <p:txBody>
          <a:bodyPr>
            <a:normAutofit fontScale="92500" lnSpcReduction="10000"/>
          </a:bodyPr>
          <a:lstStyle/>
          <a:p>
            <a:r>
              <a:rPr lang="en-IE" dirty="0" smtClean="0"/>
              <a:t>The convectional flow of magma (semi-molten rock) is the key to plate movement.</a:t>
            </a:r>
          </a:p>
          <a:p>
            <a:r>
              <a:rPr lang="en-IE" dirty="0" smtClean="0"/>
              <a:t>Magma rises from the earths core (5000)</a:t>
            </a:r>
          </a:p>
          <a:p>
            <a:r>
              <a:rPr lang="en-IE" dirty="0" smtClean="0"/>
              <a:t>Reaches the athensophere (1000) cools and sinks again in a circular motion. </a:t>
            </a:r>
          </a:p>
          <a:p>
            <a:r>
              <a:rPr lang="en-IE" dirty="0" smtClean="0"/>
              <a:t>As the magma moves it drags the plates along with it, as though they were giant conveyor belts. </a:t>
            </a:r>
          </a:p>
          <a:p>
            <a:endParaRPr lang="en-IE" dirty="0" smtClean="0"/>
          </a:p>
          <a:p>
            <a:endParaRPr lang="en-IE" dirty="0" smtClean="0"/>
          </a:p>
          <a:p>
            <a:endParaRPr lang="en-IE" dirty="0" smtClean="0"/>
          </a:p>
          <a:p>
            <a:r>
              <a:rPr lang="en-IE" b="1" i="1" u="sng" dirty="0" smtClean="0">
                <a:solidFill>
                  <a:srgbClr val="FF0000"/>
                </a:solidFill>
              </a:rPr>
              <a:t>Video Clip in folder</a:t>
            </a:r>
            <a:r>
              <a:rPr lang="en-IE" dirty="0" smtClean="0"/>
              <a:t>.</a:t>
            </a:r>
            <a:endParaRPr lang="en-I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PPT16"/>
          <p:cNvPicPr>
            <a:picLocks noChangeAspect="1" noChangeArrowheads="1"/>
          </p:cNvPicPr>
          <p:nvPr/>
        </p:nvPicPr>
        <p:blipFill>
          <a:blip r:embed="rId3" cstate="print"/>
          <a:srcRect/>
          <a:stretch>
            <a:fillRect/>
          </a:stretch>
        </p:blipFill>
        <p:spPr bwMode="auto">
          <a:xfrm>
            <a:off x="857224" y="0"/>
            <a:ext cx="6715172" cy="6765257"/>
          </a:xfrm>
          <a:prstGeom prst="rect">
            <a:avLst/>
          </a:prstGeom>
          <a:noFill/>
          <a:ln w="9525">
            <a:noFill/>
            <a:miter lim="800000"/>
            <a:headEnd/>
            <a:tailEnd/>
          </a:ln>
          <a:effectLst/>
        </p:spPr>
      </p:pic>
    </p:spTree>
    <p:extLst>
      <p:ext uri="{BB962C8B-B14F-4D97-AF65-F5344CB8AC3E}">
        <p14:creationId xmlns:p14="http://schemas.microsoft.com/office/powerpoint/2010/main" val="3527853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IE" dirty="0"/>
          </a:p>
        </p:txBody>
      </p:sp>
      <p:sp>
        <p:nvSpPr>
          <p:cNvPr id="2" name="Title 1"/>
          <p:cNvSpPr>
            <a:spLocks noGrp="1"/>
          </p:cNvSpPr>
          <p:nvPr>
            <p:ph type="ctrTitle"/>
          </p:nvPr>
        </p:nvSpPr>
        <p:spPr/>
        <p:txBody>
          <a:bodyPr/>
          <a:lstStyle/>
          <a:p>
            <a:r>
              <a:rPr lang="en-IE" sz="6600" dirty="0" smtClean="0"/>
              <a:t>The Tectonic Cycle</a:t>
            </a:r>
            <a:endParaRPr lang="en-IE" sz="6600" dirty="0"/>
          </a:p>
        </p:txBody>
      </p:sp>
      <p:pic>
        <p:nvPicPr>
          <p:cNvPr id="4" name="Picture 2" descr="C:\Documents and Settings\Owner\Desktop\The restless earth\Plates of world.jpg"/>
          <p:cNvPicPr>
            <a:picLocks noChangeAspect="1" noChangeArrowheads="1"/>
          </p:cNvPicPr>
          <p:nvPr/>
        </p:nvPicPr>
        <p:blipFill>
          <a:blip r:embed="rId3" cstate="print"/>
          <a:srcRect/>
          <a:stretch>
            <a:fillRect/>
          </a:stretch>
        </p:blipFill>
        <p:spPr bwMode="auto">
          <a:xfrm>
            <a:off x="0" y="2214554"/>
            <a:ext cx="9144000" cy="464344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PT15"/>
          <p:cNvPicPr>
            <a:picLocks noChangeAspect="1" noChangeArrowheads="1"/>
          </p:cNvPicPr>
          <p:nvPr/>
        </p:nvPicPr>
        <p:blipFill>
          <a:blip r:embed="rId3" cstate="print"/>
          <a:srcRect/>
          <a:stretch>
            <a:fillRect/>
          </a:stretch>
        </p:blipFill>
        <p:spPr bwMode="auto">
          <a:xfrm>
            <a:off x="0" y="0"/>
            <a:ext cx="9144000" cy="680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37923" name="Picture 3"/>
          <p:cNvPicPr>
            <a:picLocks noChangeAspect="1" noChangeArrowheads="1"/>
          </p:cNvPicPr>
          <p:nvPr/>
        </p:nvPicPr>
        <p:blipFill>
          <a:blip r:embed="rId3" cstate="print"/>
          <a:srcRect l="8657" t="34250" r="6442" b="1554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IE" dirty="0" smtClean="0"/>
              <a:t>Theory of Tectonics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Theory of Plate Tectonics</a:t>
            </a:r>
            <a:endParaRPr lang="en-IE" dirty="0"/>
          </a:p>
        </p:txBody>
      </p:sp>
      <p:sp>
        <p:nvSpPr>
          <p:cNvPr id="3" name="Content Placeholder 2"/>
          <p:cNvSpPr>
            <a:spLocks noGrp="1"/>
          </p:cNvSpPr>
          <p:nvPr>
            <p:ph sz="quarter" idx="1"/>
          </p:nvPr>
        </p:nvSpPr>
        <p:spPr/>
        <p:txBody>
          <a:bodyPr/>
          <a:lstStyle/>
          <a:p>
            <a:r>
              <a:rPr lang="en-IE" dirty="0" smtClean="0"/>
              <a:t>Plate Tectonic Theory is that the outer layer of the Earth (crust or lithosphere) is broken into slabs of solid rock called plates. 7 large plates and around 12 smaller plates cover the crust. These plates fit together like a jigsaw but are constantly moving either away from, towards or alongside each other.</a:t>
            </a:r>
          </a:p>
          <a:p>
            <a:endParaRPr lang="en-IE" dirty="0" smtClean="0"/>
          </a:p>
          <a:p>
            <a:r>
              <a:rPr lang="en-IE" dirty="0" smtClean="0"/>
              <a:t>Plate tectonics is a combination of 2 theories:</a:t>
            </a:r>
          </a:p>
          <a:p>
            <a:pPr>
              <a:buNone/>
            </a:pPr>
            <a:r>
              <a:rPr lang="en-IE" dirty="0" smtClean="0"/>
              <a:t>	1. Continental Drift.</a:t>
            </a:r>
          </a:p>
          <a:p>
            <a:pPr>
              <a:buNone/>
            </a:pPr>
            <a:r>
              <a:rPr lang="en-IE" dirty="0" smtClean="0"/>
              <a:t>	2. Sea-floor spreading.</a:t>
            </a:r>
          </a:p>
          <a:p>
            <a:pPr>
              <a:buNone/>
            </a:pPr>
            <a:endParaRPr lang="en-I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sz="quarter" idx="1"/>
          </p:nvPr>
        </p:nvSpPr>
        <p:spPr/>
        <p:txBody>
          <a:bodyPr/>
          <a:lstStyle/>
          <a:p>
            <a:endParaRPr lang="en-IE"/>
          </a:p>
        </p:txBody>
      </p:sp>
      <p:pic>
        <p:nvPicPr>
          <p:cNvPr id="224257" name="Picture 1"/>
          <p:cNvPicPr>
            <a:picLocks noChangeAspect="1" noChangeArrowheads="1"/>
          </p:cNvPicPr>
          <p:nvPr/>
        </p:nvPicPr>
        <p:blipFill>
          <a:blip r:embed="rId3" cstate="print"/>
          <a:srcRect l="14391" t="21282" r="13997" b="12766"/>
          <a:stretch>
            <a:fillRect/>
          </a:stretch>
        </p:blipFill>
        <p:spPr bwMode="auto">
          <a:xfrm>
            <a:off x="0" y="0"/>
            <a:ext cx="90301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214282" y="285728"/>
            <a:ext cx="8153400" cy="6238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19490" name="Picture 2" descr="http://www.johomaps.com/world/worldtecton.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60450" name="Picture 2"/>
          <p:cNvPicPr>
            <a:picLocks noChangeAspect="1" noChangeArrowheads="1"/>
          </p:cNvPicPr>
          <p:nvPr/>
        </p:nvPicPr>
        <p:blipFill>
          <a:blip r:embed="rId3" cstate="print"/>
          <a:srcRect l="9223" t="33094" r="16211" b="13751"/>
          <a:stretch>
            <a:fillRect/>
          </a:stretch>
        </p:blipFill>
        <p:spPr bwMode="auto">
          <a:xfrm>
            <a:off x="-1" y="0"/>
            <a:ext cx="910713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Continental Drift</a:t>
            </a:r>
            <a:endParaRPr lang="en-IE" dirty="0"/>
          </a:p>
        </p:txBody>
      </p:sp>
      <p:sp>
        <p:nvSpPr>
          <p:cNvPr id="3" name="Content Placeholder 2"/>
          <p:cNvSpPr>
            <a:spLocks noGrp="1"/>
          </p:cNvSpPr>
          <p:nvPr>
            <p:ph sz="quarter" idx="1"/>
          </p:nvPr>
        </p:nvSpPr>
        <p:spPr/>
        <p:txBody>
          <a:bodyPr>
            <a:normAutofit fontScale="92500" lnSpcReduction="10000"/>
          </a:bodyPr>
          <a:lstStyle/>
          <a:p>
            <a:r>
              <a:rPr lang="en-IE" dirty="0" smtClean="0"/>
              <a:t>In </a:t>
            </a:r>
            <a:r>
              <a:rPr lang="en-IE" i="1" dirty="0" smtClean="0"/>
              <a:t>1912</a:t>
            </a:r>
            <a:r>
              <a:rPr lang="en-IE" dirty="0" smtClean="0"/>
              <a:t> </a:t>
            </a:r>
            <a:r>
              <a:rPr lang="en-IE" b="1" dirty="0" smtClean="0"/>
              <a:t>Alfred Wegener</a:t>
            </a:r>
            <a:r>
              <a:rPr lang="en-IE" dirty="0" smtClean="0"/>
              <a:t> </a:t>
            </a:r>
            <a:r>
              <a:rPr lang="ga-IE" dirty="0" smtClean="0"/>
              <a:t>claimed</a:t>
            </a:r>
            <a:r>
              <a:rPr lang="en-IE" dirty="0" smtClean="0"/>
              <a:t> that all continents once formed a single landmass named </a:t>
            </a:r>
            <a:r>
              <a:rPr lang="en-IE" b="1" dirty="0" smtClean="0"/>
              <a:t>Pangaea</a:t>
            </a:r>
            <a:r>
              <a:rPr lang="en-IE" dirty="0" smtClean="0"/>
              <a:t> (all land) but that these continents drifted apart in the lat </a:t>
            </a:r>
            <a:r>
              <a:rPr lang="en-IE" dirty="0" smtClean="0">
                <a:solidFill>
                  <a:schemeClr val="accent1">
                    <a:lumMod val="50000"/>
                  </a:schemeClr>
                </a:solidFill>
              </a:rPr>
              <a:t>200 million</a:t>
            </a:r>
            <a:r>
              <a:rPr lang="en-IE" dirty="0" smtClean="0"/>
              <a:t> years to form the </a:t>
            </a:r>
            <a:r>
              <a:rPr lang="en-IE" dirty="0" smtClean="0">
                <a:solidFill>
                  <a:schemeClr val="accent1">
                    <a:lumMod val="50000"/>
                  </a:schemeClr>
                </a:solidFill>
              </a:rPr>
              <a:t>7 continents</a:t>
            </a:r>
            <a:r>
              <a:rPr lang="en-IE" dirty="0" smtClean="0"/>
              <a:t> of present day. </a:t>
            </a:r>
          </a:p>
          <a:p>
            <a:endParaRPr lang="en-IE" dirty="0" smtClean="0"/>
          </a:p>
          <a:p>
            <a:pPr>
              <a:buNone/>
            </a:pPr>
            <a:r>
              <a:rPr lang="en-IE" dirty="0" smtClean="0"/>
              <a:t>Wegener backed this up by stating:</a:t>
            </a:r>
          </a:p>
          <a:p>
            <a:pPr>
              <a:buNone/>
            </a:pPr>
            <a:r>
              <a:rPr lang="en-IE" dirty="0" smtClean="0"/>
              <a:t> - The coastlines of </a:t>
            </a:r>
            <a:r>
              <a:rPr lang="en-IE" dirty="0" smtClean="0">
                <a:solidFill>
                  <a:srgbClr val="FF0000"/>
                </a:solidFill>
              </a:rPr>
              <a:t>Africa</a:t>
            </a:r>
            <a:r>
              <a:rPr lang="en-IE" dirty="0" smtClean="0"/>
              <a:t> and </a:t>
            </a:r>
            <a:r>
              <a:rPr lang="en-IE" dirty="0" smtClean="0">
                <a:solidFill>
                  <a:srgbClr val="003300"/>
                </a:solidFill>
              </a:rPr>
              <a:t>South America</a:t>
            </a:r>
            <a:r>
              <a:rPr lang="en-IE" dirty="0" smtClean="0"/>
              <a:t> match.</a:t>
            </a:r>
          </a:p>
          <a:p>
            <a:pPr>
              <a:buNone/>
            </a:pPr>
            <a:r>
              <a:rPr lang="en-IE" dirty="0" smtClean="0"/>
              <a:t> - Rocks in southeast </a:t>
            </a:r>
            <a:r>
              <a:rPr lang="en-IE" dirty="0" smtClean="0">
                <a:solidFill>
                  <a:srgbClr val="FFC000"/>
                </a:solidFill>
              </a:rPr>
              <a:t>Bra</a:t>
            </a:r>
            <a:r>
              <a:rPr lang="en-IE" dirty="0" smtClean="0">
                <a:solidFill>
                  <a:srgbClr val="00B050"/>
                </a:solidFill>
              </a:rPr>
              <a:t>zil</a:t>
            </a:r>
            <a:r>
              <a:rPr lang="en-IE" dirty="0" smtClean="0"/>
              <a:t> and </a:t>
            </a:r>
            <a:r>
              <a:rPr lang="en-IE" dirty="0" smtClean="0">
                <a:solidFill>
                  <a:schemeClr val="accent2">
                    <a:lumMod val="50000"/>
                  </a:schemeClr>
                </a:solidFill>
              </a:rPr>
              <a:t>South Africa</a:t>
            </a:r>
            <a:r>
              <a:rPr lang="en-IE" dirty="0" smtClean="0"/>
              <a:t> match in </a:t>
            </a:r>
            <a:r>
              <a:rPr lang="en-IE" i="1" dirty="0" smtClean="0"/>
              <a:t>age</a:t>
            </a:r>
            <a:r>
              <a:rPr lang="en-IE" dirty="0" smtClean="0"/>
              <a:t>, </a:t>
            </a:r>
            <a:r>
              <a:rPr lang="en-IE" i="1" u="sng" dirty="0" smtClean="0"/>
              <a:t>structure</a:t>
            </a:r>
            <a:r>
              <a:rPr lang="en-IE" dirty="0" smtClean="0"/>
              <a:t> and </a:t>
            </a:r>
            <a:r>
              <a:rPr lang="en-IE" i="1" dirty="0" smtClean="0"/>
              <a:t>type</a:t>
            </a:r>
            <a:r>
              <a:rPr lang="en-IE" dirty="0" smtClean="0"/>
              <a:t>.</a:t>
            </a:r>
          </a:p>
          <a:p>
            <a:pPr>
              <a:buNone/>
            </a:pPr>
            <a:r>
              <a:rPr lang="en-IE" dirty="0" smtClean="0"/>
              <a:t> - Fossils of the reptile </a:t>
            </a:r>
            <a:r>
              <a:rPr lang="en-IE" dirty="0" err="1" smtClean="0"/>
              <a:t>Mesosaurus</a:t>
            </a:r>
            <a:r>
              <a:rPr lang="en-IE" dirty="0" smtClean="0"/>
              <a:t> were found in </a:t>
            </a:r>
            <a:r>
              <a:rPr lang="en-IE" dirty="0" smtClean="0">
                <a:solidFill>
                  <a:schemeClr val="accent2">
                    <a:lumMod val="50000"/>
                  </a:schemeClr>
                </a:solidFill>
              </a:rPr>
              <a:t>South Africa </a:t>
            </a:r>
            <a:r>
              <a:rPr lang="en-IE" dirty="0" smtClean="0"/>
              <a:t>&amp; </a:t>
            </a:r>
            <a:r>
              <a:rPr lang="en-IE" dirty="0" smtClean="0">
                <a:solidFill>
                  <a:srgbClr val="FFC000"/>
                </a:solidFill>
              </a:rPr>
              <a:t>Bra</a:t>
            </a:r>
            <a:r>
              <a:rPr lang="en-IE" dirty="0" smtClean="0">
                <a:solidFill>
                  <a:srgbClr val="00B050"/>
                </a:solidFill>
              </a:rPr>
              <a:t>zil.</a:t>
            </a:r>
            <a:r>
              <a:rPr lang="en-IE" dirty="0" smtClean="0"/>
              <a:t>  </a:t>
            </a:r>
            <a:endParaRPr lang="en-I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40994" name="Picture 2" descr="http://www.asdk12.org/staff/vanarsdale_mark/pages/mrva/is9/semester2/IS9_Plate_Tectonics_Images/AlfredWegener.jpg"/>
          <p:cNvPicPr>
            <a:picLocks noChangeAspect="1" noChangeArrowheads="1"/>
          </p:cNvPicPr>
          <p:nvPr/>
        </p:nvPicPr>
        <p:blipFill>
          <a:blip r:embed="rId3" cstate="print"/>
          <a:srcRect/>
          <a:stretch>
            <a:fillRect/>
          </a:stretch>
        </p:blipFill>
        <p:spPr bwMode="auto">
          <a:xfrm>
            <a:off x="1187624" y="415337"/>
            <a:ext cx="6840760" cy="644266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sz="quarter" idx="1"/>
          </p:nvPr>
        </p:nvSpPr>
        <p:spPr/>
        <p:txBody>
          <a:bodyPr>
            <a:normAutofit/>
          </a:bodyPr>
          <a:lstStyle/>
          <a:p>
            <a:pPr>
              <a:buNone/>
            </a:pPr>
            <a:r>
              <a:rPr lang="en-IE" sz="3200" dirty="0" smtClean="0">
                <a:solidFill>
                  <a:srgbClr val="002060"/>
                </a:solidFill>
              </a:rPr>
              <a:t>The mobility of the Earth’s crust produces endogenic (internal) forces. </a:t>
            </a:r>
          </a:p>
          <a:p>
            <a:pPr>
              <a:buNone/>
            </a:pPr>
            <a:endParaRPr lang="en-IE" sz="3200" dirty="0" smtClean="0">
              <a:solidFill>
                <a:srgbClr val="002060"/>
              </a:solidFill>
            </a:endParaRPr>
          </a:p>
          <a:p>
            <a:pPr>
              <a:buNone/>
            </a:pPr>
            <a:r>
              <a:rPr lang="en-IE" sz="3200" dirty="0" smtClean="0">
                <a:solidFill>
                  <a:srgbClr val="002060"/>
                </a:solidFill>
              </a:rPr>
              <a:t>This gave rise to geological structures within the earth. </a:t>
            </a:r>
          </a:p>
          <a:p>
            <a:pPr>
              <a:buNone/>
            </a:pPr>
            <a:endParaRPr lang="en-IE" sz="3200" dirty="0" smtClean="0">
              <a:solidFill>
                <a:srgbClr val="002060"/>
              </a:solidFill>
            </a:endParaRPr>
          </a:p>
          <a:p>
            <a:pPr>
              <a:buNone/>
            </a:pPr>
            <a:r>
              <a:rPr lang="en-IE" sz="3200" dirty="0" smtClean="0">
                <a:solidFill>
                  <a:srgbClr val="002060"/>
                </a:solidFill>
              </a:rPr>
              <a:t>Crustal structures are created, changed and destroyed as part of this tectonic cycle. </a:t>
            </a:r>
            <a:endParaRPr lang="en-IE" sz="3200"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098" name="Picture 2" descr="C:\Users\Denis\Desktop\Geography Junior Cert\Physical Geography\Plate tectonics\Pangea to future.png"/>
          <p:cNvPicPr>
            <a:picLocks noGrp="1" noChangeAspect="1" noChangeArrowheads="1"/>
          </p:cNvPicPr>
          <p:nvPr>
            <p:ph idx="1"/>
          </p:nvPr>
        </p:nvPicPr>
        <p:blipFill>
          <a:blip r:embed="rId3" cstate="print"/>
          <a:srcRect/>
          <a:stretch>
            <a:fillRect/>
          </a:stretch>
        </p:blipFill>
        <p:spPr bwMode="auto">
          <a:xfrm>
            <a:off x="0" y="0"/>
            <a:ext cx="8929718" cy="685799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PT19"/>
          <p:cNvPicPr>
            <a:picLocks noChangeAspect="1" noChangeArrowheads="1"/>
          </p:cNvPicPr>
          <p:nvPr/>
        </p:nvPicPr>
        <p:blipFill>
          <a:blip r:embed="rId3" cstate="print"/>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a:xfrm>
            <a:off x="285720" y="571480"/>
            <a:ext cx="8534400" cy="758952"/>
          </a:xfrm>
        </p:spPr>
        <p:txBody>
          <a:bodyPr>
            <a:normAutofit fontScale="90000"/>
          </a:bodyPr>
          <a:lstStyle/>
          <a:p>
            <a:r>
              <a:rPr lang="en-IE" sz="4000" dirty="0"/>
              <a:t>PROOF OF THEORY OF PLATE TECTONICS</a:t>
            </a:r>
            <a:endParaRPr lang="en-US" sz="4000" dirty="0"/>
          </a:p>
        </p:txBody>
      </p:sp>
      <p:pic>
        <p:nvPicPr>
          <p:cNvPr id="15364" name="Picture 4"/>
          <p:cNvPicPr>
            <a:picLocks noGrp="1" noChangeAspect="1" noChangeArrowheads="1"/>
          </p:cNvPicPr>
          <p:nvPr>
            <p:ph idx="1"/>
          </p:nvPr>
        </p:nvPicPr>
        <p:blipFill>
          <a:blip r:embed="rId3" cstate="print"/>
          <a:srcRect/>
          <a:stretch>
            <a:fillRect/>
          </a:stretch>
        </p:blipFill>
        <p:spPr>
          <a:xfrm>
            <a:off x="0" y="1275590"/>
            <a:ext cx="9144000" cy="5582410"/>
          </a:xfrm>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a:xfrm>
            <a:off x="301752" y="228600"/>
            <a:ext cx="8534400" cy="1343012"/>
          </a:xfrm>
        </p:spPr>
        <p:txBody>
          <a:bodyPr/>
          <a:lstStyle/>
          <a:p>
            <a:r>
              <a:rPr lang="en-IE" sz="4000"/>
              <a:t>WAGNER’S THEORY OF CONTINENTAL DRIFT</a:t>
            </a:r>
            <a:endParaRPr lang="en-US" sz="4000"/>
          </a:p>
        </p:txBody>
      </p:sp>
      <p:pic>
        <p:nvPicPr>
          <p:cNvPr id="17412" name="Picture 4"/>
          <p:cNvPicPr>
            <a:picLocks noGrp="1" noChangeAspect="1" noChangeArrowheads="1"/>
          </p:cNvPicPr>
          <p:nvPr>
            <p:ph idx="1"/>
          </p:nvPr>
        </p:nvPicPr>
        <p:blipFill>
          <a:blip r:embed="rId3" cstate="print"/>
          <a:srcRect/>
          <a:stretch>
            <a:fillRect/>
          </a:stretch>
        </p:blipFill>
        <p:spPr>
          <a:xfrm>
            <a:off x="1331913" y="1773238"/>
            <a:ext cx="6264275" cy="4824412"/>
          </a:xfrm>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PT17"/>
          <p:cNvPicPr>
            <a:picLocks noChangeAspect="1" noChangeArrowheads="1"/>
          </p:cNvPicPr>
          <p:nvPr/>
        </p:nvPicPr>
        <p:blipFill>
          <a:blip r:embed="rId3" cstate="print"/>
          <a:srcRect/>
          <a:stretch>
            <a:fillRect/>
          </a:stretch>
        </p:blipFill>
        <p:spPr bwMode="auto">
          <a:xfrm>
            <a:off x="0" y="0"/>
            <a:ext cx="4714876" cy="6524625"/>
          </a:xfrm>
          <a:prstGeom prst="rect">
            <a:avLst/>
          </a:prstGeom>
          <a:noFill/>
          <a:ln w="9525">
            <a:noFill/>
            <a:miter lim="800000"/>
            <a:headEnd/>
            <a:tailEnd/>
          </a:ln>
          <a:effectLst/>
        </p:spPr>
      </p:pic>
      <p:pic>
        <p:nvPicPr>
          <p:cNvPr id="5125" name="Picture 5" descr="PPT18"/>
          <p:cNvPicPr>
            <a:picLocks noChangeAspect="1" noChangeArrowheads="1"/>
          </p:cNvPicPr>
          <p:nvPr/>
        </p:nvPicPr>
        <p:blipFill>
          <a:blip r:embed="rId4" cstate="print"/>
          <a:srcRect/>
          <a:stretch>
            <a:fillRect/>
          </a:stretch>
        </p:blipFill>
        <p:spPr bwMode="auto">
          <a:xfrm>
            <a:off x="4643439" y="0"/>
            <a:ext cx="45005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Continental Drift</a:t>
            </a:r>
            <a:endParaRPr lang="en-IE" dirty="0"/>
          </a:p>
        </p:txBody>
      </p:sp>
      <p:sp>
        <p:nvSpPr>
          <p:cNvPr id="3" name="Content Placeholder 2"/>
          <p:cNvSpPr>
            <a:spLocks noGrp="1"/>
          </p:cNvSpPr>
          <p:nvPr>
            <p:ph sz="quarter" idx="1"/>
          </p:nvPr>
        </p:nvSpPr>
        <p:spPr/>
        <p:txBody>
          <a:bodyPr>
            <a:normAutofit/>
          </a:bodyPr>
          <a:lstStyle/>
          <a:p>
            <a:r>
              <a:rPr lang="en-IE" dirty="0" smtClean="0"/>
              <a:t>Experts rejected the theory of continental drift, as Wegener could not explain how the continents moved.</a:t>
            </a:r>
            <a:endParaRPr lang="en-IE"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 Sea-Floor Spreading</a:t>
            </a:r>
            <a:endParaRPr lang="en-IE" dirty="0"/>
          </a:p>
        </p:txBody>
      </p:sp>
      <p:sp>
        <p:nvSpPr>
          <p:cNvPr id="3" name="Content Placeholder 2"/>
          <p:cNvSpPr>
            <a:spLocks noGrp="1"/>
          </p:cNvSpPr>
          <p:nvPr>
            <p:ph sz="quarter" idx="1"/>
          </p:nvPr>
        </p:nvSpPr>
        <p:spPr/>
        <p:txBody>
          <a:bodyPr>
            <a:normAutofit/>
          </a:bodyPr>
          <a:lstStyle/>
          <a:p>
            <a:r>
              <a:rPr lang="en-IE" dirty="0" smtClean="0"/>
              <a:t>In 1948, a mountain range that extends along the Atlantic Ocean from pole to pole was discovered, it was named the Mid-Atlantic Ridge. The ridge is about 1000km in width and 3km in height with a rift valley extending along its length.</a:t>
            </a:r>
          </a:p>
          <a:p>
            <a:r>
              <a:rPr lang="en-IE" dirty="0" smtClean="0"/>
              <a:t>Later similar ridges were discovered on other ocean floors. The rocks in the ridges are formed from magma.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PT1C"/>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 Sea-Floor Spreading</a:t>
            </a:r>
            <a:endParaRPr lang="en-IE" dirty="0"/>
          </a:p>
        </p:txBody>
      </p:sp>
      <p:sp>
        <p:nvSpPr>
          <p:cNvPr id="3" name="Content Placeholder 2"/>
          <p:cNvSpPr>
            <a:spLocks noGrp="1"/>
          </p:cNvSpPr>
          <p:nvPr>
            <p:ph sz="quarter" idx="1"/>
          </p:nvPr>
        </p:nvSpPr>
        <p:spPr/>
        <p:txBody>
          <a:bodyPr/>
          <a:lstStyle/>
          <a:p>
            <a:r>
              <a:rPr lang="en-IE" dirty="0" smtClean="0"/>
              <a:t>In the 1960’s Henry Hess, a US geologist, discovered that the rocks at the centre of the Atlantic ridge were the youngest with the rocks at the United States coastline being the oldest. </a:t>
            </a:r>
          </a:p>
          <a:p>
            <a:pPr>
              <a:buFontTx/>
              <a:buChar char="-"/>
            </a:pPr>
            <a:r>
              <a:rPr lang="en-IE" dirty="0" smtClean="0"/>
              <a:t>Hess stated that the Atlantic Ocean was widening by 5cm per year.</a:t>
            </a:r>
          </a:p>
          <a:p>
            <a:pPr>
              <a:buFontTx/>
              <a:buChar char="-"/>
            </a:pPr>
            <a:r>
              <a:rPr lang="en-IE" dirty="0" smtClean="0"/>
              <a:t>The theory of sea-floor spreading suggests that ocean floors are continually widened by plumes of magma forcing their way between plates.</a:t>
            </a:r>
          </a:p>
          <a:p>
            <a:endParaRPr lang="en-IE"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58402" name="Picture 2" descr="http://www.calstatela.edu/dept/geology/HotSpots/IcelandRift(2).jpg"/>
          <p:cNvPicPr>
            <a:picLocks noChangeAspect="1" noChangeArrowheads="1"/>
          </p:cNvPicPr>
          <p:nvPr/>
        </p:nvPicPr>
        <p:blipFill>
          <a:blip r:embed="rId3" cstate="print"/>
          <a:srcRect/>
          <a:stretch>
            <a:fillRect/>
          </a:stretch>
        </p:blipFill>
        <p:spPr bwMode="auto">
          <a:xfrm>
            <a:off x="0" y="332656"/>
            <a:ext cx="8926286" cy="652534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endParaRPr lang="en-US" dirty="0">
              <a:solidFill>
                <a:schemeClr val="accent1">
                  <a:tint val="88000"/>
                  <a:satMod val="150000"/>
                </a:schemeClr>
              </a:solidFill>
            </a:endParaRPr>
          </a:p>
        </p:txBody>
      </p:sp>
      <p:sp>
        <p:nvSpPr>
          <p:cNvPr id="17411" name="Content Placeholder 4"/>
          <p:cNvSpPr>
            <a:spLocks noGrp="1"/>
          </p:cNvSpPr>
          <p:nvPr>
            <p:ph idx="1"/>
          </p:nvPr>
        </p:nvSpPr>
        <p:spPr>
          <a:xfrm>
            <a:off x="503238" y="530225"/>
            <a:ext cx="8183562" cy="4187825"/>
          </a:xfrm>
        </p:spPr>
        <p:txBody>
          <a:bodyPr/>
          <a:lstStyle/>
          <a:p>
            <a:pPr eaLnBrk="1" hangingPunct="1"/>
            <a:r>
              <a:rPr lang="en-GB" smtClean="0"/>
              <a:t>The earth is made from a number of layers. The crust, the mantle and the core.</a:t>
            </a:r>
          </a:p>
          <a:p>
            <a:pPr eaLnBrk="1" hangingPunct="1"/>
            <a:r>
              <a:rPr lang="en-GB" smtClean="0"/>
              <a:t>The core is the hottest part of the earth</a:t>
            </a:r>
          </a:p>
          <a:p>
            <a:pPr eaLnBrk="1" hangingPunct="1"/>
            <a:r>
              <a:rPr lang="en-GB" smtClean="0"/>
              <a:t>The mantle is made of semi-molten rock which flows</a:t>
            </a:r>
          </a:p>
          <a:p>
            <a:pPr eaLnBrk="1" hangingPunct="1"/>
            <a:r>
              <a:rPr lang="en-GB" smtClean="0"/>
              <a:t>The crust is the outside layers of the earth and is 60 km thick</a:t>
            </a:r>
            <a:endParaRPr lang="en-US" smtClean="0"/>
          </a:p>
        </p:txBody>
      </p:sp>
      <p:pic>
        <p:nvPicPr>
          <p:cNvPr id="17412" name="Picture 2" descr="C:\Documents and Settings\Owner\Desktop\The restless earth\Plates of 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071938"/>
            <a:ext cx="835818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160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sz="quarter" idx="1"/>
          </p:nvPr>
        </p:nvSpPr>
        <p:spPr/>
        <p:txBody>
          <a:bodyPr/>
          <a:lstStyle/>
          <a:p>
            <a:endParaRPr lang="en-IE"/>
          </a:p>
        </p:txBody>
      </p:sp>
      <p:pic>
        <p:nvPicPr>
          <p:cNvPr id="4" name="Picture 2" descr="C:\Documents and Settings\Owner\Desktop\The restless earth\spreading.jpg"/>
          <p:cNvPicPr>
            <a:picLocks noChangeAspect="1" noChangeArrowheads="1"/>
          </p:cNvPicPr>
          <p:nvPr/>
        </p:nvPicPr>
        <p:blipFill>
          <a:blip r:embed="rId3"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61474" name="Picture 2"/>
          <p:cNvPicPr>
            <a:picLocks noChangeAspect="1" noChangeArrowheads="1"/>
          </p:cNvPicPr>
          <p:nvPr/>
        </p:nvPicPr>
        <p:blipFill>
          <a:blip r:embed="rId3" cstate="print"/>
          <a:srcRect l="8485" t="29156" r="11782" b="14735"/>
          <a:stretch>
            <a:fillRect/>
          </a:stretch>
        </p:blipFill>
        <p:spPr bwMode="auto">
          <a:xfrm>
            <a:off x="0" y="332656"/>
            <a:ext cx="9144000"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 Sea-Floor Spreading</a:t>
            </a:r>
            <a:endParaRPr lang="en-IE" dirty="0"/>
          </a:p>
        </p:txBody>
      </p:sp>
      <p:sp>
        <p:nvSpPr>
          <p:cNvPr id="3" name="Content Placeholder 2"/>
          <p:cNvSpPr>
            <a:spLocks noGrp="1"/>
          </p:cNvSpPr>
          <p:nvPr>
            <p:ph sz="quarter" idx="1"/>
          </p:nvPr>
        </p:nvSpPr>
        <p:spPr/>
        <p:txBody>
          <a:bodyPr/>
          <a:lstStyle/>
          <a:p>
            <a:r>
              <a:rPr lang="ga-IE" dirty="0" smtClean="0"/>
              <a:t>Even though new land is being created</a:t>
            </a:r>
            <a:r>
              <a:rPr lang="en-IE" dirty="0" smtClean="0"/>
              <a:t> this doesn’t mean the earth’s getting bigger as old crust is being destroyed at the same rate as new crust is being formed.</a:t>
            </a:r>
          </a:p>
          <a:p>
            <a:r>
              <a:rPr lang="en-IE" dirty="0" smtClean="0"/>
              <a:t>Since sea-floor spreading shows how continents drift, Wegener’s theory is now generally accepted.</a:t>
            </a:r>
            <a:endParaRPr lang="en-IE"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Picture 2" descr="C:\Documents and Settings\Owner\Desktop\The restless earth\plates seperating.gif"/>
          <p:cNvPicPr>
            <a:picLocks noGrp="1" noChangeAspect="1" noChangeArrowheads="1"/>
          </p:cNvPicPr>
          <p:nvPr>
            <p:ph sz="quarter" idx="1"/>
          </p:nvPr>
        </p:nvPicPr>
        <p:blipFill>
          <a:blip r:embed="rId3"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solidFill>
                  <a:srgbClr val="FF0000"/>
                </a:solidFill>
              </a:rPr>
              <a:t>The Tectonic Cycle</a:t>
            </a:r>
            <a:endParaRPr lang="ga-IE" dirty="0">
              <a:solidFill>
                <a:srgbClr val="FF0000"/>
              </a:solidFill>
            </a:endParaRPr>
          </a:p>
        </p:txBody>
      </p:sp>
      <p:sp>
        <p:nvSpPr>
          <p:cNvPr id="3" name="Content Placeholder 2"/>
          <p:cNvSpPr>
            <a:spLocks noGrp="1"/>
          </p:cNvSpPr>
          <p:nvPr>
            <p:ph sz="quarter" idx="1"/>
          </p:nvPr>
        </p:nvSpPr>
        <p:spPr>
          <a:xfrm>
            <a:off x="301752" y="1527048"/>
            <a:ext cx="8503920" cy="4782272"/>
          </a:xfrm>
        </p:spPr>
        <p:txBody>
          <a:bodyPr>
            <a:normAutofit/>
          </a:bodyPr>
          <a:lstStyle/>
          <a:p>
            <a:r>
              <a:rPr lang="ga-IE" sz="3200" b="1" i="1" u="sng" dirty="0" smtClean="0">
                <a:solidFill>
                  <a:srgbClr val="FF0000"/>
                </a:solidFill>
                <a:latin typeface="+mj-lt"/>
              </a:rPr>
              <a:t>The tectonic cycle is the way that plates move. As the plates seperate magma escapes creating new land. At the same rate crust is being destroyed where plates meet and land is destroyed (the plate goes back into the mantle and melts). In this way the earth does not get bigger or smaller but remains the same size. </a:t>
            </a:r>
            <a:endParaRPr lang="ga-IE" sz="3200" b="1" i="1" u="sng" dirty="0">
              <a:solidFill>
                <a:srgbClr val="FF0000"/>
              </a:solidFill>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ga-IE"/>
          </a:p>
        </p:txBody>
      </p:sp>
      <p:sp>
        <p:nvSpPr>
          <p:cNvPr id="3" name="Content Placeholder 2"/>
          <p:cNvSpPr>
            <a:spLocks noGrp="1"/>
          </p:cNvSpPr>
          <p:nvPr>
            <p:ph sz="quarter" idx="1"/>
          </p:nvPr>
        </p:nvSpPr>
        <p:spPr/>
        <p:txBody>
          <a:bodyPr/>
          <a:lstStyle/>
          <a:p>
            <a:endParaRPr lang="ga-IE"/>
          </a:p>
        </p:txBody>
      </p:sp>
      <p:pic>
        <p:nvPicPr>
          <p:cNvPr id="174082" name="Picture 2" descr="http://www.indiana.edu/~g103/G103/wk1/seafloor%20copy.jpg"/>
          <p:cNvPicPr>
            <a:picLocks noChangeAspect="1" noChangeArrowheads="1"/>
          </p:cNvPicPr>
          <p:nvPr/>
        </p:nvPicPr>
        <p:blipFill>
          <a:blip r:embed="rId3" cstate="print"/>
          <a:srcRect t="38462"/>
          <a:stretch>
            <a:fillRect/>
          </a:stretch>
        </p:blipFill>
        <p:spPr bwMode="auto">
          <a:xfrm>
            <a:off x="0" y="357166"/>
            <a:ext cx="8929718" cy="650083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E" dirty="0" smtClean="0"/>
              <a:t>Plate movement involves:</a:t>
            </a:r>
            <a:endParaRPr lang="en-IE" dirty="0"/>
          </a:p>
        </p:txBody>
      </p:sp>
      <p:sp>
        <p:nvSpPr>
          <p:cNvPr id="3" name="Content Placeholder 2"/>
          <p:cNvSpPr>
            <a:spLocks noGrp="1"/>
          </p:cNvSpPr>
          <p:nvPr>
            <p:ph sz="quarter" idx="1"/>
          </p:nvPr>
        </p:nvSpPr>
        <p:spPr/>
        <p:txBody>
          <a:bodyPr/>
          <a:lstStyle/>
          <a:p>
            <a:r>
              <a:rPr lang="en-IE" dirty="0" smtClean="0"/>
              <a:t>When convection currents flow in opposite directions, magma forces its way between diverging (separating) plates. The magma cools and new crust is formed. The convection current then moves the plates away from each other allowing more crust to be formed. This is known as sea-floor spreading.</a:t>
            </a:r>
          </a:p>
          <a:p>
            <a:pPr>
              <a:buNone/>
            </a:pPr>
            <a:endParaRPr lang="en-IE" dirty="0" smtClean="0"/>
          </a:p>
          <a:p>
            <a:pPr>
              <a:buNone/>
            </a:pPr>
            <a:r>
              <a:rPr lang="en-IE" dirty="0" smtClean="0"/>
              <a:t>Example: The Mid-Atlantic Ridge at the divergence of the Eurasian and North American plates.</a:t>
            </a:r>
            <a:endParaRPr lang="en-IE"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E" dirty="0" smtClean="0"/>
              <a:t>Plate movement involves:</a:t>
            </a:r>
            <a:endParaRPr lang="en-IE" dirty="0"/>
          </a:p>
        </p:txBody>
      </p:sp>
      <p:sp>
        <p:nvSpPr>
          <p:cNvPr id="3" name="Content Placeholder 2"/>
          <p:cNvSpPr>
            <a:spLocks noGrp="1"/>
          </p:cNvSpPr>
          <p:nvPr>
            <p:ph sz="quarter" idx="1"/>
          </p:nvPr>
        </p:nvSpPr>
        <p:spPr/>
        <p:txBody>
          <a:bodyPr/>
          <a:lstStyle/>
          <a:p>
            <a:r>
              <a:rPr lang="en-IE" dirty="0" smtClean="0"/>
              <a:t>As 2 plates collide, the edge of the heavier plate is pulled under the lighter plate. </a:t>
            </a:r>
          </a:p>
          <a:p>
            <a:r>
              <a:rPr lang="en-IE" dirty="0" smtClean="0"/>
              <a:t>The weight of the plate pulls the rest of it into the mantle in a process known as </a:t>
            </a:r>
            <a:r>
              <a:rPr lang="en-IE" dirty="0" err="1" smtClean="0">
                <a:solidFill>
                  <a:srgbClr val="FF0000"/>
                </a:solidFill>
              </a:rPr>
              <a:t>subduction</a:t>
            </a:r>
            <a:r>
              <a:rPr lang="en-IE" dirty="0" smtClean="0"/>
              <a:t>.</a:t>
            </a:r>
          </a:p>
          <a:p>
            <a:endParaRPr lang="en-IE" dirty="0" smtClean="0"/>
          </a:p>
          <a:p>
            <a:endParaRPr lang="en-IE" dirty="0" smtClean="0"/>
          </a:p>
          <a:p>
            <a:pPr>
              <a:buNone/>
            </a:pPr>
            <a:r>
              <a:rPr lang="en-IE" dirty="0" smtClean="0"/>
              <a:t>Example: The oceanic </a:t>
            </a:r>
            <a:r>
              <a:rPr lang="en-IE" dirty="0" err="1" smtClean="0"/>
              <a:t>Nazca</a:t>
            </a:r>
            <a:r>
              <a:rPr lang="en-IE" dirty="0" smtClean="0"/>
              <a:t> Plate is pulled under the continental South American plate.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Plate Margins</a:t>
            </a:r>
            <a:endParaRPr lang="ga-IE" dirty="0"/>
          </a:p>
        </p:txBody>
      </p:sp>
      <p:sp>
        <p:nvSpPr>
          <p:cNvPr id="3" name="Content Placeholder 2"/>
          <p:cNvSpPr>
            <a:spLocks noGrp="1"/>
          </p:cNvSpPr>
          <p:nvPr>
            <p:ph sz="quarter" idx="1"/>
          </p:nvPr>
        </p:nvSpPr>
        <p:spPr/>
        <p:txBody>
          <a:bodyPr/>
          <a:lstStyle/>
          <a:p>
            <a:r>
              <a:rPr lang="ga-IE" dirty="0" smtClean="0"/>
              <a:t>There are three types of plate margins.</a:t>
            </a:r>
          </a:p>
          <a:p>
            <a:r>
              <a:rPr lang="ga-IE" dirty="0" smtClean="0"/>
              <a:t>1. Divergent Margins (plates pull apart)</a:t>
            </a:r>
          </a:p>
          <a:p>
            <a:r>
              <a:rPr lang="ga-IE" dirty="0" smtClean="0"/>
              <a:t>2. Convergent Margins (plates push together)</a:t>
            </a:r>
          </a:p>
          <a:p>
            <a:r>
              <a:rPr lang="ga-IE" dirty="0" smtClean="0"/>
              <a:t>3. Transverse (where plates slide past each other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PPT1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eaLnBrk="1" fontAlgn="auto" hangingPunct="1">
              <a:spcAft>
                <a:spcPts val="0"/>
              </a:spcAft>
              <a:defRPr/>
            </a:pPr>
            <a:endParaRPr lang="en-US" dirty="0">
              <a:solidFill>
                <a:schemeClr val="accent1">
                  <a:tint val="88000"/>
                  <a:satMod val="150000"/>
                </a:schemeClr>
              </a:solidFill>
            </a:endParaRPr>
          </a:p>
        </p:txBody>
      </p:sp>
      <p:sp>
        <p:nvSpPr>
          <p:cNvPr id="18435" name="Content Placeholder 4"/>
          <p:cNvSpPr>
            <a:spLocks noGrp="1"/>
          </p:cNvSpPr>
          <p:nvPr>
            <p:ph idx="1"/>
          </p:nvPr>
        </p:nvSpPr>
        <p:spPr>
          <a:xfrm>
            <a:off x="107504" y="530225"/>
            <a:ext cx="8712968" cy="4187825"/>
          </a:xfrm>
        </p:spPr>
        <p:txBody>
          <a:bodyPr>
            <a:normAutofit lnSpcReduction="10000"/>
          </a:bodyPr>
          <a:lstStyle/>
          <a:p>
            <a:pPr eaLnBrk="1" hangingPunct="1"/>
            <a:endParaRPr lang="en-GB" dirty="0" smtClean="0"/>
          </a:p>
          <a:p>
            <a:pPr eaLnBrk="1" hangingPunct="1"/>
            <a:endParaRPr lang="en-GB" dirty="0"/>
          </a:p>
          <a:p>
            <a:pPr eaLnBrk="1" hangingPunct="1"/>
            <a:r>
              <a:rPr lang="en-GB" dirty="0" smtClean="0"/>
              <a:t>The earth is made from a number of layers. The______, the ______ and the ________.</a:t>
            </a:r>
          </a:p>
          <a:p>
            <a:pPr eaLnBrk="1" hangingPunct="1"/>
            <a:r>
              <a:rPr lang="en-GB" dirty="0" smtClean="0"/>
              <a:t>The _______ is the hottest part of the earth.</a:t>
            </a:r>
          </a:p>
          <a:p>
            <a:pPr eaLnBrk="1" hangingPunct="1"/>
            <a:r>
              <a:rPr lang="en-GB" dirty="0" smtClean="0"/>
              <a:t>The _______ is made of semi-molten rock which is constantly flowing.</a:t>
            </a:r>
          </a:p>
          <a:p>
            <a:pPr eaLnBrk="1" hangingPunct="1"/>
            <a:r>
              <a:rPr lang="en-GB" dirty="0" smtClean="0"/>
              <a:t>The ________is the outside layers of the earth and is ____km thick</a:t>
            </a:r>
            <a:endParaRPr lang="en-US" dirty="0" smtClean="0"/>
          </a:p>
        </p:txBody>
      </p:sp>
      <p:pic>
        <p:nvPicPr>
          <p:cNvPr id="18436" name="Picture 2" descr="C:\Documents and Settings\Owner\Desktop\The restless earth\Plates of 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54867"/>
            <a:ext cx="8928992" cy="248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2814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1-Divergent Margins</a:t>
            </a:r>
            <a:endParaRPr lang="ga-IE" dirty="0"/>
          </a:p>
        </p:txBody>
      </p:sp>
      <p:sp>
        <p:nvSpPr>
          <p:cNvPr id="3" name="Content Placeholder 2"/>
          <p:cNvSpPr>
            <a:spLocks noGrp="1"/>
          </p:cNvSpPr>
          <p:nvPr>
            <p:ph sz="quarter" idx="1"/>
          </p:nvPr>
        </p:nvSpPr>
        <p:spPr/>
        <p:txBody>
          <a:bodyPr/>
          <a:lstStyle/>
          <a:p>
            <a:r>
              <a:rPr lang="ga-IE" dirty="0" smtClean="0"/>
              <a:t>These plates are also called </a:t>
            </a:r>
            <a:r>
              <a:rPr lang="ga-IE" dirty="0" smtClean="0">
                <a:solidFill>
                  <a:srgbClr val="00B050"/>
                </a:solidFill>
              </a:rPr>
              <a:t>constructive plates </a:t>
            </a:r>
            <a:r>
              <a:rPr lang="ga-IE" dirty="0" smtClean="0"/>
              <a:t>as when they </a:t>
            </a:r>
            <a:r>
              <a:rPr lang="ga-IE" dirty="0" smtClean="0">
                <a:solidFill>
                  <a:srgbClr val="00B050"/>
                </a:solidFill>
              </a:rPr>
              <a:t>pull apart </a:t>
            </a:r>
            <a:r>
              <a:rPr lang="ga-IE" dirty="0" smtClean="0"/>
              <a:t>magma seeps out “constructing” new crust (land).</a:t>
            </a:r>
          </a:p>
          <a:p>
            <a:endParaRPr lang="ga-IE" dirty="0" smtClean="0"/>
          </a:p>
          <a:p>
            <a:r>
              <a:rPr lang="ga-IE" dirty="0" smtClean="0"/>
              <a:t>This new land is formed on ocean floors (Mid- Oceanic Ridges) and continental rift valleys.</a:t>
            </a:r>
            <a:endParaRPr lang="ga-IE"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534400" cy="901828"/>
          </a:xfrm>
        </p:spPr>
        <p:txBody>
          <a:bodyPr>
            <a:normAutofit fontScale="90000"/>
          </a:bodyPr>
          <a:lstStyle/>
          <a:p>
            <a:r>
              <a:rPr lang="ga-IE" dirty="0" smtClean="0"/>
              <a:t>1-Divergent Margins-</a:t>
            </a:r>
            <a:br>
              <a:rPr lang="ga-IE" dirty="0" smtClean="0"/>
            </a:br>
            <a:r>
              <a:rPr lang="en-IE" dirty="0" smtClean="0"/>
              <a:t>1.A </a:t>
            </a:r>
            <a:r>
              <a:rPr lang="ga-IE" dirty="0" smtClean="0"/>
              <a:t>Mid Oceanic Ridges</a:t>
            </a:r>
            <a:endParaRPr lang="ga-IE" dirty="0"/>
          </a:p>
        </p:txBody>
      </p:sp>
      <p:sp>
        <p:nvSpPr>
          <p:cNvPr id="3" name="Content Placeholder 2"/>
          <p:cNvSpPr>
            <a:spLocks noGrp="1"/>
          </p:cNvSpPr>
          <p:nvPr>
            <p:ph sz="quarter" idx="1"/>
          </p:nvPr>
        </p:nvSpPr>
        <p:spPr>
          <a:xfrm>
            <a:off x="142844" y="1527048"/>
            <a:ext cx="8786874" cy="4572000"/>
          </a:xfrm>
        </p:spPr>
        <p:txBody>
          <a:bodyPr>
            <a:normAutofit/>
          </a:bodyPr>
          <a:lstStyle/>
          <a:p>
            <a:r>
              <a:rPr lang="ga-IE" dirty="0" smtClean="0"/>
              <a:t>Mid Oceanic Ridges occur along the ocean floors where two plates are seperating. As the magma travels upwards from the core it gathers in a magma chamber under the surface. A lot of this magma cools and solidifies, but some of this magma escapes (erupts) through the fissures of the Oceanic Ridges cooling and forming new land in the form on a mountain range. Every eruption results in new land being formed on the ocean floor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357158" y="357166"/>
            <a:ext cx="8534400" cy="758952"/>
          </a:xfrm>
        </p:spPr>
        <p:txBody>
          <a:bodyPr>
            <a:normAutofit fontScale="90000"/>
          </a:bodyPr>
          <a:lstStyle/>
          <a:p>
            <a:r>
              <a:rPr lang="en-IE" sz="4000" dirty="0">
                <a:solidFill>
                  <a:srgbClr val="00FF00"/>
                </a:solidFill>
              </a:rPr>
              <a:t>CONSTRUCTIVE</a:t>
            </a:r>
            <a:r>
              <a:rPr lang="en-IE" sz="4000" dirty="0"/>
              <a:t>/DIVERGENT PLATE BOUNDARY/MARGIN</a:t>
            </a:r>
            <a:endParaRPr lang="en-US" sz="4000" dirty="0"/>
          </a:p>
        </p:txBody>
      </p:sp>
      <p:pic>
        <p:nvPicPr>
          <p:cNvPr id="21508" name="Picture 4"/>
          <p:cNvPicPr>
            <a:picLocks noGrp="1" noChangeAspect="1" noChangeArrowheads="1"/>
          </p:cNvPicPr>
          <p:nvPr>
            <p:ph idx="1"/>
          </p:nvPr>
        </p:nvPicPr>
        <p:blipFill>
          <a:blip r:embed="rId3" cstate="print"/>
          <a:srcRect/>
          <a:stretch>
            <a:fillRect/>
          </a:stretch>
        </p:blipFill>
        <p:spPr>
          <a:xfrm>
            <a:off x="0" y="1285861"/>
            <a:ext cx="9144000" cy="5572140"/>
          </a:xfrm>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5112"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323850" y="260350"/>
                  <a:ext cx="8426450" cy="626427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357166"/>
            <a:ext cx="8534400" cy="758952"/>
          </a:xfrm>
        </p:spPr>
        <p:txBody>
          <a:bodyPr>
            <a:normAutofit fontScale="90000"/>
          </a:bodyPr>
          <a:lstStyle/>
          <a:p>
            <a:r>
              <a:rPr lang="ga-IE" dirty="0" smtClean="0"/>
              <a:t>1-Divergent Margins-</a:t>
            </a:r>
            <a:br>
              <a:rPr lang="ga-IE" dirty="0" smtClean="0"/>
            </a:br>
            <a:r>
              <a:rPr lang="en-IE" dirty="0" smtClean="0"/>
              <a:t>1A. </a:t>
            </a:r>
            <a:r>
              <a:rPr lang="ga-IE" dirty="0" smtClean="0"/>
              <a:t>Mid Oceanic Ridges</a:t>
            </a:r>
            <a:endParaRPr lang="ga-IE" dirty="0"/>
          </a:p>
        </p:txBody>
      </p:sp>
      <p:sp>
        <p:nvSpPr>
          <p:cNvPr id="3" name="Content Placeholder 2"/>
          <p:cNvSpPr>
            <a:spLocks noGrp="1"/>
          </p:cNvSpPr>
          <p:nvPr>
            <p:ph sz="quarter" idx="1"/>
          </p:nvPr>
        </p:nvSpPr>
        <p:spPr/>
        <p:txBody>
          <a:bodyPr/>
          <a:lstStyle/>
          <a:p>
            <a:pPr>
              <a:buNone/>
            </a:pPr>
            <a:r>
              <a:rPr lang="ga-IE" dirty="0" smtClean="0"/>
              <a:t>	An example of this is the where the American and Eurasian plate are diverging forming the Mid Atlantic Ridge.</a:t>
            </a:r>
          </a:p>
          <a:p>
            <a:pPr>
              <a:buNone/>
            </a:pPr>
            <a:endParaRPr lang="ga-IE" dirty="0" smtClean="0"/>
          </a:p>
          <a:p>
            <a:pPr>
              <a:buNone/>
            </a:pPr>
            <a:r>
              <a:rPr lang="ga-IE" dirty="0" smtClean="0"/>
              <a:t>	As Harry Hess proved the newest land is created along the center on the mid-ocean ridge, while the oldest land is at the continent.</a:t>
            </a:r>
          </a:p>
          <a:p>
            <a:pPr>
              <a:buNone/>
            </a:pPr>
            <a:endParaRPr lang="ga-IE" dirty="0" smtClean="0"/>
          </a:p>
          <a:p>
            <a:endParaRPr lang="ga-IE"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429264"/>
            <a:ext cx="8183880" cy="1000132"/>
          </a:xfrm>
        </p:spPr>
        <p:txBody>
          <a:bodyPr>
            <a:normAutofit/>
          </a:bodyPr>
          <a:lstStyle/>
          <a:p>
            <a:r>
              <a:rPr lang="en-IE" dirty="0" smtClean="0"/>
              <a:t>How the mid Atlantic ridge is formed</a:t>
            </a:r>
            <a:endParaRPr lang="en-IE" dirty="0"/>
          </a:p>
        </p:txBody>
      </p:sp>
      <p:pic>
        <p:nvPicPr>
          <p:cNvPr id="7170" name="Picture 2" descr="C:\Users\Denis\Desktop\Geography Junior Cert\Physical Geography\Plate tectonics\Sea Trench.png"/>
          <p:cNvPicPr>
            <a:picLocks noGrp="1" noChangeAspect="1" noChangeArrowheads="1"/>
          </p:cNvPicPr>
          <p:nvPr>
            <p:ph idx="1"/>
          </p:nvPr>
        </p:nvPicPr>
        <p:blipFill>
          <a:blip r:embed="rId3" cstate="print"/>
          <a:srcRect/>
          <a:stretch>
            <a:fillRect/>
          </a:stretch>
        </p:blipFill>
        <p:spPr bwMode="auto">
          <a:xfrm>
            <a:off x="0" y="0"/>
            <a:ext cx="9144000" cy="542926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357158" y="357166"/>
            <a:ext cx="8534400" cy="758952"/>
          </a:xfrm>
        </p:spPr>
        <p:txBody>
          <a:bodyPr>
            <a:normAutofit fontScale="90000"/>
          </a:bodyPr>
          <a:lstStyle/>
          <a:p>
            <a:r>
              <a:rPr lang="en-IE" sz="4000" dirty="0">
                <a:solidFill>
                  <a:srgbClr val="00FF00"/>
                </a:solidFill>
              </a:rPr>
              <a:t>CONSTRUCTIVE</a:t>
            </a:r>
            <a:r>
              <a:rPr lang="en-IE" sz="4000" dirty="0"/>
              <a:t>/DIVERGENT PLATE BOUNDARY/MARGIN</a:t>
            </a:r>
            <a:endParaRPr lang="en-US" sz="4000" dirty="0"/>
          </a:p>
        </p:txBody>
      </p:sp>
      <p:pic>
        <p:nvPicPr>
          <p:cNvPr id="21508" name="Picture 4"/>
          <p:cNvPicPr>
            <a:picLocks noGrp="1" noChangeAspect="1" noChangeArrowheads="1"/>
          </p:cNvPicPr>
          <p:nvPr>
            <p:ph idx="1"/>
          </p:nvPr>
        </p:nvPicPr>
        <p:blipFill>
          <a:blip r:embed="rId3" cstate="print"/>
          <a:srcRect/>
          <a:stretch>
            <a:fillRect/>
          </a:stretch>
        </p:blipFill>
        <p:spPr>
          <a:xfrm>
            <a:off x="0" y="1285861"/>
            <a:ext cx="9144000" cy="5572140"/>
          </a:xfrm>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15016"/>
            <a:ext cx="8183880" cy="857256"/>
          </a:xfrm>
        </p:spPr>
        <p:txBody>
          <a:bodyPr/>
          <a:lstStyle/>
          <a:p>
            <a:r>
              <a:rPr lang="en-IE" dirty="0" smtClean="0"/>
              <a:t>The mid Atlantic ridge</a:t>
            </a:r>
            <a:endParaRPr lang="en-IE" dirty="0"/>
          </a:p>
        </p:txBody>
      </p:sp>
      <p:pic>
        <p:nvPicPr>
          <p:cNvPr id="6146" name="Picture 2" descr="C:\Users\Denis\Desktop\Geography Junior Cert\Physical Geography\Plate tectonics\03.04.png"/>
          <p:cNvPicPr>
            <a:picLocks noGrp="1" noChangeAspect="1" noChangeArrowheads="1"/>
          </p:cNvPicPr>
          <p:nvPr>
            <p:ph idx="1"/>
          </p:nvPr>
        </p:nvPicPr>
        <p:blipFill>
          <a:blip r:embed="rId3" cstate="print"/>
          <a:srcRect/>
          <a:stretch>
            <a:fillRect/>
          </a:stretch>
        </p:blipFill>
        <p:spPr bwMode="auto">
          <a:xfrm>
            <a:off x="571472" y="285729"/>
            <a:ext cx="8143931" cy="528641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PT1A"/>
          <p:cNvPicPr>
            <a:picLocks noChangeAspect="1" noChangeArrowheads="1"/>
          </p:cNvPicPr>
          <p:nvPr/>
        </p:nvPicPr>
        <p:blipFill>
          <a:blip r:embed="rId3" cstate="print"/>
          <a:srcRect/>
          <a:stretch>
            <a:fillRect/>
          </a:stretch>
        </p:blipFill>
        <p:spPr bwMode="auto">
          <a:xfrm>
            <a:off x="0" y="428604"/>
            <a:ext cx="8713787" cy="58594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60450" name="Picture 2"/>
          <p:cNvPicPr>
            <a:picLocks noChangeAspect="1" noChangeArrowheads="1"/>
          </p:cNvPicPr>
          <p:nvPr/>
        </p:nvPicPr>
        <p:blipFill>
          <a:blip r:embed="rId3" cstate="print"/>
          <a:srcRect l="9223" t="33094" r="16211" b="13751"/>
          <a:stretch>
            <a:fillRect/>
          </a:stretch>
        </p:blipFill>
        <p:spPr bwMode="auto">
          <a:xfrm>
            <a:off x="-1" y="0"/>
            <a:ext cx="910713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Earth’s Internal Structure</a:t>
            </a:r>
            <a:endParaRPr lang="en-IE" dirty="0"/>
          </a:p>
        </p:txBody>
      </p:sp>
      <p:sp>
        <p:nvSpPr>
          <p:cNvPr id="3" name="Content Placeholder 2"/>
          <p:cNvSpPr>
            <a:spLocks noGrp="1"/>
          </p:cNvSpPr>
          <p:nvPr>
            <p:ph sz="quarter" idx="1"/>
          </p:nvPr>
        </p:nvSpPr>
        <p:spPr/>
        <p:txBody>
          <a:bodyPr>
            <a:normAutofit/>
          </a:bodyPr>
          <a:lstStyle/>
          <a:p>
            <a:pPr>
              <a:buNone/>
            </a:pPr>
            <a:r>
              <a:rPr lang="en-IE" dirty="0" smtClean="0"/>
              <a:t>The </a:t>
            </a:r>
            <a:r>
              <a:rPr lang="en-IE" dirty="0" smtClean="0">
                <a:solidFill>
                  <a:srgbClr val="FF0000"/>
                </a:solidFill>
              </a:rPr>
              <a:t>crust</a:t>
            </a:r>
            <a:r>
              <a:rPr lang="en-IE" dirty="0" smtClean="0"/>
              <a:t> is a layer of solid rock broken into plates.</a:t>
            </a:r>
            <a:r>
              <a:rPr lang="ga-IE" dirty="0" smtClean="0"/>
              <a:t> </a:t>
            </a:r>
            <a:r>
              <a:rPr lang="en-IE" dirty="0" smtClean="0"/>
              <a:t>It</a:t>
            </a:r>
            <a:r>
              <a:rPr lang="ga-IE" dirty="0" smtClean="0"/>
              <a:t> i</a:t>
            </a:r>
            <a:r>
              <a:rPr lang="en-IE" dirty="0" smtClean="0"/>
              <a:t>s also known as the lithosphere.</a:t>
            </a:r>
          </a:p>
          <a:p>
            <a:pPr>
              <a:buNone/>
            </a:pPr>
            <a:endParaRPr lang="en-IE" dirty="0" smtClean="0"/>
          </a:p>
          <a:p>
            <a:pPr>
              <a:buNone/>
            </a:pPr>
            <a:r>
              <a:rPr lang="en-IE" dirty="0" smtClean="0">
                <a:solidFill>
                  <a:srgbClr val="002060"/>
                </a:solidFill>
              </a:rPr>
              <a:t>Oceanic crusts </a:t>
            </a:r>
            <a:r>
              <a:rPr lang="en-IE" dirty="0" smtClean="0"/>
              <a:t>are between 3-10 km thick, under the</a:t>
            </a:r>
            <a:r>
              <a:rPr lang="ga-IE" dirty="0" smtClean="0"/>
              <a:t> </a:t>
            </a:r>
            <a:r>
              <a:rPr lang="en-IE" dirty="0" smtClean="0"/>
              <a:t>oceans. They consist mainly of heavy rocks such as</a:t>
            </a:r>
            <a:r>
              <a:rPr lang="ga-IE" dirty="0" smtClean="0"/>
              <a:t> </a:t>
            </a:r>
            <a:r>
              <a:rPr lang="en-IE" dirty="0" smtClean="0"/>
              <a:t>basalt.</a:t>
            </a:r>
          </a:p>
          <a:p>
            <a:pPr>
              <a:buNone/>
            </a:pPr>
            <a:endParaRPr lang="en-IE" dirty="0" smtClean="0"/>
          </a:p>
          <a:p>
            <a:pPr>
              <a:buNone/>
            </a:pPr>
            <a:r>
              <a:rPr lang="en-IE" dirty="0" smtClean="0">
                <a:solidFill>
                  <a:srgbClr val="00B050"/>
                </a:solidFill>
              </a:rPr>
              <a:t>Continental crusts </a:t>
            </a:r>
            <a:r>
              <a:rPr lang="en-IE" dirty="0" smtClean="0"/>
              <a:t>are up to 70km thick, under the</a:t>
            </a:r>
            <a:r>
              <a:rPr lang="ga-IE" dirty="0" smtClean="0"/>
              <a:t> </a:t>
            </a:r>
            <a:r>
              <a:rPr lang="en-IE" dirty="0" smtClean="0"/>
              <a:t>continents. They consist mainly of lighter rocks such as granite.  </a:t>
            </a:r>
            <a:endParaRPr lang="en-I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534400" cy="758952"/>
          </a:xfrm>
        </p:spPr>
        <p:txBody>
          <a:bodyPr>
            <a:normAutofit fontScale="90000"/>
          </a:bodyPr>
          <a:lstStyle/>
          <a:p>
            <a:r>
              <a:rPr lang="ga-IE" dirty="0" smtClean="0"/>
              <a:t>1-Divergent Margins</a:t>
            </a:r>
            <a:br>
              <a:rPr lang="ga-IE" dirty="0" smtClean="0"/>
            </a:br>
            <a:r>
              <a:rPr lang="en-IE" dirty="0" smtClean="0"/>
              <a:t>1.B </a:t>
            </a:r>
            <a:r>
              <a:rPr lang="ga-IE" dirty="0" smtClean="0"/>
              <a:t>Rift Valleys</a:t>
            </a:r>
            <a:endParaRPr lang="ga-IE" dirty="0"/>
          </a:p>
        </p:txBody>
      </p:sp>
      <p:sp>
        <p:nvSpPr>
          <p:cNvPr id="3" name="Content Placeholder 2"/>
          <p:cNvSpPr>
            <a:spLocks noGrp="1"/>
          </p:cNvSpPr>
          <p:nvPr>
            <p:ph sz="quarter" idx="1"/>
          </p:nvPr>
        </p:nvSpPr>
        <p:spPr>
          <a:xfrm>
            <a:off x="0" y="1571612"/>
            <a:ext cx="8805672" cy="4572000"/>
          </a:xfrm>
        </p:spPr>
        <p:txBody>
          <a:bodyPr/>
          <a:lstStyle/>
          <a:p>
            <a:r>
              <a:rPr lang="ga-IE" dirty="0" smtClean="0"/>
              <a:t>When rising magma under continents force land apart it results in Rift Valleys. The East African Rift valley that extends for 4000km is an example of this. This continental divide will result in the african plate dividing. </a:t>
            </a:r>
          </a:p>
          <a:p>
            <a:r>
              <a:rPr lang="ga-IE" dirty="0" smtClean="0"/>
              <a:t>This is another example of plates pulling apart. It is important to remember that even though land is being created where plates pull apart land is being destroyed at constructive margins (ie the tectonic CYCLE)</a:t>
            </a:r>
            <a:endParaRPr lang="ga-IE"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5122" name="Picture 2" descr="C:\Users\Denis\Desktop\Geography Junior Cert\Physical Geography\Plate tectonics\Plates diverging.png"/>
          <p:cNvPicPr>
            <a:picLocks noGrp="1" noChangeAspect="1" noChangeArrowheads="1"/>
          </p:cNvPicPr>
          <p:nvPr>
            <p:ph idx="1"/>
          </p:nvPr>
        </p:nvPicPr>
        <p:blipFill>
          <a:blip r:embed="rId3" cstate="print"/>
          <a:srcRect/>
          <a:stretch>
            <a:fillRect/>
          </a:stretch>
        </p:blipFill>
        <p:spPr bwMode="auto">
          <a:xfrm>
            <a:off x="500034" y="0"/>
            <a:ext cx="8429684" cy="6286544"/>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a:p>
        </p:txBody>
      </p:sp>
      <p:pic>
        <p:nvPicPr>
          <p:cNvPr id="27651" name="Picture 3"/>
          <p:cNvPicPr>
            <a:picLocks noGrp="1" noChangeAspect="1" noChangeArrowheads="1"/>
          </p:cNvPicPr>
          <p:nvPr>
            <p:ph type="body" idx="1"/>
          </p:nvPr>
        </p:nvPicPr>
        <p:blipFill>
          <a:blip r:embed="rId3" cstate="print"/>
          <a:srcRect l="21094" t="12500" r="21875" b="7291"/>
          <a:stretch>
            <a:fillRect/>
          </a:stretch>
        </p:blipFill>
        <p:spPr>
          <a:xfrm>
            <a:off x="1928794" y="857232"/>
            <a:ext cx="5214974" cy="5500726"/>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a:p>
        </p:txBody>
      </p:sp>
      <p:pic>
        <p:nvPicPr>
          <p:cNvPr id="28675" name="Picture 3"/>
          <p:cNvPicPr>
            <a:picLocks noGrp="1" noChangeAspect="1" noChangeArrowheads="1"/>
          </p:cNvPicPr>
          <p:nvPr>
            <p:ph type="body" idx="1"/>
          </p:nvPr>
        </p:nvPicPr>
        <p:blipFill>
          <a:blip r:embed="rId3" cstate="print"/>
          <a:srcRect l="28125" t="12500" r="29687" b="6250"/>
          <a:stretch>
            <a:fillRect/>
          </a:stretch>
        </p:blipFill>
        <p:spPr>
          <a:xfrm>
            <a:off x="467544" y="47577"/>
            <a:ext cx="8429684" cy="6810423"/>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Picture 4" descr="eafrica"/>
          <p:cNvPicPr>
            <a:picLocks noGrp="1" noChangeAspect="1" noChangeArrowheads="1"/>
          </p:cNvPicPr>
          <p:nvPr>
            <p:ph idx="1"/>
          </p:nvPr>
        </p:nvPicPr>
        <p:blipFill>
          <a:blip r:embed="rId3" cstate="print">
            <a:lum bright="-18000"/>
          </a:blip>
          <a:srcRect/>
          <a:stretch>
            <a:fillRect/>
          </a:stretch>
        </p:blipFill>
        <p:spPr bwMode="auto">
          <a:xfrm>
            <a:off x="428596" y="285728"/>
            <a:ext cx="8429684"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Picture 4" descr="red_sea"/>
          <p:cNvPicPr>
            <a:picLocks noGrp="1" noChangeAspect="1" noChangeArrowheads="1"/>
          </p:cNvPicPr>
          <p:nvPr>
            <p:ph idx="1"/>
          </p:nvPr>
        </p:nvPicPr>
        <p:blipFill>
          <a:blip r:embed="rId3" cstate="print">
            <a:lum bright="-20000"/>
          </a:blip>
          <a:srcRect/>
          <a:stretch>
            <a:fillRect/>
          </a:stretch>
        </p:blipFill>
        <p:spPr bwMode="auto">
          <a:xfrm>
            <a:off x="214282" y="214290"/>
            <a:ext cx="8929718" cy="63579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36898" name="Picture 2" descr="http://esamultimedia.esa.int/images/EarthObservation/africa_MER_RR__2P_DEM_MAY2004.1336.V2_hires.jpg"/>
          <p:cNvPicPr>
            <a:picLocks noChangeAspect="1" noChangeArrowheads="1"/>
          </p:cNvPicPr>
          <p:nvPr/>
        </p:nvPicPr>
        <p:blipFill>
          <a:blip r:embed="rId3" cstate="print"/>
          <a:srcRect/>
          <a:stretch>
            <a:fillRect/>
          </a:stretch>
        </p:blipFill>
        <p:spPr bwMode="auto">
          <a:xfrm>
            <a:off x="0" y="0"/>
            <a:ext cx="9144000" cy="6929454"/>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PT1E"/>
          <p:cNvPicPr>
            <a:picLocks noChangeAspect="1" noChangeArrowheads="1"/>
          </p:cNvPicPr>
          <p:nvPr/>
        </p:nvPicPr>
        <p:blipFill>
          <a:blip r:embed="rId3" cstate="print"/>
          <a:srcRect/>
          <a:stretch>
            <a:fillRect/>
          </a:stretch>
        </p:blipFill>
        <p:spPr bwMode="auto">
          <a:xfrm>
            <a:off x="0" y="449263"/>
            <a:ext cx="9144000" cy="6408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2-Convergent Margins</a:t>
            </a:r>
            <a:endParaRPr lang="ga-IE" dirty="0"/>
          </a:p>
        </p:txBody>
      </p:sp>
      <p:sp>
        <p:nvSpPr>
          <p:cNvPr id="3" name="Content Placeholder 2"/>
          <p:cNvSpPr>
            <a:spLocks noGrp="1"/>
          </p:cNvSpPr>
          <p:nvPr>
            <p:ph sz="quarter" idx="1"/>
          </p:nvPr>
        </p:nvSpPr>
        <p:spPr/>
        <p:txBody>
          <a:bodyPr/>
          <a:lstStyle/>
          <a:p>
            <a:r>
              <a:rPr lang="ga-IE" dirty="0" smtClean="0"/>
              <a:t>Convergent margins are where plates collide. These are also known as destructive as land is destroyed when plates meet. There are three types of convergent margins.</a:t>
            </a:r>
          </a:p>
          <a:p>
            <a:r>
              <a:rPr lang="en-IE" dirty="0" smtClean="0"/>
              <a:t>A</a:t>
            </a:r>
            <a:r>
              <a:rPr lang="ga-IE" dirty="0" smtClean="0"/>
              <a:t>. Where Oceanic- Continental plates meet.</a:t>
            </a:r>
          </a:p>
          <a:p>
            <a:r>
              <a:rPr lang="en-IE" dirty="0" smtClean="0"/>
              <a:t>B</a:t>
            </a:r>
            <a:r>
              <a:rPr lang="ga-IE" dirty="0" smtClean="0"/>
              <a:t>. Where Oceanic- Oceanic meet.</a:t>
            </a:r>
          </a:p>
          <a:p>
            <a:r>
              <a:rPr lang="en-IE" dirty="0" smtClean="0"/>
              <a:t>C</a:t>
            </a:r>
            <a:r>
              <a:rPr lang="ga-IE" dirty="0" smtClean="0"/>
              <a:t>. Where Continental- Continental meet.</a:t>
            </a:r>
          </a:p>
          <a:p>
            <a:endParaRPr lang="ga-IE"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534400" cy="758952"/>
          </a:xfrm>
        </p:spPr>
        <p:txBody>
          <a:bodyPr>
            <a:normAutofit fontScale="90000"/>
          </a:bodyPr>
          <a:lstStyle/>
          <a:p>
            <a:r>
              <a:rPr lang="ga-IE" dirty="0" smtClean="0"/>
              <a:t>2-Convergent Margins</a:t>
            </a:r>
            <a:br>
              <a:rPr lang="ga-IE" dirty="0" smtClean="0"/>
            </a:br>
            <a:r>
              <a:rPr lang="en-IE" dirty="0" smtClean="0"/>
              <a:t>2A. </a:t>
            </a:r>
            <a:r>
              <a:rPr lang="ga-IE" dirty="0" smtClean="0"/>
              <a:t>Oceanic-Continental </a:t>
            </a:r>
            <a:endParaRPr lang="ga-IE" dirty="0"/>
          </a:p>
        </p:txBody>
      </p:sp>
      <p:sp>
        <p:nvSpPr>
          <p:cNvPr id="3" name="Content Placeholder 2"/>
          <p:cNvSpPr>
            <a:spLocks noGrp="1"/>
          </p:cNvSpPr>
          <p:nvPr>
            <p:ph sz="quarter" idx="1"/>
          </p:nvPr>
        </p:nvSpPr>
        <p:spPr/>
        <p:txBody>
          <a:bodyPr>
            <a:normAutofit fontScale="92500" lnSpcReduction="20000"/>
          </a:bodyPr>
          <a:lstStyle/>
          <a:p>
            <a:r>
              <a:rPr lang="ga-IE" dirty="0" smtClean="0"/>
              <a:t>When these two plates meet, the heavier ocenic plate is pulled under the continental crust. This is known as subduction. This can results enormous pressure being put on the continental plate causing it to buckle and create fold mountains.</a:t>
            </a:r>
          </a:p>
          <a:p>
            <a:endParaRPr lang="ga-IE" dirty="0" smtClean="0"/>
          </a:p>
          <a:p>
            <a:r>
              <a:rPr lang="ga-IE" dirty="0" smtClean="0"/>
              <a:t>The oceanic plate that is subducted melts as it goes into the mantle causing a build-up of pressure, gas and magma which explodes through the crust forming volcanic islands and volcanoes.</a:t>
            </a:r>
          </a:p>
          <a:p>
            <a:r>
              <a:rPr lang="ga-IE" dirty="0" smtClean="0"/>
              <a:t>The point at where the oceanic plate is subducted beneath the continenal plate is called the subduction zone and is maked by an ocean trench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PTB"/>
          <p:cNvPicPr>
            <a:picLocks noChangeAspect="1" noChangeArrowheads="1"/>
          </p:cNvPicPr>
          <p:nvPr/>
        </p:nvPicPr>
        <p:blipFill>
          <a:blip r:embed="rId3" cstate="print"/>
          <a:srcRect/>
          <a:stretch>
            <a:fillRect/>
          </a:stretch>
        </p:blipFill>
        <p:spPr bwMode="auto">
          <a:xfrm>
            <a:off x="0" y="180975"/>
            <a:ext cx="9144000" cy="6453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noChangeArrowheads="1"/>
          </p:cNvPicPr>
          <p:nvPr/>
        </p:nvPicPr>
        <p:blipFill>
          <a:blip r:embed="rId3" cstate="print"/>
          <a:srcRect l="15868" t="41953" r="33930" b="15719"/>
          <a:stretch>
            <a:fillRect/>
          </a:stretch>
        </p:blipFill>
        <p:spPr bwMode="auto">
          <a:xfrm>
            <a:off x="0" y="404664"/>
            <a:ext cx="9109849"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ga-IE" dirty="0" smtClean="0"/>
              <a:t>2-Convergent Margins</a:t>
            </a:r>
            <a:br>
              <a:rPr lang="ga-IE" dirty="0" smtClean="0"/>
            </a:br>
            <a:r>
              <a:rPr lang="ga-IE" dirty="0" smtClean="0"/>
              <a:t>Oceanic-Continental </a:t>
            </a:r>
            <a:endParaRPr lang="ga-IE" dirty="0"/>
          </a:p>
        </p:txBody>
      </p:sp>
      <p:sp>
        <p:nvSpPr>
          <p:cNvPr id="5" name="Text Placeholder 4"/>
          <p:cNvSpPr>
            <a:spLocks noGrp="1"/>
          </p:cNvSpPr>
          <p:nvPr>
            <p:ph type="body" idx="2"/>
          </p:nvPr>
        </p:nvSpPr>
        <p:spPr/>
        <p:txBody>
          <a:bodyPr/>
          <a:lstStyle/>
          <a:p>
            <a:r>
              <a:rPr lang="ga-IE" dirty="0" smtClean="0"/>
              <a:t>An example good example of this is where the Nazca plate slides under the south american plate. This subduction zone is marked by the peru- chile ocean trench.</a:t>
            </a:r>
          </a:p>
          <a:p>
            <a:endParaRPr lang="ga-IE" dirty="0" smtClean="0"/>
          </a:p>
          <a:p>
            <a:r>
              <a:rPr lang="ga-IE" dirty="0" smtClean="0"/>
              <a:t>Also the island of Japan are formed under this process.</a:t>
            </a:r>
            <a:endParaRPr lang="ga-IE" dirty="0"/>
          </a:p>
        </p:txBody>
      </p:sp>
      <p:sp>
        <p:nvSpPr>
          <p:cNvPr id="4" name="Content Placeholder 3"/>
          <p:cNvSpPr>
            <a:spLocks noGrp="1"/>
          </p:cNvSpPr>
          <p:nvPr>
            <p:ph sz="quarter" idx="1"/>
          </p:nvPr>
        </p:nvSpPr>
        <p:spPr/>
        <p:txBody>
          <a:bodyPr/>
          <a:lstStyle/>
          <a:p>
            <a:endParaRPr lang="ga-IE" dirty="0"/>
          </a:p>
        </p:txBody>
      </p:sp>
      <p:pic>
        <p:nvPicPr>
          <p:cNvPr id="148482" name="Picture 2" descr="http://cimss.ssec.wisc.edu/sage/geology/lesson2/images/concepts_fig11.gif"/>
          <p:cNvPicPr>
            <a:picLocks noChangeAspect="1" noChangeArrowheads="1"/>
          </p:cNvPicPr>
          <p:nvPr/>
        </p:nvPicPr>
        <p:blipFill>
          <a:blip r:embed="rId3" cstate="print"/>
          <a:srcRect/>
          <a:stretch>
            <a:fillRect/>
          </a:stretch>
        </p:blipFill>
        <p:spPr bwMode="auto">
          <a:xfrm>
            <a:off x="3286115" y="857232"/>
            <a:ext cx="5332967" cy="5286412"/>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a:xfrm>
            <a:off x="323850" y="260350"/>
            <a:ext cx="8424863" cy="1492250"/>
          </a:xfrm>
        </p:spPr>
        <p:txBody>
          <a:bodyPr>
            <a:normAutofit fontScale="90000"/>
          </a:bodyPr>
          <a:lstStyle/>
          <a:p>
            <a:r>
              <a:rPr lang="en-IE" sz="4000" dirty="0"/>
              <a:t> </a:t>
            </a:r>
            <a:r>
              <a:rPr lang="en-IE" sz="4000" dirty="0">
                <a:solidFill>
                  <a:srgbClr val="FF0000"/>
                </a:solidFill>
              </a:rPr>
              <a:t>DESTRUCTIVE</a:t>
            </a:r>
            <a:r>
              <a:rPr lang="en-IE" sz="4000" dirty="0"/>
              <a:t>/CONVERGENT PLATE BOUNDARY/MARGIN </a:t>
            </a:r>
            <a:br>
              <a:rPr lang="en-IE" sz="4000" dirty="0"/>
            </a:br>
            <a:r>
              <a:rPr lang="en-IE" sz="4000" dirty="0"/>
              <a:t>TYPE 1:</a:t>
            </a:r>
            <a:r>
              <a:rPr lang="en-IE" sz="4000" dirty="0">
                <a:solidFill>
                  <a:srgbClr val="FF0000"/>
                </a:solidFill>
              </a:rPr>
              <a:t>OCEAN-CONTINENT</a:t>
            </a:r>
            <a:r>
              <a:rPr lang="en-IE" sz="4000" dirty="0"/>
              <a:t> </a:t>
            </a:r>
            <a:endParaRPr lang="en-US" sz="4000" dirty="0"/>
          </a:p>
        </p:txBody>
      </p:sp>
      <p:pic>
        <p:nvPicPr>
          <p:cNvPr id="23556" name="Picture 4"/>
          <p:cNvPicPr>
            <a:picLocks noGrp="1" noChangeAspect="1" noChangeArrowheads="1"/>
          </p:cNvPicPr>
          <p:nvPr>
            <p:ph idx="1"/>
          </p:nvPr>
        </p:nvPicPr>
        <p:blipFill>
          <a:blip r:embed="rId3" cstate="print"/>
          <a:srcRect/>
          <a:stretch>
            <a:fillRect/>
          </a:stretch>
        </p:blipFill>
        <p:spPr>
          <a:xfrm>
            <a:off x="539750" y="1989138"/>
            <a:ext cx="7993063" cy="4319587"/>
          </a:xfrm>
          <a:noFill/>
          <a:ln/>
        </p:spPr>
      </p:pic>
      <p:sp>
        <p:nvSpPr>
          <p:cNvPr id="23559" name="Text Box 7"/>
          <p:cNvSpPr txBox="1">
            <a:spLocks noChangeArrowheads="1"/>
          </p:cNvSpPr>
          <p:nvPr/>
        </p:nvSpPr>
        <p:spPr bwMode="auto">
          <a:xfrm>
            <a:off x="303213" y="6308725"/>
            <a:ext cx="6303962" cy="822325"/>
          </a:xfrm>
          <a:prstGeom prst="rect">
            <a:avLst/>
          </a:prstGeom>
          <a:noFill/>
          <a:ln w="9525">
            <a:noFill/>
            <a:miter lim="800000"/>
            <a:headEnd/>
            <a:tailEnd/>
          </a:ln>
          <a:effectLst/>
        </p:spPr>
        <p:txBody>
          <a:bodyPr>
            <a:spAutoFit/>
          </a:bodyPr>
          <a:lstStyle/>
          <a:p>
            <a:pPr lvl="4"/>
            <a:r>
              <a:rPr lang="en-US"/>
              <a:t>Oceanic–continental plate collision</a:t>
            </a:r>
          </a:p>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6135"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323850" y="333375"/>
                  <a:ext cx="8424863" cy="619125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ga-IE" dirty="0" smtClean="0"/>
              <a:t>2-Convergent Margins</a:t>
            </a:r>
            <a:br>
              <a:rPr lang="ga-IE" dirty="0" smtClean="0"/>
            </a:br>
            <a:r>
              <a:rPr lang="en-IE" dirty="0" smtClean="0"/>
              <a:t>2. B. </a:t>
            </a:r>
            <a:r>
              <a:rPr lang="ga-IE" dirty="0" smtClean="0"/>
              <a:t>Oceanic- Oceanic</a:t>
            </a:r>
            <a:endParaRPr lang="ga-IE" dirty="0"/>
          </a:p>
        </p:txBody>
      </p:sp>
      <p:sp>
        <p:nvSpPr>
          <p:cNvPr id="6" name="Content Placeholder 5"/>
          <p:cNvSpPr>
            <a:spLocks noGrp="1"/>
          </p:cNvSpPr>
          <p:nvPr>
            <p:ph sz="quarter" idx="1"/>
          </p:nvPr>
        </p:nvSpPr>
        <p:spPr/>
        <p:txBody>
          <a:bodyPr/>
          <a:lstStyle/>
          <a:p>
            <a:r>
              <a:rPr lang="ga-IE" dirty="0" smtClean="0"/>
              <a:t>When these two plates meet (converge) the heavier plate is subducted forming a deep ocean trench. As it goes into the mantle it causes a build-up of pressure, gas and magma which explodes through the crust forming volcanic islands such as the islands of Guam</a:t>
            </a:r>
            <a:endParaRPr lang="ga-IE"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5"/>
          <p:cNvSpPr>
            <a:spLocks noGrp="1" noChangeArrowheads="1"/>
          </p:cNvSpPr>
          <p:nvPr>
            <p:ph type="title"/>
          </p:nvPr>
        </p:nvSpPr>
        <p:spPr>
          <a:xfrm>
            <a:off x="142844" y="500042"/>
            <a:ext cx="8786874" cy="973266"/>
          </a:xfrm>
        </p:spPr>
        <p:txBody>
          <a:bodyPr>
            <a:noAutofit/>
          </a:bodyPr>
          <a:lstStyle/>
          <a:p>
            <a:r>
              <a:rPr lang="en-IE" sz="2400" dirty="0">
                <a:solidFill>
                  <a:srgbClr val="FF0000"/>
                </a:solidFill>
              </a:rPr>
              <a:t>DESTRUCTIVE</a:t>
            </a:r>
            <a:r>
              <a:rPr lang="en-IE" sz="2400" dirty="0"/>
              <a:t>/CONVERGENT PLATE BOUNDARY/MARGIN </a:t>
            </a:r>
            <a:br>
              <a:rPr lang="en-IE" sz="2400" dirty="0"/>
            </a:br>
            <a:r>
              <a:rPr lang="en-IE" sz="2400" dirty="0"/>
              <a:t>TYPE 2:</a:t>
            </a:r>
            <a:r>
              <a:rPr lang="en-IE" sz="2400" dirty="0">
                <a:solidFill>
                  <a:srgbClr val="FF0000"/>
                </a:solidFill>
              </a:rPr>
              <a:t>OCEAN-OCEAN</a:t>
            </a:r>
            <a:endParaRPr lang="en-US" sz="2400" dirty="0">
              <a:solidFill>
                <a:srgbClr val="FF0000"/>
              </a:solidFill>
            </a:endParaRPr>
          </a:p>
        </p:txBody>
      </p:sp>
      <p:pic>
        <p:nvPicPr>
          <p:cNvPr id="25604" name="Picture 4"/>
          <p:cNvPicPr>
            <a:picLocks noGrp="1" noChangeAspect="1" noChangeArrowheads="1"/>
          </p:cNvPicPr>
          <p:nvPr>
            <p:ph idx="1"/>
          </p:nvPr>
        </p:nvPicPr>
        <p:blipFill>
          <a:blip r:embed="rId3" cstate="print"/>
          <a:srcRect/>
          <a:stretch>
            <a:fillRect/>
          </a:stretch>
        </p:blipFill>
        <p:spPr>
          <a:xfrm>
            <a:off x="428596" y="2000240"/>
            <a:ext cx="8207375" cy="4464050"/>
          </a:xfrm>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9207"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250825" y="333375"/>
                  <a:ext cx="8353425" cy="626427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PT1F"/>
          <p:cNvPicPr>
            <a:picLocks noChangeAspect="1" noChangeArrowheads="1"/>
          </p:cNvPicPr>
          <p:nvPr/>
        </p:nvPicPr>
        <p:blipFill>
          <a:blip r:embed="rId3" cstate="print"/>
          <a:srcRect/>
          <a:stretch>
            <a:fillRect/>
          </a:stretch>
        </p:blipFill>
        <p:spPr bwMode="auto">
          <a:xfrm>
            <a:off x="0" y="357166"/>
            <a:ext cx="9143999"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JAPAN TRENCH</a:t>
            </a:r>
            <a:endParaRPr lang="en-US" dirty="0"/>
          </a:p>
        </p:txBody>
      </p:sp>
      <p:sp>
        <p:nvSpPr>
          <p:cNvPr id="3" name="Content Placeholder 2"/>
          <p:cNvSpPr>
            <a:spLocks noGrp="1"/>
          </p:cNvSpPr>
          <p:nvPr>
            <p:ph sz="quarter" idx="1"/>
          </p:nvPr>
        </p:nvSpPr>
        <p:spPr/>
        <p:txBody>
          <a:bodyPr/>
          <a:lstStyle/>
          <a:p>
            <a:endParaRPr lang="en-US"/>
          </a:p>
        </p:txBody>
      </p:sp>
      <p:pic>
        <p:nvPicPr>
          <p:cNvPr id="364546" name="Picture 2" descr="http://upload.wikimedia.org/wikipedia/commons/thumb/6/6e/Japan_Trench.jpg/325px-Japan_Trench.jpg"/>
          <p:cNvPicPr>
            <a:picLocks noChangeAspect="1" noChangeArrowheads="1"/>
          </p:cNvPicPr>
          <p:nvPr/>
        </p:nvPicPr>
        <p:blipFill>
          <a:blip r:embed="rId3" cstate="print"/>
          <a:srcRect/>
          <a:stretch>
            <a:fillRect/>
          </a:stretch>
        </p:blipFill>
        <p:spPr bwMode="auto">
          <a:xfrm>
            <a:off x="611560" y="1349054"/>
            <a:ext cx="7200800" cy="550894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0" y="0"/>
            <a:ext cx="8610600" cy="6429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2</a:t>
            </a:r>
            <a:r>
              <a:rPr lang="ga-IE" dirty="0" smtClean="0"/>
              <a:t>-Convergent Margins</a:t>
            </a:r>
            <a:br>
              <a:rPr lang="ga-IE" dirty="0" smtClean="0"/>
            </a:br>
            <a:r>
              <a:rPr lang="en-IE" dirty="0" smtClean="0"/>
              <a:t>2.C </a:t>
            </a:r>
            <a:r>
              <a:rPr lang="ga-IE" dirty="0" smtClean="0"/>
              <a:t>Continental- Continental</a:t>
            </a:r>
            <a:endParaRPr lang="ga-IE" dirty="0"/>
          </a:p>
        </p:txBody>
      </p:sp>
      <p:sp>
        <p:nvSpPr>
          <p:cNvPr id="3" name="Content Placeholder 2"/>
          <p:cNvSpPr>
            <a:spLocks noGrp="1"/>
          </p:cNvSpPr>
          <p:nvPr>
            <p:ph sz="quarter" idx="1"/>
          </p:nvPr>
        </p:nvSpPr>
        <p:spPr/>
        <p:txBody>
          <a:bodyPr/>
          <a:lstStyle/>
          <a:p>
            <a:r>
              <a:rPr lang="ga-IE" dirty="0" smtClean="0"/>
              <a:t>When two continental plates meet they form terranes which are  the upper layers of plates peeled away. Ireland is made up of such terranes, where the american and eurasian plates converged</a:t>
            </a:r>
          </a:p>
          <a:p>
            <a:endParaRPr lang="ga-IE" dirty="0" smtClean="0"/>
          </a:p>
          <a:p>
            <a:r>
              <a:rPr lang="ga-IE" dirty="0" smtClean="0"/>
              <a:t>This also resulted in intense folding forming fold mountains such as the himalayas, als, and the andes</a:t>
            </a:r>
          </a:p>
          <a:p>
            <a:endParaRPr lang="ga-IE" dirty="0" smtClean="0"/>
          </a:p>
          <a:p>
            <a:r>
              <a:rPr lang="ga-IE" dirty="0" smtClean="0"/>
              <a:t>Example Eurasian and Indian plate.</a:t>
            </a:r>
            <a:endParaRPr lang="ga-IE"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PPT22"/>
          <p:cNvPicPr>
            <a:picLocks noChangeAspect="1" noChangeArrowheads="1"/>
          </p:cNvPicPr>
          <p:nvPr/>
        </p:nvPicPr>
        <p:blipFill>
          <a:blip r:embed="rId3" cstate="print"/>
          <a:srcRect/>
          <a:stretch>
            <a:fillRect/>
          </a:stretch>
        </p:blipFill>
        <p:spPr bwMode="auto">
          <a:xfrm>
            <a:off x="0" y="285728"/>
            <a:ext cx="8823325"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PPT23"/>
          <p:cNvPicPr>
            <a:picLocks noChangeAspect="1" noChangeArrowheads="1"/>
          </p:cNvPicPr>
          <p:nvPr/>
        </p:nvPicPr>
        <p:blipFill>
          <a:blip r:embed="rId3" cstate="print"/>
          <a:srcRect/>
          <a:stretch>
            <a:fillRect/>
          </a:stretch>
        </p:blipFill>
        <p:spPr bwMode="auto">
          <a:xfrm>
            <a:off x="0" y="142852"/>
            <a:ext cx="9144000" cy="65500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7159"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179388" y="260350"/>
                  <a:ext cx="8713787" cy="63373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4" name="Picture 4" descr="http://kerdowney.com/uploads/image/himalayas2.jpg"/>
          <p:cNvPicPr>
            <a:picLocks noChangeAspect="1" noChangeArrowheads="1"/>
          </p:cNvPicPr>
          <p:nvPr/>
        </p:nvPicPr>
        <p:blipFill>
          <a:blip r:embed="rId3" cstate="print"/>
          <a:srcRect/>
          <a:stretch>
            <a:fillRect/>
          </a:stretch>
        </p:blipFill>
        <p:spPr bwMode="auto">
          <a:xfrm>
            <a:off x="323528" y="-32675"/>
            <a:ext cx="8666187" cy="6890676"/>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3 Transverse Margins</a:t>
            </a:r>
            <a:endParaRPr lang="ga-IE" dirty="0"/>
          </a:p>
        </p:txBody>
      </p:sp>
      <p:sp>
        <p:nvSpPr>
          <p:cNvPr id="3" name="Content Placeholder 2"/>
          <p:cNvSpPr>
            <a:spLocks noGrp="1"/>
          </p:cNvSpPr>
          <p:nvPr>
            <p:ph sz="quarter" idx="1"/>
          </p:nvPr>
        </p:nvSpPr>
        <p:spPr/>
        <p:txBody>
          <a:bodyPr>
            <a:normAutofit fontScale="92500" lnSpcReduction="10000"/>
          </a:bodyPr>
          <a:lstStyle/>
          <a:p>
            <a:r>
              <a:rPr lang="ga-IE" dirty="0" smtClean="0"/>
              <a:t>A transverse margin is where two plates slide past each other. An example of this is the North American Plate and the Pacific  where both plates are moving in the same direction but at different speeds (pacific palte 6cm a year, north american plate 1cm a year)</a:t>
            </a:r>
          </a:p>
          <a:p>
            <a:endParaRPr lang="ga-IE" dirty="0" smtClean="0"/>
          </a:p>
          <a:p>
            <a:r>
              <a:rPr lang="ga-IE" dirty="0" smtClean="0"/>
              <a:t>These are called neutral boundaries as crust is neither created or destroyed here.</a:t>
            </a:r>
          </a:p>
          <a:p>
            <a:endParaRPr lang="ga-IE" dirty="0" smtClean="0"/>
          </a:p>
          <a:p>
            <a:r>
              <a:rPr lang="ga-IE" dirty="0" smtClean="0"/>
              <a:t>Earthquakes can occur when these plates lock resulting in a build up of pressure, which when released can cause an earthquake</a:t>
            </a:r>
            <a:endParaRPr lang="ga-IE"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75810" name="Picture 2" descr="http://www.thetechherald.com/media/images/200928/sanandreas_1.jpg"/>
          <p:cNvPicPr>
            <a:picLocks noChangeAspect="1" noChangeArrowheads="1"/>
          </p:cNvPicPr>
          <p:nvPr/>
        </p:nvPicPr>
        <p:blipFill>
          <a:blip r:embed="rId3" cstate="print"/>
          <a:srcRect/>
          <a:stretch>
            <a:fillRect/>
          </a:stretch>
        </p:blipFill>
        <p:spPr bwMode="auto">
          <a:xfrm>
            <a:off x="0" y="620688"/>
            <a:ext cx="8955360" cy="597024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8183" name="ShockwaveFlash1" r:id="rId2" imgW="1828800" imgH="1828800"/>
        </mc:Choice>
        <mc:Fallback>
          <p:control name="ShockwaveFlash1" r:id="rId2" imgW="1828800" imgH="1828800">
            <p:pic>
              <p:nvPicPr>
                <p:cNvPr id="2" name="ShockwaveFlash1"/>
                <p:cNvPicPr preferRelativeResize="0">
                  <a:picLocks noChangeArrowheads="1" noChangeShapeType="1"/>
                </p:cNvPicPr>
                <p:nvPr/>
              </p:nvPicPr>
              <p:blipFill>
                <a:blip r:embed="rId5"/>
                <a:srcRect/>
                <a:stretch>
                  <a:fillRect/>
                </a:stretch>
              </p:blipFill>
              <p:spPr bwMode="auto">
                <a:xfrm>
                  <a:off x="323850" y="188913"/>
                  <a:ext cx="8569325" cy="6408737"/>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PT25"/>
          <p:cNvPicPr>
            <a:picLocks noChangeAspect="1" noChangeArrowheads="1"/>
          </p:cNvPicPr>
          <p:nvPr/>
        </p:nvPicPr>
        <p:blipFill>
          <a:blip r:embed="rId3" cstate="print"/>
          <a:srcRect/>
          <a:stretch>
            <a:fillRect/>
          </a:stretch>
        </p:blipFill>
        <p:spPr bwMode="auto">
          <a:xfrm>
            <a:off x="0" y="0"/>
            <a:ext cx="4572000" cy="6753553"/>
          </a:xfrm>
          <a:prstGeom prst="rect">
            <a:avLst/>
          </a:prstGeom>
          <a:noFill/>
          <a:ln w="9525">
            <a:noFill/>
            <a:miter lim="800000"/>
            <a:headEnd/>
            <a:tailEnd/>
          </a:ln>
          <a:effectLst/>
        </p:spPr>
      </p:pic>
      <p:pic>
        <p:nvPicPr>
          <p:cNvPr id="18437" name="Picture 5" descr="PPT26"/>
          <p:cNvPicPr>
            <a:picLocks noChangeAspect="1" noChangeArrowheads="1"/>
          </p:cNvPicPr>
          <p:nvPr/>
        </p:nvPicPr>
        <p:blipFill>
          <a:blip r:embed="rId4" cstate="print"/>
          <a:srcRect/>
          <a:stretch>
            <a:fillRect/>
          </a:stretch>
        </p:blipFill>
        <p:spPr bwMode="auto">
          <a:xfrm>
            <a:off x="4500562" y="0"/>
            <a:ext cx="4643438" cy="68391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36898" name="Picture 2"/>
          <p:cNvPicPr>
            <a:picLocks noChangeAspect="1" noChangeArrowheads="1"/>
          </p:cNvPicPr>
          <p:nvPr/>
        </p:nvPicPr>
        <p:blipFill>
          <a:blip r:embed="rId3" cstate="print"/>
          <a:srcRect l="6270" t="28172" r="6250" b="28516"/>
          <a:stretch>
            <a:fillRect/>
          </a:stretch>
        </p:blipFill>
        <p:spPr bwMode="auto">
          <a:xfrm>
            <a:off x="251520" y="692696"/>
            <a:ext cx="8532440"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Grp="1" noChangeArrowheads="1"/>
          </p:cNvSpPr>
          <p:nvPr>
            <p:ph type="title"/>
          </p:nvPr>
        </p:nvSpPr>
        <p:spPr/>
        <p:txBody>
          <a:bodyPr/>
          <a:lstStyle/>
          <a:p>
            <a:r>
              <a:rPr lang="en-IE"/>
              <a:t>IRELAND’S JOURNEY</a:t>
            </a:r>
            <a:endParaRPr lang="en-US"/>
          </a:p>
        </p:txBody>
      </p:sp>
      <p:pic>
        <p:nvPicPr>
          <p:cNvPr id="19460" name="Picture 4"/>
          <p:cNvPicPr>
            <a:picLocks noGrp="1" noChangeAspect="1" noChangeArrowheads="1"/>
          </p:cNvPicPr>
          <p:nvPr>
            <p:ph idx="1"/>
          </p:nvPr>
        </p:nvPicPr>
        <p:blipFill>
          <a:blip r:embed="rId3" cstate="print"/>
          <a:srcRect/>
          <a:stretch>
            <a:fillRect/>
          </a:stretch>
        </p:blipFill>
        <p:spPr>
          <a:xfrm>
            <a:off x="0" y="1285860"/>
            <a:ext cx="9144000" cy="5572140"/>
          </a:xfrm>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p:txBody>
          <a:bodyPr/>
          <a:lstStyle/>
          <a:p>
            <a:r>
              <a:rPr lang="en-IE"/>
              <a:t>LCHL Q2.B,2008</a:t>
            </a:r>
            <a:endParaRPr lang="en-US"/>
          </a:p>
        </p:txBody>
      </p:sp>
      <p:pic>
        <p:nvPicPr>
          <p:cNvPr id="46087" name="Picture 7"/>
          <p:cNvPicPr>
            <a:picLocks noGrp="1" noChangeAspect="1" noChangeArrowheads="1"/>
          </p:cNvPicPr>
          <p:nvPr>
            <p:ph sz="half" idx="1"/>
          </p:nvPr>
        </p:nvPicPr>
        <p:blipFill>
          <a:blip r:embed="rId3" cstate="print"/>
          <a:srcRect/>
          <a:stretch>
            <a:fillRect/>
          </a:stretch>
        </p:blipFill>
        <p:spPr>
          <a:xfrm>
            <a:off x="685800" y="1844675"/>
            <a:ext cx="3810000" cy="3475038"/>
          </a:xfrm>
          <a:noFill/>
          <a:ln/>
        </p:spPr>
      </p:pic>
      <p:pic>
        <p:nvPicPr>
          <p:cNvPr id="46088" name="Picture 8"/>
          <p:cNvPicPr>
            <a:picLocks noGrp="1" noChangeAspect="1" noChangeArrowheads="1"/>
          </p:cNvPicPr>
          <p:nvPr>
            <p:ph sz="half" idx="2"/>
          </p:nvPr>
        </p:nvPicPr>
        <p:blipFill>
          <a:blip r:embed="rId4" cstate="print"/>
          <a:srcRect/>
          <a:stretch>
            <a:fillRect/>
          </a:stretch>
        </p:blipFill>
        <p:spPr>
          <a:xfrm>
            <a:off x="4648200" y="1844675"/>
            <a:ext cx="3810000" cy="3436938"/>
          </a:xfrm>
          <a:noFill/>
          <a:ln/>
        </p:spPr>
      </p:pic>
      <p:sp>
        <p:nvSpPr>
          <p:cNvPr id="46089" name="Text Box 9"/>
          <p:cNvSpPr txBox="1">
            <a:spLocks noChangeArrowheads="1"/>
          </p:cNvSpPr>
          <p:nvPr/>
        </p:nvSpPr>
        <p:spPr bwMode="auto">
          <a:xfrm>
            <a:off x="231775" y="5465763"/>
            <a:ext cx="8732838" cy="1552575"/>
          </a:xfrm>
          <a:prstGeom prst="rect">
            <a:avLst/>
          </a:prstGeom>
          <a:noFill/>
          <a:ln w="9525">
            <a:noFill/>
            <a:miter lim="800000"/>
            <a:headEnd/>
            <a:tailEnd/>
          </a:ln>
          <a:effectLst/>
        </p:spPr>
        <p:txBody>
          <a:bodyPr>
            <a:spAutoFit/>
          </a:bodyPr>
          <a:lstStyle/>
          <a:p>
            <a:r>
              <a:rPr lang="en-US" b="1"/>
              <a:t>B. VULCANICITY</a:t>
            </a:r>
          </a:p>
          <a:p>
            <a:r>
              <a:rPr lang="en-US"/>
              <a:t>Explain how the study of plate tectonics has helped us to understand the global distribution of </a:t>
            </a:r>
            <a:r>
              <a:rPr lang="en-US">
                <a:solidFill>
                  <a:srgbClr val="FF0000"/>
                </a:solidFill>
              </a:rPr>
              <a:t>volcanoes</a:t>
            </a:r>
            <a:r>
              <a:rPr lang="en-US"/>
              <a:t>.                                 </a:t>
            </a:r>
            <a:r>
              <a:rPr lang="en-US" b="1"/>
              <a:t>[30m]</a:t>
            </a:r>
            <a:r>
              <a:rPr lang="en-US"/>
              <a:t>                                                                           </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IE"/>
              <a:t>LCHL Q3.B,2006</a:t>
            </a:r>
            <a:endParaRPr lang="en-US"/>
          </a:p>
        </p:txBody>
      </p:sp>
      <p:pic>
        <p:nvPicPr>
          <p:cNvPr id="57347" name="Picture 3"/>
          <p:cNvPicPr>
            <a:picLocks noGrp="1" noChangeAspect="1" noChangeArrowheads="1"/>
          </p:cNvPicPr>
          <p:nvPr>
            <p:ph sz="half" idx="1"/>
          </p:nvPr>
        </p:nvPicPr>
        <p:blipFill>
          <a:blip r:embed="rId3" cstate="print"/>
          <a:srcRect/>
          <a:stretch>
            <a:fillRect/>
          </a:stretch>
        </p:blipFill>
        <p:spPr>
          <a:xfrm>
            <a:off x="685800" y="1844675"/>
            <a:ext cx="3810000" cy="3475038"/>
          </a:xfrm>
          <a:noFill/>
          <a:ln/>
        </p:spPr>
      </p:pic>
      <p:pic>
        <p:nvPicPr>
          <p:cNvPr id="57348" name="Picture 4"/>
          <p:cNvPicPr>
            <a:picLocks noGrp="1" noChangeAspect="1" noChangeArrowheads="1"/>
          </p:cNvPicPr>
          <p:nvPr>
            <p:ph sz="half" idx="2"/>
          </p:nvPr>
        </p:nvPicPr>
        <p:blipFill>
          <a:blip r:embed="rId4" cstate="print"/>
          <a:srcRect/>
          <a:stretch>
            <a:fillRect/>
          </a:stretch>
        </p:blipFill>
        <p:spPr>
          <a:xfrm>
            <a:off x="4648200" y="1844675"/>
            <a:ext cx="3810000" cy="3436938"/>
          </a:xfrm>
          <a:noFill/>
          <a:ln/>
        </p:spPr>
      </p:pic>
      <p:sp>
        <p:nvSpPr>
          <p:cNvPr id="57349" name="Text Box 5"/>
          <p:cNvSpPr txBox="1">
            <a:spLocks noChangeArrowheads="1"/>
          </p:cNvSpPr>
          <p:nvPr/>
        </p:nvSpPr>
        <p:spPr bwMode="auto">
          <a:xfrm>
            <a:off x="231775" y="5465763"/>
            <a:ext cx="8732838" cy="1552575"/>
          </a:xfrm>
          <a:prstGeom prst="rect">
            <a:avLst/>
          </a:prstGeom>
          <a:noFill/>
          <a:ln w="9525">
            <a:noFill/>
            <a:miter lim="800000"/>
            <a:headEnd/>
            <a:tailEnd/>
          </a:ln>
          <a:effectLst/>
        </p:spPr>
        <p:txBody>
          <a:bodyPr>
            <a:spAutoFit/>
          </a:bodyPr>
          <a:lstStyle/>
          <a:p>
            <a:r>
              <a:rPr lang="en-US" b="1"/>
              <a:t>B. </a:t>
            </a:r>
          </a:p>
          <a:p>
            <a:r>
              <a:rPr lang="en-US"/>
              <a:t>Explain how the study of plate tectonics has helped us to understand the occurrence of </a:t>
            </a:r>
            <a:r>
              <a:rPr lang="en-US">
                <a:solidFill>
                  <a:srgbClr val="FF0000"/>
                </a:solidFill>
              </a:rPr>
              <a:t>earthquakes</a:t>
            </a:r>
            <a:r>
              <a:rPr lang="en-US"/>
              <a:t> .                                 </a:t>
            </a:r>
            <a:r>
              <a:rPr lang="en-US" b="1"/>
              <a:t>[30m]</a:t>
            </a:r>
            <a:r>
              <a:rPr lang="en-US"/>
              <a:t>                                                                           </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IE" dirty="0"/>
              <a:t>LCHL </a:t>
            </a:r>
            <a:r>
              <a:rPr lang="en-IE" dirty="0" smtClean="0"/>
              <a:t>2009/2010</a:t>
            </a:r>
            <a:endParaRPr lang="en-US" dirty="0"/>
          </a:p>
        </p:txBody>
      </p:sp>
      <p:pic>
        <p:nvPicPr>
          <p:cNvPr id="58371" name="Picture 3"/>
          <p:cNvPicPr>
            <a:picLocks noGrp="1" noChangeAspect="1" noChangeArrowheads="1"/>
          </p:cNvPicPr>
          <p:nvPr>
            <p:ph sz="half" idx="1"/>
          </p:nvPr>
        </p:nvPicPr>
        <p:blipFill>
          <a:blip r:embed="rId3" cstate="print"/>
          <a:srcRect/>
          <a:stretch>
            <a:fillRect/>
          </a:stretch>
        </p:blipFill>
        <p:spPr>
          <a:xfrm>
            <a:off x="685800" y="1844675"/>
            <a:ext cx="3810000" cy="3475038"/>
          </a:xfrm>
          <a:noFill/>
          <a:ln/>
        </p:spPr>
      </p:pic>
      <p:pic>
        <p:nvPicPr>
          <p:cNvPr id="58372" name="Picture 4"/>
          <p:cNvPicPr>
            <a:picLocks noGrp="1" noChangeAspect="1" noChangeArrowheads="1"/>
          </p:cNvPicPr>
          <p:nvPr>
            <p:ph sz="half" idx="2"/>
          </p:nvPr>
        </p:nvPicPr>
        <p:blipFill>
          <a:blip r:embed="rId4" cstate="print"/>
          <a:srcRect/>
          <a:stretch>
            <a:fillRect/>
          </a:stretch>
        </p:blipFill>
        <p:spPr>
          <a:xfrm>
            <a:off x="4648200" y="1844675"/>
            <a:ext cx="3810000" cy="3436938"/>
          </a:xfrm>
          <a:noFill/>
          <a:ln/>
        </p:spPr>
      </p:pic>
      <p:sp>
        <p:nvSpPr>
          <p:cNvPr id="58373" name="Text Box 5"/>
          <p:cNvSpPr txBox="1">
            <a:spLocks noChangeArrowheads="1"/>
          </p:cNvSpPr>
          <p:nvPr/>
        </p:nvSpPr>
        <p:spPr bwMode="auto">
          <a:xfrm>
            <a:off x="231775" y="5465763"/>
            <a:ext cx="8732838" cy="1552575"/>
          </a:xfrm>
          <a:prstGeom prst="rect">
            <a:avLst/>
          </a:prstGeom>
          <a:noFill/>
          <a:ln w="9525">
            <a:noFill/>
            <a:miter lim="800000"/>
            <a:headEnd/>
            <a:tailEnd/>
          </a:ln>
          <a:effectLst/>
        </p:spPr>
        <p:txBody>
          <a:bodyPr>
            <a:spAutoFit/>
          </a:bodyPr>
          <a:lstStyle/>
          <a:p>
            <a:r>
              <a:rPr lang="en-US" b="1"/>
              <a:t>B. </a:t>
            </a:r>
          </a:p>
          <a:p>
            <a:r>
              <a:rPr lang="en-US"/>
              <a:t>Explain how the study of plate tectonics has helped us to understand the occurrence of </a:t>
            </a:r>
            <a:r>
              <a:rPr lang="en-US">
                <a:solidFill>
                  <a:srgbClr val="FF0000"/>
                </a:solidFill>
              </a:rPr>
              <a:t>fold mountains</a:t>
            </a:r>
            <a:r>
              <a:rPr lang="en-US"/>
              <a:t> .                                 </a:t>
            </a:r>
            <a:r>
              <a:rPr lang="en-US" b="1"/>
              <a:t>[30m]</a:t>
            </a:r>
            <a:r>
              <a:rPr lang="en-US"/>
              <a:t>                                                                           </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84213" y="260350"/>
            <a:ext cx="7772400" cy="576263"/>
          </a:xfrm>
        </p:spPr>
        <p:txBody>
          <a:bodyPr>
            <a:normAutofit fontScale="90000"/>
          </a:bodyPr>
          <a:lstStyle/>
          <a:p>
            <a:r>
              <a:rPr lang="en-IE" sz="4000"/>
              <a:t>LCHL Q2 A,2008</a:t>
            </a:r>
            <a:endParaRPr lang="en-US" sz="4000"/>
          </a:p>
        </p:txBody>
      </p:sp>
      <p:pic>
        <p:nvPicPr>
          <p:cNvPr id="54276" name="Picture 4"/>
          <p:cNvPicPr>
            <a:picLocks noGrp="1" noChangeAspect="1" noChangeArrowheads="1"/>
          </p:cNvPicPr>
          <p:nvPr>
            <p:ph idx="1"/>
          </p:nvPr>
        </p:nvPicPr>
        <p:blipFill>
          <a:blip r:embed="rId3" cstate="print"/>
          <a:srcRect/>
          <a:stretch>
            <a:fillRect/>
          </a:stretch>
        </p:blipFill>
        <p:spPr>
          <a:xfrm>
            <a:off x="0" y="1142984"/>
            <a:ext cx="9144000" cy="5715016"/>
          </a:xfrm>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cstate="print"/>
          <a:srcRect l="12176" t="37031" r="13997" b="12766"/>
          <a:stretch>
            <a:fillRect/>
          </a:stretch>
        </p:blipFill>
        <p:spPr bwMode="auto">
          <a:xfrm>
            <a:off x="0" y="188640"/>
            <a:ext cx="914400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cstate="print"/>
          <a:srcRect l="27680" t="21282" r="36145" b="18672"/>
          <a:stretch>
            <a:fillRect/>
          </a:stretch>
        </p:blipFill>
        <p:spPr bwMode="auto">
          <a:xfrm>
            <a:off x="0" y="90615"/>
            <a:ext cx="5796136" cy="6767385"/>
          </a:xfrm>
          <a:prstGeom prst="rect">
            <a:avLst/>
          </a:prstGeom>
          <a:noFill/>
          <a:ln w="9525">
            <a:noFill/>
            <a:miter lim="800000"/>
            <a:headEnd/>
            <a:tailEnd/>
          </a:ln>
        </p:spPr>
      </p:pic>
      <p:pic>
        <p:nvPicPr>
          <p:cNvPr id="376835" name="Picture 3"/>
          <p:cNvPicPr>
            <a:picLocks noChangeAspect="1" noChangeArrowheads="1"/>
          </p:cNvPicPr>
          <p:nvPr/>
        </p:nvPicPr>
        <p:blipFill>
          <a:blip r:embed="rId4" cstate="print"/>
          <a:srcRect l="31543" t="33266" r="39664" b="42125"/>
          <a:stretch>
            <a:fillRect/>
          </a:stretch>
        </p:blipFill>
        <p:spPr bwMode="auto">
          <a:xfrm>
            <a:off x="5724128" y="2681536"/>
            <a:ext cx="3419872"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ChangeAspect="1" noChangeArrowheads="1"/>
          </p:cNvPicPr>
          <p:nvPr/>
        </p:nvPicPr>
        <p:blipFill>
          <a:blip r:embed="rId3" cstate="print"/>
          <a:srcRect l="25465" t="30141" r="22118" b="20641"/>
          <a:stretch>
            <a:fillRect/>
          </a:stretch>
        </p:blipFill>
        <p:spPr bwMode="auto">
          <a:xfrm>
            <a:off x="0" y="436462"/>
            <a:ext cx="8748464" cy="6160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ChangeAspect="1" noChangeArrowheads="1"/>
          </p:cNvPicPr>
          <p:nvPr/>
        </p:nvPicPr>
        <p:blipFill>
          <a:blip r:embed="rId3" cstate="print"/>
          <a:srcRect l="23250" t="18329" r="26547" b="11782"/>
          <a:stretch>
            <a:fillRect/>
          </a:stretch>
        </p:blipFill>
        <p:spPr bwMode="auto">
          <a:xfrm>
            <a:off x="0" y="260647"/>
            <a:ext cx="8604448" cy="6502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1" name="Picture 3"/>
          <p:cNvPicPr>
            <a:picLocks noChangeAspect="1" noChangeArrowheads="1"/>
          </p:cNvPicPr>
          <p:nvPr/>
        </p:nvPicPr>
        <p:blipFill>
          <a:blip r:embed="rId3" cstate="print"/>
          <a:srcRect l="24161" t="19485" r="19731" b="11610"/>
          <a:stretch>
            <a:fillRect/>
          </a:stretch>
        </p:blipFill>
        <p:spPr bwMode="auto">
          <a:xfrm>
            <a:off x="0" y="0"/>
            <a:ext cx="8748464" cy="6797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1633</TotalTime>
  <Words>2043</Words>
  <Application>Microsoft Office PowerPoint</Application>
  <PresentationFormat>On-screen Show (4:3)</PresentationFormat>
  <Paragraphs>335</Paragraphs>
  <Slides>110</Slides>
  <Notes>110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Arial</vt:lpstr>
      <vt:lpstr>Calibri</vt:lpstr>
      <vt:lpstr>Georgia</vt:lpstr>
      <vt:lpstr>Wingdings</vt:lpstr>
      <vt:lpstr>Wingdings 2</vt:lpstr>
      <vt:lpstr>Civic</vt:lpstr>
      <vt:lpstr>PowerPoint Presentation</vt:lpstr>
      <vt:lpstr>The Tectonic Cycle</vt:lpstr>
      <vt:lpstr>PowerPoint Presentation</vt:lpstr>
      <vt:lpstr>PowerPoint Presentation</vt:lpstr>
      <vt:lpstr>PowerPoint Presentation</vt:lpstr>
      <vt:lpstr>The Earth’s Internal Structure</vt:lpstr>
      <vt:lpstr>PowerPoint Presentation</vt:lpstr>
      <vt:lpstr>PowerPoint Presentation</vt:lpstr>
      <vt:lpstr>PowerPoint Presentation</vt:lpstr>
      <vt:lpstr>PowerPoint Presentation</vt:lpstr>
      <vt:lpstr>PowerPoint Presentation</vt:lpstr>
      <vt:lpstr>The Earth’s Internal Structure</vt:lpstr>
      <vt:lpstr>PowerPoint Presentation</vt:lpstr>
      <vt:lpstr>The Earth’s Internal Structure</vt:lpstr>
      <vt:lpstr>PowerPoint Presentation</vt:lpstr>
      <vt:lpstr>PowerPoint Presentation</vt:lpstr>
      <vt:lpstr>PowerPoint Presentation</vt:lpstr>
      <vt:lpstr>Convection Currents– How Plates Move</vt:lpstr>
      <vt:lpstr>PowerPoint Presentation</vt:lpstr>
      <vt:lpstr>PowerPoint Presentation</vt:lpstr>
      <vt:lpstr>PowerPoint Presentation</vt:lpstr>
      <vt:lpstr>Theory of Tectonics</vt:lpstr>
      <vt:lpstr>The Theory of Plate Tectonics</vt:lpstr>
      <vt:lpstr>PowerPoint Presentation</vt:lpstr>
      <vt:lpstr>PowerPoint Presentation</vt:lpstr>
      <vt:lpstr>PowerPoint Presentation</vt:lpstr>
      <vt:lpstr>PowerPoint Presentation</vt:lpstr>
      <vt:lpstr>1. Continental Drift</vt:lpstr>
      <vt:lpstr>PowerPoint Presentation</vt:lpstr>
      <vt:lpstr>PowerPoint Presentation</vt:lpstr>
      <vt:lpstr>PowerPoint Presentation</vt:lpstr>
      <vt:lpstr>PROOF OF THEORY OF PLATE TECTONICS</vt:lpstr>
      <vt:lpstr>WAGNER’S THEORY OF CONTINENTAL DRIFT</vt:lpstr>
      <vt:lpstr>PowerPoint Presentation</vt:lpstr>
      <vt:lpstr>1. Continental Drift</vt:lpstr>
      <vt:lpstr>2. Sea-Floor Spreading</vt:lpstr>
      <vt:lpstr>PowerPoint Presentation</vt:lpstr>
      <vt:lpstr>2. Sea-Floor Spreading</vt:lpstr>
      <vt:lpstr>PowerPoint Presentation</vt:lpstr>
      <vt:lpstr>PowerPoint Presentation</vt:lpstr>
      <vt:lpstr>PowerPoint Presentation</vt:lpstr>
      <vt:lpstr>2. Sea-Floor Spreading</vt:lpstr>
      <vt:lpstr>PowerPoint Presentation</vt:lpstr>
      <vt:lpstr>The Tectonic Cycle</vt:lpstr>
      <vt:lpstr>PowerPoint Presentation</vt:lpstr>
      <vt:lpstr>Plate movement involves:</vt:lpstr>
      <vt:lpstr>Plate movement involves:</vt:lpstr>
      <vt:lpstr>Plate Margins</vt:lpstr>
      <vt:lpstr>PowerPoint Presentation</vt:lpstr>
      <vt:lpstr>1-Divergent Margins</vt:lpstr>
      <vt:lpstr>1-Divergent Margins- 1.A Mid Oceanic Ridges</vt:lpstr>
      <vt:lpstr>CONSTRUCTIVE/DIVERGENT PLATE BOUNDARY/MARGIN</vt:lpstr>
      <vt:lpstr>PowerPoint Presentation</vt:lpstr>
      <vt:lpstr>1-Divergent Margins- 1A. Mid Oceanic Ridges</vt:lpstr>
      <vt:lpstr>How the mid Atlantic ridge is formed</vt:lpstr>
      <vt:lpstr>CONSTRUCTIVE/DIVERGENT PLATE BOUNDARY/MARGIN</vt:lpstr>
      <vt:lpstr>The mid Atlantic ridge</vt:lpstr>
      <vt:lpstr>PowerPoint Presentation</vt:lpstr>
      <vt:lpstr>PowerPoint Presentation</vt:lpstr>
      <vt:lpstr>1-Divergent Margins 1.B Rift Valleys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2-Convergent Margins</vt:lpstr>
      <vt:lpstr>2-Convergent Margins 2A. Oceanic-Continental </vt:lpstr>
      <vt:lpstr>PowerPoint Presentation</vt:lpstr>
      <vt:lpstr>2-Convergent Margins Oceanic-Continental </vt:lpstr>
      <vt:lpstr> DESTRUCTIVE/CONVERGENT PLATE BOUNDARY/MARGIN  TYPE 1:OCEAN-CONTINENT </vt:lpstr>
      <vt:lpstr>PowerPoint Presentation</vt:lpstr>
      <vt:lpstr>PowerPoint Presentation</vt:lpstr>
      <vt:lpstr>2-Convergent Margins 2. B. Oceanic- Oceanic</vt:lpstr>
      <vt:lpstr>DESTRUCTIVE/CONVERGENT PLATE BOUNDARY/MARGIN  TYPE 2:OCEAN-OCEAN</vt:lpstr>
      <vt:lpstr>PowerPoint Presentation</vt:lpstr>
      <vt:lpstr>PowerPoint Presentation</vt:lpstr>
      <vt:lpstr>JAPAN TRENCH</vt:lpstr>
      <vt:lpstr>2-Convergent Margins 2.C Continental- Continental</vt:lpstr>
      <vt:lpstr>PowerPoint Presentation</vt:lpstr>
      <vt:lpstr>PowerPoint Presentation</vt:lpstr>
      <vt:lpstr>PowerPoint Presentation</vt:lpstr>
      <vt:lpstr>PowerPoint Presentation</vt:lpstr>
      <vt:lpstr>3 Transverse Margins</vt:lpstr>
      <vt:lpstr>PowerPoint Presentation</vt:lpstr>
      <vt:lpstr>PowerPoint Presentation</vt:lpstr>
      <vt:lpstr>PowerPoint Presentation</vt:lpstr>
      <vt:lpstr>PowerPoint Presentation</vt:lpstr>
      <vt:lpstr>IRELAND’S JOURNEY</vt:lpstr>
      <vt:lpstr>LCHL Q2.B,2008</vt:lpstr>
      <vt:lpstr>LCHL Q3.B,2006</vt:lpstr>
      <vt:lpstr>LCHL 2009/2010</vt:lpstr>
      <vt:lpstr>LCHL Q2 A,2008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 QUESTION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Pádraig Ó Míocháin</dc:creator>
  <cp:lastModifiedBy>Denis Boland</cp:lastModifiedBy>
  <cp:revision>109</cp:revision>
  <dcterms:created xsi:type="dcterms:W3CDTF">2009-09-05T17:47:56Z</dcterms:created>
  <dcterms:modified xsi:type="dcterms:W3CDTF">2013-09-06T11:41:41Z</dcterms:modified>
</cp:coreProperties>
</file>