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activeX/activeX1.xml" ContentType="application/vnd.ms-office.activeX+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6"/>
  </p:notesMasterIdLst>
  <p:sldIdLst>
    <p:sldId id="256" r:id="rId2"/>
    <p:sldId id="430" r:id="rId3"/>
    <p:sldId id="431" r:id="rId4"/>
    <p:sldId id="432" r:id="rId5"/>
    <p:sldId id="433" r:id="rId6"/>
    <p:sldId id="434" r:id="rId7"/>
    <p:sldId id="435" r:id="rId8"/>
    <p:sldId id="468" r:id="rId9"/>
    <p:sldId id="467" r:id="rId10"/>
    <p:sldId id="499" r:id="rId11"/>
    <p:sldId id="501" r:id="rId12"/>
    <p:sldId id="500" r:id="rId13"/>
    <p:sldId id="466" r:id="rId14"/>
    <p:sldId id="465" r:id="rId15"/>
    <p:sldId id="491" r:id="rId16"/>
    <p:sldId id="286" r:id="rId17"/>
    <p:sldId id="441" r:id="rId18"/>
    <p:sldId id="451" r:id="rId19"/>
    <p:sldId id="503" r:id="rId20"/>
    <p:sldId id="504" r:id="rId21"/>
    <p:sldId id="538" r:id="rId22"/>
    <p:sldId id="502" r:id="rId23"/>
    <p:sldId id="505" r:id="rId24"/>
    <p:sldId id="289" r:id="rId25"/>
    <p:sldId id="509" r:id="rId26"/>
    <p:sldId id="438" r:id="rId27"/>
    <p:sldId id="325" r:id="rId28"/>
    <p:sldId id="326" r:id="rId29"/>
    <p:sldId id="327" r:id="rId30"/>
    <p:sldId id="290" r:id="rId31"/>
    <p:sldId id="452" r:id="rId32"/>
    <p:sldId id="328" r:id="rId33"/>
    <p:sldId id="329" r:id="rId34"/>
    <p:sldId id="301" r:id="rId35"/>
    <p:sldId id="469" r:id="rId36"/>
    <p:sldId id="305" r:id="rId37"/>
    <p:sldId id="291" r:id="rId38"/>
    <p:sldId id="470" r:id="rId39"/>
    <p:sldId id="330" r:id="rId40"/>
    <p:sldId id="331" r:id="rId41"/>
    <p:sldId id="292" r:id="rId42"/>
    <p:sldId id="332" r:id="rId43"/>
    <p:sldId id="333" r:id="rId44"/>
    <p:sldId id="307" r:id="rId45"/>
    <p:sldId id="293" r:id="rId46"/>
    <p:sldId id="443" r:id="rId47"/>
    <p:sldId id="456" r:id="rId48"/>
    <p:sldId id="454" r:id="rId49"/>
    <p:sldId id="455" r:id="rId50"/>
    <p:sldId id="294" r:id="rId51"/>
    <p:sldId id="442" r:id="rId52"/>
    <p:sldId id="507" r:id="rId53"/>
    <p:sldId id="510" r:id="rId54"/>
    <p:sldId id="335" r:id="rId55"/>
    <p:sldId id="447" r:id="rId56"/>
    <p:sldId id="532" r:id="rId57"/>
    <p:sldId id="439" r:id="rId58"/>
    <p:sldId id="337" r:id="rId59"/>
    <p:sldId id="345" r:id="rId60"/>
    <p:sldId id="471" r:id="rId61"/>
    <p:sldId id="457" r:id="rId62"/>
    <p:sldId id="351" r:id="rId63"/>
    <p:sldId id="336" r:id="rId64"/>
    <p:sldId id="346" r:id="rId65"/>
    <p:sldId id="533" r:id="rId66"/>
    <p:sldId id="352" r:id="rId67"/>
    <p:sldId id="440" r:id="rId68"/>
    <p:sldId id="458" r:id="rId69"/>
    <p:sldId id="355" r:id="rId70"/>
    <p:sldId id="340" r:id="rId71"/>
    <p:sldId id="356" r:id="rId72"/>
    <p:sldId id="357" r:id="rId73"/>
    <p:sldId id="341" r:id="rId74"/>
    <p:sldId id="472" r:id="rId75"/>
    <p:sldId id="358" r:id="rId76"/>
    <p:sldId id="511" r:id="rId77"/>
    <p:sldId id="539" r:id="rId78"/>
    <p:sldId id="540" r:id="rId79"/>
    <p:sldId id="342" r:id="rId80"/>
    <p:sldId id="473" r:id="rId81"/>
    <p:sldId id="343" r:id="rId82"/>
    <p:sldId id="474" r:id="rId83"/>
    <p:sldId id="359" r:id="rId84"/>
    <p:sldId id="360" r:id="rId85"/>
    <p:sldId id="338" r:id="rId86"/>
    <p:sldId id="363" r:id="rId87"/>
    <p:sldId id="361" r:id="rId88"/>
    <p:sldId id="362" r:id="rId89"/>
    <p:sldId id="339" r:id="rId90"/>
    <p:sldId id="334" r:id="rId91"/>
    <p:sldId id="366" r:id="rId92"/>
    <p:sldId id="512" r:id="rId93"/>
    <p:sldId id="476" r:id="rId94"/>
    <p:sldId id="364" r:id="rId95"/>
    <p:sldId id="453" r:id="rId96"/>
    <p:sldId id="462" r:id="rId97"/>
    <p:sldId id="365" r:id="rId98"/>
    <p:sldId id="437" r:id="rId99"/>
    <p:sldId id="534" r:id="rId100"/>
    <p:sldId id="475" r:id="rId101"/>
    <p:sldId id="367" r:id="rId102"/>
    <p:sldId id="368" r:id="rId103"/>
    <p:sldId id="477" r:id="rId104"/>
    <p:sldId id="478" r:id="rId105"/>
    <p:sldId id="479" r:id="rId106"/>
    <p:sldId id="480" r:id="rId107"/>
    <p:sldId id="371" r:id="rId108"/>
    <p:sldId id="535" r:id="rId109"/>
    <p:sldId id="372" r:id="rId110"/>
    <p:sldId id="536" r:id="rId111"/>
    <p:sldId id="446" r:id="rId112"/>
    <p:sldId id="508" r:id="rId113"/>
    <p:sldId id="513" r:id="rId114"/>
    <p:sldId id="514" r:id="rId115"/>
    <p:sldId id="373" r:id="rId116"/>
    <p:sldId id="537" r:id="rId117"/>
    <p:sldId id="374" r:id="rId118"/>
    <p:sldId id="481" r:id="rId119"/>
    <p:sldId id="482" r:id="rId120"/>
    <p:sldId id="375" r:id="rId121"/>
    <p:sldId id="376" r:id="rId122"/>
    <p:sldId id="484" r:id="rId123"/>
    <p:sldId id="377" r:id="rId124"/>
    <p:sldId id="515" r:id="rId125"/>
    <p:sldId id="516" r:id="rId126"/>
    <p:sldId id="485" r:id="rId127"/>
    <p:sldId id="541" r:id="rId128"/>
    <p:sldId id="378" r:id="rId129"/>
    <p:sldId id="517" r:id="rId130"/>
    <p:sldId id="519" r:id="rId131"/>
    <p:sldId id="518" r:id="rId132"/>
    <p:sldId id="520" r:id="rId133"/>
    <p:sldId id="521" r:id="rId134"/>
    <p:sldId id="522" r:id="rId135"/>
    <p:sldId id="528" r:id="rId136"/>
    <p:sldId id="523" r:id="rId137"/>
    <p:sldId id="524" r:id="rId138"/>
    <p:sldId id="525" r:id="rId139"/>
    <p:sldId id="526" r:id="rId140"/>
    <p:sldId id="527" r:id="rId141"/>
    <p:sldId id="529" r:id="rId142"/>
    <p:sldId id="530" r:id="rId143"/>
    <p:sldId id="445" r:id="rId144"/>
    <p:sldId id="381" r:id="rId145"/>
    <p:sldId id="486" r:id="rId146"/>
    <p:sldId id="448" r:id="rId147"/>
    <p:sldId id="382" r:id="rId148"/>
    <p:sldId id="487" r:id="rId149"/>
    <p:sldId id="383" r:id="rId150"/>
    <p:sldId id="444" r:id="rId151"/>
    <p:sldId id="488" r:id="rId152"/>
    <p:sldId id="384" r:id="rId153"/>
    <p:sldId id="379" r:id="rId154"/>
    <p:sldId id="492" r:id="rId155"/>
    <p:sldId id="493" r:id="rId156"/>
    <p:sldId id="494" r:id="rId157"/>
    <p:sldId id="459" r:id="rId158"/>
    <p:sldId id="389" r:id="rId159"/>
    <p:sldId id="385" r:id="rId160"/>
    <p:sldId id="496" r:id="rId161"/>
    <p:sldId id="461" r:id="rId162"/>
    <p:sldId id="495" r:id="rId163"/>
    <p:sldId id="460" r:id="rId164"/>
    <p:sldId id="390" r:id="rId1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6" autoAdjust="0"/>
    <p:restoredTop sz="94660"/>
  </p:normalViewPr>
  <p:slideViewPr>
    <p:cSldViewPr>
      <p:cViewPr varScale="1">
        <p:scale>
          <a:sx n="103" d="100"/>
          <a:sy n="103" d="100"/>
        </p:scale>
        <p:origin x="21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65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activeX/activeX1.xml><?xml version="1.0" encoding="utf-8"?>
<ax:ocx xmlns:ax="http://schemas.microsoft.com/office/2006/activeX" xmlns:r="http://schemas.openxmlformats.org/officeDocument/2006/relationships" ax:classid="{D27CDB6E-AE6D-11CF-96B8-444553540000}" ax:persistence="persistPropertyBag">
  <ax:ocxPr ax:name="_cx" ax:value="5080"/>
  <ax:ocxPr ax:name="_cy" ax:value="5080"/>
  <ax:ocxPr ax:name="FlashVars" ax:value=""/>
  <ax:ocxPr ax:name="Movie" ax:value=""/>
  <ax:ocxPr ax:name="Src" ax:value=""/>
  <ax:ocxPr ax:name="WMode" ax:value="Window"/>
  <ax:ocxPr ax:name="Play" ax:value="-1"/>
  <ax:ocxPr ax:name="Loop" ax:value="-1"/>
  <ax:ocxPr ax:name="Quality" ax:value="High"/>
  <ax:ocxPr ax:name="SAlign" ax:value=""/>
  <ax:ocxPr ax:name="Menu" ax:value="-1"/>
  <ax:ocxPr ax:name="Base" ax:value=""/>
  <ax:ocxPr ax:name="AllowScriptAccess" ax:value=""/>
  <ax:ocxPr ax:name="Scale" ax:value="ShowAll"/>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drawings/_rels/vmlDrawing1.v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image" Target="../media/image1.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1F99F4-3BF9-4FE0-A94B-C11DF2F1FD2A}" type="datetimeFigureOut">
              <a:rPr lang="en-US" smtClean="0"/>
              <a:pPr/>
              <a:t>3/24/2014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23F1DA-614B-45A7-837A-5CDCAFC6E908}" type="slidenum">
              <a:rPr lang="en-US" smtClean="0"/>
              <a:pPr/>
              <a:t>‹#›</a:t>
            </a:fld>
            <a:endParaRPr lang="en-US"/>
          </a:p>
        </p:txBody>
      </p:sp>
    </p:spTree>
    <p:extLst>
      <p:ext uri="{BB962C8B-B14F-4D97-AF65-F5344CB8AC3E}">
        <p14:creationId xmlns:p14="http://schemas.microsoft.com/office/powerpoint/2010/main" val="60192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23F1DA-614B-45A7-837A-5CDCAFC6E908}" type="slidenum">
              <a:rPr lang="en-US" smtClean="0"/>
              <a:pPr/>
              <a:t>1</a:t>
            </a:fld>
            <a:endParaRPr lang="en-US" dirty="0"/>
          </a:p>
        </p:txBody>
      </p:sp>
    </p:spTree>
    <p:extLst>
      <p:ext uri="{BB962C8B-B14F-4D97-AF65-F5344CB8AC3E}">
        <p14:creationId xmlns:p14="http://schemas.microsoft.com/office/powerpoint/2010/main" val="2146649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10</a:t>
            </a:fld>
            <a:endParaRPr lang="en-US"/>
          </a:p>
        </p:txBody>
      </p:sp>
    </p:spTree>
    <p:extLst>
      <p:ext uri="{BB962C8B-B14F-4D97-AF65-F5344CB8AC3E}">
        <p14:creationId xmlns:p14="http://schemas.microsoft.com/office/powerpoint/2010/main" val="38408147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75A87A-8B41-4DBC-8A14-FFB6DA22006A}" type="slidenum">
              <a:rPr lang="en-US" smtClean="0"/>
              <a:pPr/>
              <a:t>100</a:t>
            </a:fld>
            <a:endParaRPr lang="en-US"/>
          </a:p>
        </p:txBody>
      </p:sp>
    </p:spTree>
    <p:extLst>
      <p:ext uri="{BB962C8B-B14F-4D97-AF65-F5344CB8AC3E}">
        <p14:creationId xmlns:p14="http://schemas.microsoft.com/office/powerpoint/2010/main" val="19485433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101</a:t>
            </a:fld>
            <a:endParaRPr lang="en-US"/>
          </a:p>
        </p:txBody>
      </p:sp>
    </p:spTree>
    <p:extLst>
      <p:ext uri="{BB962C8B-B14F-4D97-AF65-F5344CB8AC3E}">
        <p14:creationId xmlns:p14="http://schemas.microsoft.com/office/powerpoint/2010/main" val="28894577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102</a:t>
            </a:fld>
            <a:endParaRPr lang="en-US"/>
          </a:p>
        </p:txBody>
      </p:sp>
    </p:spTree>
    <p:extLst>
      <p:ext uri="{BB962C8B-B14F-4D97-AF65-F5344CB8AC3E}">
        <p14:creationId xmlns:p14="http://schemas.microsoft.com/office/powerpoint/2010/main" val="27895737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103</a:t>
            </a:fld>
            <a:endParaRPr lang="en-US"/>
          </a:p>
        </p:txBody>
      </p:sp>
    </p:spTree>
    <p:extLst>
      <p:ext uri="{BB962C8B-B14F-4D97-AF65-F5344CB8AC3E}">
        <p14:creationId xmlns:p14="http://schemas.microsoft.com/office/powerpoint/2010/main" val="13866423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104</a:t>
            </a:fld>
            <a:endParaRPr lang="en-US"/>
          </a:p>
        </p:txBody>
      </p:sp>
    </p:spTree>
    <p:extLst>
      <p:ext uri="{BB962C8B-B14F-4D97-AF65-F5344CB8AC3E}">
        <p14:creationId xmlns:p14="http://schemas.microsoft.com/office/powerpoint/2010/main" val="633560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105</a:t>
            </a:fld>
            <a:endParaRPr lang="en-US"/>
          </a:p>
        </p:txBody>
      </p:sp>
    </p:spTree>
    <p:extLst>
      <p:ext uri="{BB962C8B-B14F-4D97-AF65-F5344CB8AC3E}">
        <p14:creationId xmlns:p14="http://schemas.microsoft.com/office/powerpoint/2010/main" val="9582884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106</a:t>
            </a:fld>
            <a:endParaRPr lang="en-US"/>
          </a:p>
        </p:txBody>
      </p:sp>
    </p:spTree>
    <p:extLst>
      <p:ext uri="{BB962C8B-B14F-4D97-AF65-F5344CB8AC3E}">
        <p14:creationId xmlns:p14="http://schemas.microsoft.com/office/powerpoint/2010/main" val="40100418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8CF34B-4D8A-4C7E-B511-D40BF9756B81}" type="slidenum">
              <a:rPr lang="en-US" smtClean="0"/>
              <a:pPr/>
              <a:t>107</a:t>
            </a:fld>
            <a:endParaRPr lang="en-US"/>
          </a:p>
        </p:txBody>
      </p:sp>
    </p:spTree>
    <p:extLst>
      <p:ext uri="{BB962C8B-B14F-4D97-AF65-F5344CB8AC3E}">
        <p14:creationId xmlns:p14="http://schemas.microsoft.com/office/powerpoint/2010/main" val="7682545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108</a:t>
            </a:fld>
            <a:endParaRPr lang="en-US"/>
          </a:p>
        </p:txBody>
      </p:sp>
    </p:spTree>
    <p:extLst>
      <p:ext uri="{BB962C8B-B14F-4D97-AF65-F5344CB8AC3E}">
        <p14:creationId xmlns:p14="http://schemas.microsoft.com/office/powerpoint/2010/main" val="243390840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109</a:t>
            </a:fld>
            <a:endParaRPr lang="en-US"/>
          </a:p>
        </p:txBody>
      </p:sp>
    </p:spTree>
    <p:extLst>
      <p:ext uri="{BB962C8B-B14F-4D97-AF65-F5344CB8AC3E}">
        <p14:creationId xmlns:p14="http://schemas.microsoft.com/office/powerpoint/2010/main" val="3205214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11</a:t>
            </a:fld>
            <a:endParaRPr lang="en-US"/>
          </a:p>
        </p:txBody>
      </p:sp>
    </p:spTree>
    <p:extLst>
      <p:ext uri="{BB962C8B-B14F-4D97-AF65-F5344CB8AC3E}">
        <p14:creationId xmlns:p14="http://schemas.microsoft.com/office/powerpoint/2010/main" val="405335757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110</a:t>
            </a:fld>
            <a:endParaRPr lang="en-US"/>
          </a:p>
        </p:txBody>
      </p:sp>
    </p:spTree>
    <p:extLst>
      <p:ext uri="{BB962C8B-B14F-4D97-AF65-F5344CB8AC3E}">
        <p14:creationId xmlns:p14="http://schemas.microsoft.com/office/powerpoint/2010/main" val="17995874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111</a:t>
            </a:fld>
            <a:endParaRPr lang="en-US"/>
          </a:p>
        </p:txBody>
      </p:sp>
    </p:spTree>
    <p:extLst>
      <p:ext uri="{BB962C8B-B14F-4D97-AF65-F5344CB8AC3E}">
        <p14:creationId xmlns:p14="http://schemas.microsoft.com/office/powerpoint/2010/main" val="9293077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112</a:t>
            </a:fld>
            <a:endParaRPr lang="en-US"/>
          </a:p>
        </p:txBody>
      </p:sp>
    </p:spTree>
    <p:extLst>
      <p:ext uri="{BB962C8B-B14F-4D97-AF65-F5344CB8AC3E}">
        <p14:creationId xmlns:p14="http://schemas.microsoft.com/office/powerpoint/2010/main" val="23158010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113</a:t>
            </a:fld>
            <a:endParaRPr lang="en-US"/>
          </a:p>
        </p:txBody>
      </p:sp>
    </p:spTree>
    <p:extLst>
      <p:ext uri="{BB962C8B-B14F-4D97-AF65-F5344CB8AC3E}">
        <p14:creationId xmlns:p14="http://schemas.microsoft.com/office/powerpoint/2010/main" val="103432090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114</a:t>
            </a:fld>
            <a:endParaRPr lang="en-US"/>
          </a:p>
        </p:txBody>
      </p:sp>
    </p:spTree>
    <p:extLst>
      <p:ext uri="{BB962C8B-B14F-4D97-AF65-F5344CB8AC3E}">
        <p14:creationId xmlns:p14="http://schemas.microsoft.com/office/powerpoint/2010/main" val="237498815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115</a:t>
            </a:fld>
            <a:endParaRPr lang="en-US"/>
          </a:p>
        </p:txBody>
      </p:sp>
    </p:spTree>
    <p:extLst>
      <p:ext uri="{BB962C8B-B14F-4D97-AF65-F5344CB8AC3E}">
        <p14:creationId xmlns:p14="http://schemas.microsoft.com/office/powerpoint/2010/main" val="20371524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116</a:t>
            </a:fld>
            <a:endParaRPr lang="en-US"/>
          </a:p>
        </p:txBody>
      </p:sp>
    </p:spTree>
    <p:extLst>
      <p:ext uri="{BB962C8B-B14F-4D97-AF65-F5344CB8AC3E}">
        <p14:creationId xmlns:p14="http://schemas.microsoft.com/office/powerpoint/2010/main" val="209313391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117</a:t>
            </a:fld>
            <a:endParaRPr lang="en-US"/>
          </a:p>
        </p:txBody>
      </p:sp>
    </p:spTree>
    <p:extLst>
      <p:ext uri="{BB962C8B-B14F-4D97-AF65-F5344CB8AC3E}">
        <p14:creationId xmlns:p14="http://schemas.microsoft.com/office/powerpoint/2010/main" val="237186141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118</a:t>
            </a:fld>
            <a:endParaRPr lang="en-US"/>
          </a:p>
        </p:txBody>
      </p:sp>
    </p:spTree>
    <p:extLst>
      <p:ext uri="{BB962C8B-B14F-4D97-AF65-F5344CB8AC3E}">
        <p14:creationId xmlns:p14="http://schemas.microsoft.com/office/powerpoint/2010/main" val="26308710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119</a:t>
            </a:fld>
            <a:endParaRPr lang="en-US"/>
          </a:p>
        </p:txBody>
      </p:sp>
    </p:spTree>
    <p:extLst>
      <p:ext uri="{BB962C8B-B14F-4D97-AF65-F5344CB8AC3E}">
        <p14:creationId xmlns:p14="http://schemas.microsoft.com/office/powerpoint/2010/main" val="3905176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12</a:t>
            </a:fld>
            <a:endParaRPr lang="en-US"/>
          </a:p>
        </p:txBody>
      </p:sp>
    </p:spTree>
    <p:extLst>
      <p:ext uri="{BB962C8B-B14F-4D97-AF65-F5344CB8AC3E}">
        <p14:creationId xmlns:p14="http://schemas.microsoft.com/office/powerpoint/2010/main" val="9900681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120</a:t>
            </a:fld>
            <a:endParaRPr lang="en-US"/>
          </a:p>
        </p:txBody>
      </p:sp>
    </p:spTree>
    <p:extLst>
      <p:ext uri="{BB962C8B-B14F-4D97-AF65-F5344CB8AC3E}">
        <p14:creationId xmlns:p14="http://schemas.microsoft.com/office/powerpoint/2010/main" val="72600425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121</a:t>
            </a:fld>
            <a:endParaRPr lang="en-US"/>
          </a:p>
        </p:txBody>
      </p:sp>
    </p:spTree>
    <p:extLst>
      <p:ext uri="{BB962C8B-B14F-4D97-AF65-F5344CB8AC3E}">
        <p14:creationId xmlns:p14="http://schemas.microsoft.com/office/powerpoint/2010/main" val="300315011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F06292-18CE-47BA-A4D0-32C734A219EF}" type="slidenum">
              <a:rPr lang="en-GB"/>
              <a:pPr/>
              <a:t>122</a:t>
            </a:fld>
            <a:endParaRPr lang="en-GB"/>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GB"/>
              <a:t>You could also discuss how ‘local produce’ could be a disadvantage as well as an advantage of tourism (ie do the hotels buy locally or import food, drink, etc from abroad)</a:t>
            </a:r>
          </a:p>
        </p:txBody>
      </p:sp>
    </p:spTree>
    <p:extLst>
      <p:ext uri="{BB962C8B-B14F-4D97-AF65-F5344CB8AC3E}">
        <p14:creationId xmlns:p14="http://schemas.microsoft.com/office/powerpoint/2010/main" val="149386172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123</a:t>
            </a:fld>
            <a:endParaRPr lang="en-US"/>
          </a:p>
        </p:txBody>
      </p:sp>
    </p:spTree>
    <p:extLst>
      <p:ext uri="{BB962C8B-B14F-4D97-AF65-F5344CB8AC3E}">
        <p14:creationId xmlns:p14="http://schemas.microsoft.com/office/powerpoint/2010/main" val="112391820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124</a:t>
            </a:fld>
            <a:endParaRPr lang="en-US"/>
          </a:p>
        </p:txBody>
      </p:sp>
    </p:spTree>
    <p:extLst>
      <p:ext uri="{BB962C8B-B14F-4D97-AF65-F5344CB8AC3E}">
        <p14:creationId xmlns:p14="http://schemas.microsoft.com/office/powerpoint/2010/main" val="145363821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125</a:t>
            </a:fld>
            <a:endParaRPr lang="en-US"/>
          </a:p>
        </p:txBody>
      </p:sp>
    </p:spTree>
    <p:extLst>
      <p:ext uri="{BB962C8B-B14F-4D97-AF65-F5344CB8AC3E}">
        <p14:creationId xmlns:p14="http://schemas.microsoft.com/office/powerpoint/2010/main" val="423745520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126</a:t>
            </a:fld>
            <a:endParaRPr lang="en-US"/>
          </a:p>
        </p:txBody>
      </p:sp>
    </p:spTree>
    <p:extLst>
      <p:ext uri="{BB962C8B-B14F-4D97-AF65-F5344CB8AC3E}">
        <p14:creationId xmlns:p14="http://schemas.microsoft.com/office/powerpoint/2010/main" val="12014821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127</a:t>
            </a:fld>
            <a:endParaRPr lang="en-US"/>
          </a:p>
        </p:txBody>
      </p:sp>
    </p:spTree>
    <p:extLst>
      <p:ext uri="{BB962C8B-B14F-4D97-AF65-F5344CB8AC3E}">
        <p14:creationId xmlns:p14="http://schemas.microsoft.com/office/powerpoint/2010/main" val="419133140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128</a:t>
            </a:fld>
            <a:endParaRPr lang="en-US"/>
          </a:p>
        </p:txBody>
      </p:sp>
    </p:spTree>
    <p:extLst>
      <p:ext uri="{BB962C8B-B14F-4D97-AF65-F5344CB8AC3E}">
        <p14:creationId xmlns:p14="http://schemas.microsoft.com/office/powerpoint/2010/main" val="286032573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129</a:t>
            </a:fld>
            <a:endParaRPr lang="en-US"/>
          </a:p>
        </p:txBody>
      </p:sp>
    </p:spTree>
    <p:extLst>
      <p:ext uri="{BB962C8B-B14F-4D97-AF65-F5344CB8AC3E}">
        <p14:creationId xmlns:p14="http://schemas.microsoft.com/office/powerpoint/2010/main" val="3305616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75A87A-8B41-4DBC-8A14-FFB6DA22006A}" type="slidenum">
              <a:rPr lang="en-US" smtClean="0"/>
              <a:pPr/>
              <a:t>13</a:t>
            </a:fld>
            <a:endParaRPr lang="en-US"/>
          </a:p>
        </p:txBody>
      </p:sp>
    </p:spTree>
    <p:extLst>
      <p:ext uri="{BB962C8B-B14F-4D97-AF65-F5344CB8AC3E}">
        <p14:creationId xmlns:p14="http://schemas.microsoft.com/office/powerpoint/2010/main" val="240004790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130</a:t>
            </a:fld>
            <a:endParaRPr lang="en-US"/>
          </a:p>
        </p:txBody>
      </p:sp>
    </p:spTree>
    <p:extLst>
      <p:ext uri="{BB962C8B-B14F-4D97-AF65-F5344CB8AC3E}">
        <p14:creationId xmlns:p14="http://schemas.microsoft.com/office/powerpoint/2010/main" val="400119165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131</a:t>
            </a:fld>
            <a:endParaRPr lang="en-US"/>
          </a:p>
        </p:txBody>
      </p:sp>
    </p:spTree>
    <p:extLst>
      <p:ext uri="{BB962C8B-B14F-4D97-AF65-F5344CB8AC3E}">
        <p14:creationId xmlns:p14="http://schemas.microsoft.com/office/powerpoint/2010/main" val="322117079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132</a:t>
            </a:fld>
            <a:endParaRPr lang="en-US"/>
          </a:p>
        </p:txBody>
      </p:sp>
    </p:spTree>
    <p:extLst>
      <p:ext uri="{BB962C8B-B14F-4D97-AF65-F5344CB8AC3E}">
        <p14:creationId xmlns:p14="http://schemas.microsoft.com/office/powerpoint/2010/main" val="319053369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133</a:t>
            </a:fld>
            <a:endParaRPr lang="en-US"/>
          </a:p>
        </p:txBody>
      </p:sp>
    </p:spTree>
    <p:extLst>
      <p:ext uri="{BB962C8B-B14F-4D97-AF65-F5344CB8AC3E}">
        <p14:creationId xmlns:p14="http://schemas.microsoft.com/office/powerpoint/2010/main" val="2010328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134</a:t>
            </a:fld>
            <a:endParaRPr lang="en-US"/>
          </a:p>
        </p:txBody>
      </p:sp>
    </p:spTree>
    <p:extLst>
      <p:ext uri="{BB962C8B-B14F-4D97-AF65-F5344CB8AC3E}">
        <p14:creationId xmlns:p14="http://schemas.microsoft.com/office/powerpoint/2010/main" val="17377141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135</a:t>
            </a:fld>
            <a:endParaRPr lang="en-US"/>
          </a:p>
        </p:txBody>
      </p:sp>
    </p:spTree>
    <p:extLst>
      <p:ext uri="{BB962C8B-B14F-4D97-AF65-F5344CB8AC3E}">
        <p14:creationId xmlns:p14="http://schemas.microsoft.com/office/powerpoint/2010/main" val="297773343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136</a:t>
            </a:fld>
            <a:endParaRPr lang="en-US"/>
          </a:p>
        </p:txBody>
      </p:sp>
    </p:spTree>
    <p:extLst>
      <p:ext uri="{BB962C8B-B14F-4D97-AF65-F5344CB8AC3E}">
        <p14:creationId xmlns:p14="http://schemas.microsoft.com/office/powerpoint/2010/main" val="311402998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137</a:t>
            </a:fld>
            <a:endParaRPr lang="en-US"/>
          </a:p>
        </p:txBody>
      </p:sp>
    </p:spTree>
    <p:extLst>
      <p:ext uri="{BB962C8B-B14F-4D97-AF65-F5344CB8AC3E}">
        <p14:creationId xmlns:p14="http://schemas.microsoft.com/office/powerpoint/2010/main" val="39617502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138</a:t>
            </a:fld>
            <a:endParaRPr lang="en-US"/>
          </a:p>
        </p:txBody>
      </p:sp>
    </p:spTree>
    <p:extLst>
      <p:ext uri="{BB962C8B-B14F-4D97-AF65-F5344CB8AC3E}">
        <p14:creationId xmlns:p14="http://schemas.microsoft.com/office/powerpoint/2010/main" val="406991627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139</a:t>
            </a:fld>
            <a:endParaRPr lang="en-US"/>
          </a:p>
        </p:txBody>
      </p:sp>
    </p:spTree>
    <p:extLst>
      <p:ext uri="{BB962C8B-B14F-4D97-AF65-F5344CB8AC3E}">
        <p14:creationId xmlns:p14="http://schemas.microsoft.com/office/powerpoint/2010/main" val="438302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75A87A-8B41-4DBC-8A14-FFB6DA22006A}" type="slidenum">
              <a:rPr lang="en-US" smtClean="0"/>
              <a:pPr/>
              <a:t>14</a:t>
            </a:fld>
            <a:endParaRPr lang="en-US"/>
          </a:p>
        </p:txBody>
      </p:sp>
    </p:spTree>
    <p:extLst>
      <p:ext uri="{BB962C8B-B14F-4D97-AF65-F5344CB8AC3E}">
        <p14:creationId xmlns:p14="http://schemas.microsoft.com/office/powerpoint/2010/main" val="284215482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140</a:t>
            </a:fld>
            <a:endParaRPr lang="en-US"/>
          </a:p>
        </p:txBody>
      </p:sp>
    </p:spTree>
    <p:extLst>
      <p:ext uri="{BB962C8B-B14F-4D97-AF65-F5344CB8AC3E}">
        <p14:creationId xmlns:p14="http://schemas.microsoft.com/office/powerpoint/2010/main" val="253747519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141</a:t>
            </a:fld>
            <a:endParaRPr lang="en-US"/>
          </a:p>
        </p:txBody>
      </p:sp>
    </p:spTree>
    <p:extLst>
      <p:ext uri="{BB962C8B-B14F-4D97-AF65-F5344CB8AC3E}">
        <p14:creationId xmlns:p14="http://schemas.microsoft.com/office/powerpoint/2010/main" val="110181882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142</a:t>
            </a:fld>
            <a:endParaRPr lang="en-US"/>
          </a:p>
        </p:txBody>
      </p:sp>
    </p:spTree>
    <p:extLst>
      <p:ext uri="{BB962C8B-B14F-4D97-AF65-F5344CB8AC3E}">
        <p14:creationId xmlns:p14="http://schemas.microsoft.com/office/powerpoint/2010/main" val="307108385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143</a:t>
            </a:fld>
            <a:endParaRPr lang="en-US"/>
          </a:p>
        </p:txBody>
      </p:sp>
    </p:spTree>
    <p:extLst>
      <p:ext uri="{BB962C8B-B14F-4D97-AF65-F5344CB8AC3E}">
        <p14:creationId xmlns:p14="http://schemas.microsoft.com/office/powerpoint/2010/main" val="10750291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144</a:t>
            </a:fld>
            <a:endParaRPr lang="en-US"/>
          </a:p>
        </p:txBody>
      </p:sp>
    </p:spTree>
    <p:extLst>
      <p:ext uri="{BB962C8B-B14F-4D97-AF65-F5344CB8AC3E}">
        <p14:creationId xmlns:p14="http://schemas.microsoft.com/office/powerpoint/2010/main" val="428341097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145</a:t>
            </a:fld>
            <a:endParaRPr lang="en-US"/>
          </a:p>
        </p:txBody>
      </p:sp>
    </p:spTree>
    <p:extLst>
      <p:ext uri="{BB962C8B-B14F-4D97-AF65-F5344CB8AC3E}">
        <p14:creationId xmlns:p14="http://schemas.microsoft.com/office/powerpoint/2010/main" val="251603561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146</a:t>
            </a:fld>
            <a:endParaRPr lang="en-US"/>
          </a:p>
        </p:txBody>
      </p:sp>
    </p:spTree>
    <p:extLst>
      <p:ext uri="{BB962C8B-B14F-4D97-AF65-F5344CB8AC3E}">
        <p14:creationId xmlns:p14="http://schemas.microsoft.com/office/powerpoint/2010/main" val="405924083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147</a:t>
            </a:fld>
            <a:endParaRPr lang="en-US"/>
          </a:p>
        </p:txBody>
      </p:sp>
    </p:spTree>
    <p:extLst>
      <p:ext uri="{BB962C8B-B14F-4D97-AF65-F5344CB8AC3E}">
        <p14:creationId xmlns:p14="http://schemas.microsoft.com/office/powerpoint/2010/main" val="280218660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148</a:t>
            </a:fld>
            <a:endParaRPr lang="en-US"/>
          </a:p>
        </p:txBody>
      </p:sp>
    </p:spTree>
    <p:extLst>
      <p:ext uri="{BB962C8B-B14F-4D97-AF65-F5344CB8AC3E}">
        <p14:creationId xmlns:p14="http://schemas.microsoft.com/office/powerpoint/2010/main" val="416854925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149</a:t>
            </a:fld>
            <a:endParaRPr lang="en-US"/>
          </a:p>
        </p:txBody>
      </p:sp>
    </p:spTree>
    <p:extLst>
      <p:ext uri="{BB962C8B-B14F-4D97-AF65-F5344CB8AC3E}">
        <p14:creationId xmlns:p14="http://schemas.microsoft.com/office/powerpoint/2010/main" val="2066190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15</a:t>
            </a:fld>
            <a:endParaRPr lang="en-US"/>
          </a:p>
        </p:txBody>
      </p:sp>
    </p:spTree>
    <p:extLst>
      <p:ext uri="{BB962C8B-B14F-4D97-AF65-F5344CB8AC3E}">
        <p14:creationId xmlns:p14="http://schemas.microsoft.com/office/powerpoint/2010/main" val="14436063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75A87A-8B41-4DBC-8A14-FFB6DA22006A}" type="slidenum">
              <a:rPr lang="en-US" smtClean="0"/>
              <a:pPr/>
              <a:t>150</a:t>
            </a:fld>
            <a:endParaRPr lang="en-US"/>
          </a:p>
        </p:txBody>
      </p:sp>
    </p:spTree>
    <p:extLst>
      <p:ext uri="{BB962C8B-B14F-4D97-AF65-F5344CB8AC3E}">
        <p14:creationId xmlns:p14="http://schemas.microsoft.com/office/powerpoint/2010/main" val="405536745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151</a:t>
            </a:fld>
            <a:endParaRPr lang="en-US"/>
          </a:p>
        </p:txBody>
      </p:sp>
    </p:spTree>
    <p:extLst>
      <p:ext uri="{BB962C8B-B14F-4D97-AF65-F5344CB8AC3E}">
        <p14:creationId xmlns:p14="http://schemas.microsoft.com/office/powerpoint/2010/main" val="106679184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152</a:t>
            </a:fld>
            <a:endParaRPr lang="en-US"/>
          </a:p>
        </p:txBody>
      </p:sp>
    </p:spTree>
    <p:extLst>
      <p:ext uri="{BB962C8B-B14F-4D97-AF65-F5344CB8AC3E}">
        <p14:creationId xmlns:p14="http://schemas.microsoft.com/office/powerpoint/2010/main" val="276281697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153</a:t>
            </a:fld>
            <a:endParaRPr lang="en-US"/>
          </a:p>
        </p:txBody>
      </p:sp>
    </p:spTree>
    <p:extLst>
      <p:ext uri="{BB962C8B-B14F-4D97-AF65-F5344CB8AC3E}">
        <p14:creationId xmlns:p14="http://schemas.microsoft.com/office/powerpoint/2010/main" val="110100414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154</a:t>
            </a:fld>
            <a:endParaRPr lang="en-US"/>
          </a:p>
        </p:txBody>
      </p:sp>
    </p:spTree>
    <p:extLst>
      <p:ext uri="{BB962C8B-B14F-4D97-AF65-F5344CB8AC3E}">
        <p14:creationId xmlns:p14="http://schemas.microsoft.com/office/powerpoint/2010/main" val="137619868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155</a:t>
            </a:fld>
            <a:endParaRPr lang="en-US"/>
          </a:p>
        </p:txBody>
      </p:sp>
    </p:spTree>
    <p:extLst>
      <p:ext uri="{BB962C8B-B14F-4D97-AF65-F5344CB8AC3E}">
        <p14:creationId xmlns:p14="http://schemas.microsoft.com/office/powerpoint/2010/main" val="314715007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156</a:t>
            </a:fld>
            <a:endParaRPr lang="en-US"/>
          </a:p>
        </p:txBody>
      </p:sp>
    </p:spTree>
    <p:extLst>
      <p:ext uri="{BB962C8B-B14F-4D97-AF65-F5344CB8AC3E}">
        <p14:creationId xmlns:p14="http://schemas.microsoft.com/office/powerpoint/2010/main" val="170916702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157</a:t>
            </a:fld>
            <a:endParaRPr lang="en-US"/>
          </a:p>
        </p:txBody>
      </p:sp>
    </p:spTree>
    <p:extLst>
      <p:ext uri="{BB962C8B-B14F-4D97-AF65-F5344CB8AC3E}">
        <p14:creationId xmlns:p14="http://schemas.microsoft.com/office/powerpoint/2010/main" val="153622801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158</a:t>
            </a:fld>
            <a:endParaRPr lang="en-US"/>
          </a:p>
        </p:txBody>
      </p:sp>
    </p:spTree>
    <p:extLst>
      <p:ext uri="{BB962C8B-B14F-4D97-AF65-F5344CB8AC3E}">
        <p14:creationId xmlns:p14="http://schemas.microsoft.com/office/powerpoint/2010/main" val="375111708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159</a:t>
            </a:fld>
            <a:endParaRPr lang="en-US"/>
          </a:p>
        </p:txBody>
      </p:sp>
    </p:spTree>
    <p:extLst>
      <p:ext uri="{BB962C8B-B14F-4D97-AF65-F5344CB8AC3E}">
        <p14:creationId xmlns:p14="http://schemas.microsoft.com/office/powerpoint/2010/main" val="1994481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23F1DA-614B-45A7-837A-5CDCAFC6E908}" type="slidenum">
              <a:rPr lang="en-US" smtClean="0"/>
              <a:pPr/>
              <a:t>16</a:t>
            </a:fld>
            <a:endParaRPr lang="en-US" dirty="0"/>
          </a:p>
        </p:txBody>
      </p:sp>
    </p:spTree>
    <p:extLst>
      <p:ext uri="{BB962C8B-B14F-4D97-AF65-F5344CB8AC3E}">
        <p14:creationId xmlns:p14="http://schemas.microsoft.com/office/powerpoint/2010/main" val="11026226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160</a:t>
            </a:fld>
            <a:endParaRPr lang="en-US"/>
          </a:p>
        </p:txBody>
      </p:sp>
    </p:spTree>
    <p:extLst>
      <p:ext uri="{BB962C8B-B14F-4D97-AF65-F5344CB8AC3E}">
        <p14:creationId xmlns:p14="http://schemas.microsoft.com/office/powerpoint/2010/main" val="44844712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161</a:t>
            </a:fld>
            <a:endParaRPr lang="en-US"/>
          </a:p>
        </p:txBody>
      </p:sp>
    </p:spTree>
    <p:extLst>
      <p:ext uri="{BB962C8B-B14F-4D97-AF65-F5344CB8AC3E}">
        <p14:creationId xmlns:p14="http://schemas.microsoft.com/office/powerpoint/2010/main" val="175345120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162</a:t>
            </a:fld>
            <a:endParaRPr lang="en-US"/>
          </a:p>
        </p:txBody>
      </p:sp>
    </p:spTree>
    <p:extLst>
      <p:ext uri="{BB962C8B-B14F-4D97-AF65-F5344CB8AC3E}">
        <p14:creationId xmlns:p14="http://schemas.microsoft.com/office/powerpoint/2010/main" val="295659482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163</a:t>
            </a:fld>
            <a:endParaRPr lang="en-US"/>
          </a:p>
        </p:txBody>
      </p:sp>
    </p:spTree>
    <p:extLst>
      <p:ext uri="{BB962C8B-B14F-4D97-AF65-F5344CB8AC3E}">
        <p14:creationId xmlns:p14="http://schemas.microsoft.com/office/powerpoint/2010/main" val="276772386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164</a:t>
            </a:fld>
            <a:endParaRPr lang="en-US"/>
          </a:p>
        </p:txBody>
      </p:sp>
    </p:spTree>
    <p:extLst>
      <p:ext uri="{BB962C8B-B14F-4D97-AF65-F5344CB8AC3E}">
        <p14:creationId xmlns:p14="http://schemas.microsoft.com/office/powerpoint/2010/main" val="3764394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75A87A-8B41-4DBC-8A14-FFB6DA22006A}" type="slidenum">
              <a:rPr lang="en-US" smtClean="0"/>
              <a:pPr/>
              <a:t>17</a:t>
            </a:fld>
            <a:endParaRPr lang="en-US"/>
          </a:p>
        </p:txBody>
      </p:sp>
    </p:spTree>
    <p:extLst>
      <p:ext uri="{BB962C8B-B14F-4D97-AF65-F5344CB8AC3E}">
        <p14:creationId xmlns:p14="http://schemas.microsoft.com/office/powerpoint/2010/main" val="1405255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18</a:t>
            </a:fld>
            <a:endParaRPr lang="en-US"/>
          </a:p>
        </p:txBody>
      </p:sp>
    </p:spTree>
    <p:extLst>
      <p:ext uri="{BB962C8B-B14F-4D97-AF65-F5344CB8AC3E}">
        <p14:creationId xmlns:p14="http://schemas.microsoft.com/office/powerpoint/2010/main" val="694796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19</a:t>
            </a:fld>
            <a:endParaRPr lang="en-US"/>
          </a:p>
        </p:txBody>
      </p:sp>
    </p:spTree>
    <p:extLst>
      <p:ext uri="{BB962C8B-B14F-4D97-AF65-F5344CB8AC3E}">
        <p14:creationId xmlns:p14="http://schemas.microsoft.com/office/powerpoint/2010/main" val="482291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596E94-6EC0-4675-95FA-4CDEF9C807EE}" type="slidenum">
              <a:rPr lang="en-US"/>
              <a:pPr/>
              <a:t>2</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97240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75A87A-8B41-4DBC-8A14-FFB6DA22006A}" type="slidenum">
              <a:rPr lang="en-US" smtClean="0"/>
              <a:pPr/>
              <a:t>20</a:t>
            </a:fld>
            <a:endParaRPr lang="en-US"/>
          </a:p>
        </p:txBody>
      </p:sp>
    </p:spTree>
    <p:extLst>
      <p:ext uri="{BB962C8B-B14F-4D97-AF65-F5344CB8AC3E}">
        <p14:creationId xmlns:p14="http://schemas.microsoft.com/office/powerpoint/2010/main" val="2379270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21</a:t>
            </a:fld>
            <a:endParaRPr lang="en-US"/>
          </a:p>
        </p:txBody>
      </p:sp>
    </p:spTree>
    <p:extLst>
      <p:ext uri="{BB962C8B-B14F-4D97-AF65-F5344CB8AC3E}">
        <p14:creationId xmlns:p14="http://schemas.microsoft.com/office/powerpoint/2010/main" val="2756021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22</a:t>
            </a:fld>
            <a:endParaRPr lang="en-US"/>
          </a:p>
        </p:txBody>
      </p:sp>
    </p:spTree>
    <p:extLst>
      <p:ext uri="{BB962C8B-B14F-4D97-AF65-F5344CB8AC3E}">
        <p14:creationId xmlns:p14="http://schemas.microsoft.com/office/powerpoint/2010/main" val="2540517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23</a:t>
            </a:fld>
            <a:endParaRPr lang="en-US"/>
          </a:p>
        </p:txBody>
      </p:sp>
    </p:spTree>
    <p:extLst>
      <p:ext uri="{BB962C8B-B14F-4D97-AF65-F5344CB8AC3E}">
        <p14:creationId xmlns:p14="http://schemas.microsoft.com/office/powerpoint/2010/main" val="2199146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24</a:t>
            </a:fld>
            <a:endParaRPr lang="en-US"/>
          </a:p>
        </p:txBody>
      </p:sp>
    </p:spTree>
    <p:extLst>
      <p:ext uri="{BB962C8B-B14F-4D97-AF65-F5344CB8AC3E}">
        <p14:creationId xmlns:p14="http://schemas.microsoft.com/office/powerpoint/2010/main" val="3586753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25</a:t>
            </a:fld>
            <a:endParaRPr lang="en-US"/>
          </a:p>
        </p:txBody>
      </p:sp>
    </p:spTree>
    <p:extLst>
      <p:ext uri="{BB962C8B-B14F-4D97-AF65-F5344CB8AC3E}">
        <p14:creationId xmlns:p14="http://schemas.microsoft.com/office/powerpoint/2010/main" val="2241339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75A87A-8B41-4DBC-8A14-FFB6DA22006A}" type="slidenum">
              <a:rPr lang="en-US" smtClean="0"/>
              <a:pPr/>
              <a:t>26</a:t>
            </a:fld>
            <a:endParaRPr lang="en-US"/>
          </a:p>
        </p:txBody>
      </p:sp>
    </p:spTree>
    <p:extLst>
      <p:ext uri="{BB962C8B-B14F-4D97-AF65-F5344CB8AC3E}">
        <p14:creationId xmlns:p14="http://schemas.microsoft.com/office/powerpoint/2010/main" val="3999721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27</a:t>
            </a:fld>
            <a:endParaRPr lang="en-US"/>
          </a:p>
        </p:txBody>
      </p:sp>
    </p:spTree>
    <p:extLst>
      <p:ext uri="{BB962C8B-B14F-4D97-AF65-F5344CB8AC3E}">
        <p14:creationId xmlns:p14="http://schemas.microsoft.com/office/powerpoint/2010/main" val="1526790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28</a:t>
            </a:fld>
            <a:endParaRPr lang="en-US"/>
          </a:p>
        </p:txBody>
      </p:sp>
    </p:spTree>
    <p:extLst>
      <p:ext uri="{BB962C8B-B14F-4D97-AF65-F5344CB8AC3E}">
        <p14:creationId xmlns:p14="http://schemas.microsoft.com/office/powerpoint/2010/main" val="3041485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29</a:t>
            </a:fld>
            <a:endParaRPr lang="en-US"/>
          </a:p>
        </p:txBody>
      </p:sp>
    </p:spTree>
    <p:extLst>
      <p:ext uri="{BB962C8B-B14F-4D97-AF65-F5344CB8AC3E}">
        <p14:creationId xmlns:p14="http://schemas.microsoft.com/office/powerpoint/2010/main" val="3991471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9A4C7B-4C2D-460C-96E5-2A2C26A8B581}" type="slidenum">
              <a:rPr lang="en-US"/>
              <a:pPr/>
              <a:t>3</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09803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30</a:t>
            </a:fld>
            <a:endParaRPr lang="en-US"/>
          </a:p>
        </p:txBody>
      </p:sp>
    </p:spTree>
    <p:extLst>
      <p:ext uri="{BB962C8B-B14F-4D97-AF65-F5344CB8AC3E}">
        <p14:creationId xmlns:p14="http://schemas.microsoft.com/office/powerpoint/2010/main" val="151355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31</a:t>
            </a:fld>
            <a:endParaRPr lang="en-US"/>
          </a:p>
        </p:txBody>
      </p:sp>
    </p:spTree>
    <p:extLst>
      <p:ext uri="{BB962C8B-B14F-4D97-AF65-F5344CB8AC3E}">
        <p14:creationId xmlns:p14="http://schemas.microsoft.com/office/powerpoint/2010/main" val="2887323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32</a:t>
            </a:fld>
            <a:endParaRPr lang="en-US"/>
          </a:p>
        </p:txBody>
      </p:sp>
    </p:spTree>
    <p:extLst>
      <p:ext uri="{BB962C8B-B14F-4D97-AF65-F5344CB8AC3E}">
        <p14:creationId xmlns:p14="http://schemas.microsoft.com/office/powerpoint/2010/main" val="4005236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33</a:t>
            </a:fld>
            <a:endParaRPr lang="en-US"/>
          </a:p>
        </p:txBody>
      </p:sp>
    </p:spTree>
    <p:extLst>
      <p:ext uri="{BB962C8B-B14F-4D97-AF65-F5344CB8AC3E}">
        <p14:creationId xmlns:p14="http://schemas.microsoft.com/office/powerpoint/2010/main" val="1657403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8CF34B-4D8A-4C7E-B511-D40BF9756B81}" type="slidenum">
              <a:rPr lang="en-US" smtClean="0"/>
              <a:pPr/>
              <a:t>34</a:t>
            </a:fld>
            <a:endParaRPr lang="en-US"/>
          </a:p>
        </p:txBody>
      </p:sp>
    </p:spTree>
    <p:extLst>
      <p:ext uri="{BB962C8B-B14F-4D97-AF65-F5344CB8AC3E}">
        <p14:creationId xmlns:p14="http://schemas.microsoft.com/office/powerpoint/2010/main" val="2574695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35</a:t>
            </a:fld>
            <a:endParaRPr lang="en-US"/>
          </a:p>
        </p:txBody>
      </p:sp>
    </p:spTree>
    <p:extLst>
      <p:ext uri="{BB962C8B-B14F-4D97-AF65-F5344CB8AC3E}">
        <p14:creationId xmlns:p14="http://schemas.microsoft.com/office/powerpoint/2010/main" val="1133032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8CF34B-4D8A-4C7E-B511-D40BF9756B81}" type="slidenum">
              <a:rPr lang="en-US" smtClean="0"/>
              <a:pPr/>
              <a:t>36</a:t>
            </a:fld>
            <a:endParaRPr lang="en-US"/>
          </a:p>
        </p:txBody>
      </p:sp>
    </p:spTree>
    <p:extLst>
      <p:ext uri="{BB962C8B-B14F-4D97-AF65-F5344CB8AC3E}">
        <p14:creationId xmlns:p14="http://schemas.microsoft.com/office/powerpoint/2010/main" val="115372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37</a:t>
            </a:fld>
            <a:endParaRPr lang="en-US"/>
          </a:p>
        </p:txBody>
      </p:sp>
    </p:spTree>
    <p:extLst>
      <p:ext uri="{BB962C8B-B14F-4D97-AF65-F5344CB8AC3E}">
        <p14:creationId xmlns:p14="http://schemas.microsoft.com/office/powerpoint/2010/main" val="2256639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75A87A-8B41-4DBC-8A14-FFB6DA22006A}" type="slidenum">
              <a:rPr lang="en-US" smtClean="0"/>
              <a:pPr/>
              <a:t>38</a:t>
            </a:fld>
            <a:endParaRPr lang="en-US"/>
          </a:p>
        </p:txBody>
      </p:sp>
    </p:spTree>
    <p:extLst>
      <p:ext uri="{BB962C8B-B14F-4D97-AF65-F5344CB8AC3E}">
        <p14:creationId xmlns:p14="http://schemas.microsoft.com/office/powerpoint/2010/main" val="2881948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39</a:t>
            </a:fld>
            <a:endParaRPr lang="en-US"/>
          </a:p>
        </p:txBody>
      </p:sp>
    </p:spTree>
    <p:extLst>
      <p:ext uri="{BB962C8B-B14F-4D97-AF65-F5344CB8AC3E}">
        <p14:creationId xmlns:p14="http://schemas.microsoft.com/office/powerpoint/2010/main" val="1986396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AE7ED2-CC22-4E2F-9623-3443B753EB8F}" type="slidenum">
              <a:rPr lang="en-US" smtClean="0"/>
              <a:pPr/>
              <a:t>4</a:t>
            </a:fld>
            <a:endParaRPr lang="en-US"/>
          </a:p>
        </p:txBody>
      </p:sp>
    </p:spTree>
    <p:extLst>
      <p:ext uri="{BB962C8B-B14F-4D97-AF65-F5344CB8AC3E}">
        <p14:creationId xmlns:p14="http://schemas.microsoft.com/office/powerpoint/2010/main" val="22027919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40</a:t>
            </a:fld>
            <a:endParaRPr lang="en-US"/>
          </a:p>
        </p:txBody>
      </p:sp>
    </p:spTree>
    <p:extLst>
      <p:ext uri="{BB962C8B-B14F-4D97-AF65-F5344CB8AC3E}">
        <p14:creationId xmlns:p14="http://schemas.microsoft.com/office/powerpoint/2010/main" val="2991042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41</a:t>
            </a:fld>
            <a:endParaRPr lang="en-US"/>
          </a:p>
        </p:txBody>
      </p:sp>
    </p:spTree>
    <p:extLst>
      <p:ext uri="{BB962C8B-B14F-4D97-AF65-F5344CB8AC3E}">
        <p14:creationId xmlns:p14="http://schemas.microsoft.com/office/powerpoint/2010/main" val="3209749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42</a:t>
            </a:fld>
            <a:endParaRPr lang="en-US"/>
          </a:p>
        </p:txBody>
      </p:sp>
    </p:spTree>
    <p:extLst>
      <p:ext uri="{BB962C8B-B14F-4D97-AF65-F5344CB8AC3E}">
        <p14:creationId xmlns:p14="http://schemas.microsoft.com/office/powerpoint/2010/main" val="31307629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43</a:t>
            </a:fld>
            <a:endParaRPr lang="en-US"/>
          </a:p>
        </p:txBody>
      </p:sp>
    </p:spTree>
    <p:extLst>
      <p:ext uri="{BB962C8B-B14F-4D97-AF65-F5344CB8AC3E}">
        <p14:creationId xmlns:p14="http://schemas.microsoft.com/office/powerpoint/2010/main" val="3499070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8CF34B-4D8A-4C7E-B511-D40BF9756B81}" type="slidenum">
              <a:rPr lang="en-US" smtClean="0"/>
              <a:pPr/>
              <a:t>44</a:t>
            </a:fld>
            <a:endParaRPr lang="en-US"/>
          </a:p>
        </p:txBody>
      </p:sp>
    </p:spTree>
    <p:extLst>
      <p:ext uri="{BB962C8B-B14F-4D97-AF65-F5344CB8AC3E}">
        <p14:creationId xmlns:p14="http://schemas.microsoft.com/office/powerpoint/2010/main" val="11992245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45</a:t>
            </a:fld>
            <a:endParaRPr lang="en-US"/>
          </a:p>
        </p:txBody>
      </p:sp>
    </p:spTree>
    <p:extLst>
      <p:ext uri="{BB962C8B-B14F-4D97-AF65-F5344CB8AC3E}">
        <p14:creationId xmlns:p14="http://schemas.microsoft.com/office/powerpoint/2010/main" val="17364229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75A87A-8B41-4DBC-8A14-FFB6DA22006A}" type="slidenum">
              <a:rPr lang="en-US" smtClean="0"/>
              <a:pPr/>
              <a:t>46</a:t>
            </a:fld>
            <a:endParaRPr lang="en-US"/>
          </a:p>
        </p:txBody>
      </p:sp>
    </p:spTree>
    <p:extLst>
      <p:ext uri="{BB962C8B-B14F-4D97-AF65-F5344CB8AC3E}">
        <p14:creationId xmlns:p14="http://schemas.microsoft.com/office/powerpoint/2010/main" val="3873577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8CF34B-4D8A-4C7E-B511-D40BF9756B81}" type="slidenum">
              <a:rPr lang="en-US" smtClean="0"/>
              <a:pPr/>
              <a:t>47</a:t>
            </a:fld>
            <a:endParaRPr lang="en-US"/>
          </a:p>
        </p:txBody>
      </p:sp>
    </p:spTree>
    <p:extLst>
      <p:ext uri="{BB962C8B-B14F-4D97-AF65-F5344CB8AC3E}">
        <p14:creationId xmlns:p14="http://schemas.microsoft.com/office/powerpoint/2010/main" val="8410290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48</a:t>
            </a:fld>
            <a:endParaRPr lang="en-US"/>
          </a:p>
        </p:txBody>
      </p:sp>
    </p:spTree>
    <p:extLst>
      <p:ext uri="{BB962C8B-B14F-4D97-AF65-F5344CB8AC3E}">
        <p14:creationId xmlns:p14="http://schemas.microsoft.com/office/powerpoint/2010/main" val="8328236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49</a:t>
            </a:fld>
            <a:endParaRPr lang="en-US"/>
          </a:p>
        </p:txBody>
      </p:sp>
    </p:spTree>
    <p:extLst>
      <p:ext uri="{BB962C8B-B14F-4D97-AF65-F5344CB8AC3E}">
        <p14:creationId xmlns:p14="http://schemas.microsoft.com/office/powerpoint/2010/main" val="202269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AE7ED2-CC22-4E2F-9623-3443B753EB8F}" type="slidenum">
              <a:rPr lang="en-US" smtClean="0"/>
              <a:pPr/>
              <a:t>5</a:t>
            </a:fld>
            <a:endParaRPr lang="en-US"/>
          </a:p>
        </p:txBody>
      </p:sp>
    </p:spTree>
    <p:extLst>
      <p:ext uri="{BB962C8B-B14F-4D97-AF65-F5344CB8AC3E}">
        <p14:creationId xmlns:p14="http://schemas.microsoft.com/office/powerpoint/2010/main" val="1492760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50</a:t>
            </a:fld>
            <a:endParaRPr lang="en-US"/>
          </a:p>
        </p:txBody>
      </p:sp>
    </p:spTree>
    <p:extLst>
      <p:ext uri="{BB962C8B-B14F-4D97-AF65-F5344CB8AC3E}">
        <p14:creationId xmlns:p14="http://schemas.microsoft.com/office/powerpoint/2010/main" val="33168231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75A87A-8B41-4DBC-8A14-FFB6DA22006A}" type="slidenum">
              <a:rPr lang="en-US" smtClean="0"/>
              <a:pPr/>
              <a:t>51</a:t>
            </a:fld>
            <a:endParaRPr lang="en-US"/>
          </a:p>
        </p:txBody>
      </p:sp>
    </p:spTree>
    <p:extLst>
      <p:ext uri="{BB962C8B-B14F-4D97-AF65-F5344CB8AC3E}">
        <p14:creationId xmlns:p14="http://schemas.microsoft.com/office/powerpoint/2010/main" val="2176332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52</a:t>
            </a:fld>
            <a:endParaRPr lang="en-US"/>
          </a:p>
        </p:txBody>
      </p:sp>
    </p:spTree>
    <p:extLst>
      <p:ext uri="{BB962C8B-B14F-4D97-AF65-F5344CB8AC3E}">
        <p14:creationId xmlns:p14="http://schemas.microsoft.com/office/powerpoint/2010/main" val="285676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53</a:t>
            </a:fld>
            <a:endParaRPr lang="en-US"/>
          </a:p>
        </p:txBody>
      </p:sp>
    </p:spTree>
    <p:extLst>
      <p:ext uri="{BB962C8B-B14F-4D97-AF65-F5344CB8AC3E}">
        <p14:creationId xmlns:p14="http://schemas.microsoft.com/office/powerpoint/2010/main" val="3573908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54</a:t>
            </a:fld>
            <a:endParaRPr lang="en-US"/>
          </a:p>
        </p:txBody>
      </p:sp>
    </p:spTree>
    <p:extLst>
      <p:ext uri="{BB962C8B-B14F-4D97-AF65-F5344CB8AC3E}">
        <p14:creationId xmlns:p14="http://schemas.microsoft.com/office/powerpoint/2010/main" val="38586556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55</a:t>
            </a:fld>
            <a:endParaRPr lang="en-US"/>
          </a:p>
        </p:txBody>
      </p:sp>
    </p:spTree>
    <p:extLst>
      <p:ext uri="{BB962C8B-B14F-4D97-AF65-F5344CB8AC3E}">
        <p14:creationId xmlns:p14="http://schemas.microsoft.com/office/powerpoint/2010/main" val="5343172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56</a:t>
            </a:fld>
            <a:endParaRPr lang="en-US"/>
          </a:p>
        </p:txBody>
      </p:sp>
    </p:spTree>
    <p:extLst>
      <p:ext uri="{BB962C8B-B14F-4D97-AF65-F5344CB8AC3E}">
        <p14:creationId xmlns:p14="http://schemas.microsoft.com/office/powerpoint/2010/main" val="26905070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75A87A-8B41-4DBC-8A14-FFB6DA22006A}" type="slidenum">
              <a:rPr lang="en-US" smtClean="0"/>
              <a:pPr/>
              <a:t>57</a:t>
            </a:fld>
            <a:endParaRPr lang="en-US"/>
          </a:p>
        </p:txBody>
      </p:sp>
    </p:spTree>
    <p:extLst>
      <p:ext uri="{BB962C8B-B14F-4D97-AF65-F5344CB8AC3E}">
        <p14:creationId xmlns:p14="http://schemas.microsoft.com/office/powerpoint/2010/main" val="40115733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58</a:t>
            </a:fld>
            <a:endParaRPr lang="en-US"/>
          </a:p>
        </p:txBody>
      </p:sp>
    </p:spTree>
    <p:extLst>
      <p:ext uri="{BB962C8B-B14F-4D97-AF65-F5344CB8AC3E}">
        <p14:creationId xmlns:p14="http://schemas.microsoft.com/office/powerpoint/2010/main" val="42753783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8CF34B-4D8A-4C7E-B511-D40BF9756B81}" type="slidenum">
              <a:rPr lang="en-US" smtClean="0"/>
              <a:pPr/>
              <a:t>59</a:t>
            </a:fld>
            <a:endParaRPr lang="en-US"/>
          </a:p>
        </p:txBody>
      </p:sp>
    </p:spTree>
    <p:extLst>
      <p:ext uri="{BB962C8B-B14F-4D97-AF65-F5344CB8AC3E}">
        <p14:creationId xmlns:p14="http://schemas.microsoft.com/office/powerpoint/2010/main" val="2289760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AE7ED2-CC22-4E2F-9623-3443B753EB8F}" type="slidenum">
              <a:rPr lang="en-US" smtClean="0"/>
              <a:pPr/>
              <a:t>6</a:t>
            </a:fld>
            <a:endParaRPr lang="en-US"/>
          </a:p>
        </p:txBody>
      </p:sp>
    </p:spTree>
    <p:extLst>
      <p:ext uri="{BB962C8B-B14F-4D97-AF65-F5344CB8AC3E}">
        <p14:creationId xmlns:p14="http://schemas.microsoft.com/office/powerpoint/2010/main" val="40910396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60</a:t>
            </a:fld>
            <a:endParaRPr lang="en-US"/>
          </a:p>
        </p:txBody>
      </p:sp>
    </p:spTree>
    <p:extLst>
      <p:ext uri="{BB962C8B-B14F-4D97-AF65-F5344CB8AC3E}">
        <p14:creationId xmlns:p14="http://schemas.microsoft.com/office/powerpoint/2010/main" val="41390895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61</a:t>
            </a:fld>
            <a:endParaRPr lang="en-US"/>
          </a:p>
        </p:txBody>
      </p:sp>
    </p:spTree>
    <p:extLst>
      <p:ext uri="{BB962C8B-B14F-4D97-AF65-F5344CB8AC3E}">
        <p14:creationId xmlns:p14="http://schemas.microsoft.com/office/powerpoint/2010/main" val="11088478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8CF34B-4D8A-4C7E-B511-D40BF9756B81}" type="slidenum">
              <a:rPr lang="en-US" smtClean="0"/>
              <a:pPr/>
              <a:t>62</a:t>
            </a:fld>
            <a:endParaRPr lang="en-US"/>
          </a:p>
        </p:txBody>
      </p:sp>
    </p:spTree>
    <p:extLst>
      <p:ext uri="{BB962C8B-B14F-4D97-AF65-F5344CB8AC3E}">
        <p14:creationId xmlns:p14="http://schemas.microsoft.com/office/powerpoint/2010/main" val="2329222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63</a:t>
            </a:fld>
            <a:endParaRPr lang="en-US"/>
          </a:p>
        </p:txBody>
      </p:sp>
    </p:spTree>
    <p:extLst>
      <p:ext uri="{BB962C8B-B14F-4D97-AF65-F5344CB8AC3E}">
        <p14:creationId xmlns:p14="http://schemas.microsoft.com/office/powerpoint/2010/main" val="13134501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8CF34B-4D8A-4C7E-B511-D40BF9756B81}" type="slidenum">
              <a:rPr lang="en-US" smtClean="0"/>
              <a:pPr/>
              <a:t>64</a:t>
            </a:fld>
            <a:endParaRPr lang="en-US"/>
          </a:p>
        </p:txBody>
      </p:sp>
    </p:spTree>
    <p:extLst>
      <p:ext uri="{BB962C8B-B14F-4D97-AF65-F5344CB8AC3E}">
        <p14:creationId xmlns:p14="http://schemas.microsoft.com/office/powerpoint/2010/main" val="38391294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65</a:t>
            </a:fld>
            <a:endParaRPr lang="en-US"/>
          </a:p>
        </p:txBody>
      </p:sp>
    </p:spTree>
    <p:extLst>
      <p:ext uri="{BB962C8B-B14F-4D97-AF65-F5344CB8AC3E}">
        <p14:creationId xmlns:p14="http://schemas.microsoft.com/office/powerpoint/2010/main" val="5402683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8CF34B-4D8A-4C7E-B511-D40BF9756B81}" type="slidenum">
              <a:rPr lang="en-US" smtClean="0"/>
              <a:pPr/>
              <a:t>66</a:t>
            </a:fld>
            <a:endParaRPr lang="en-US"/>
          </a:p>
        </p:txBody>
      </p:sp>
    </p:spTree>
    <p:extLst>
      <p:ext uri="{BB962C8B-B14F-4D97-AF65-F5344CB8AC3E}">
        <p14:creationId xmlns:p14="http://schemas.microsoft.com/office/powerpoint/2010/main" val="38187919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75A87A-8B41-4DBC-8A14-FFB6DA22006A}" type="slidenum">
              <a:rPr lang="en-US" smtClean="0"/>
              <a:pPr/>
              <a:t>67</a:t>
            </a:fld>
            <a:endParaRPr lang="en-US"/>
          </a:p>
        </p:txBody>
      </p:sp>
    </p:spTree>
    <p:extLst>
      <p:ext uri="{BB962C8B-B14F-4D97-AF65-F5344CB8AC3E}">
        <p14:creationId xmlns:p14="http://schemas.microsoft.com/office/powerpoint/2010/main" val="23288158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68</a:t>
            </a:fld>
            <a:endParaRPr lang="en-US"/>
          </a:p>
        </p:txBody>
      </p:sp>
    </p:spTree>
    <p:extLst>
      <p:ext uri="{BB962C8B-B14F-4D97-AF65-F5344CB8AC3E}">
        <p14:creationId xmlns:p14="http://schemas.microsoft.com/office/powerpoint/2010/main" val="11251813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69</a:t>
            </a:fld>
            <a:endParaRPr lang="en-US"/>
          </a:p>
        </p:txBody>
      </p:sp>
    </p:spTree>
    <p:extLst>
      <p:ext uri="{BB962C8B-B14F-4D97-AF65-F5344CB8AC3E}">
        <p14:creationId xmlns:p14="http://schemas.microsoft.com/office/powerpoint/2010/main" val="191798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AE7ED2-CC22-4E2F-9623-3443B753EB8F}" type="slidenum">
              <a:rPr lang="en-US" smtClean="0"/>
              <a:pPr/>
              <a:t>7</a:t>
            </a:fld>
            <a:endParaRPr lang="en-US"/>
          </a:p>
        </p:txBody>
      </p:sp>
    </p:spTree>
    <p:extLst>
      <p:ext uri="{BB962C8B-B14F-4D97-AF65-F5344CB8AC3E}">
        <p14:creationId xmlns:p14="http://schemas.microsoft.com/office/powerpoint/2010/main" val="33937956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70</a:t>
            </a:fld>
            <a:endParaRPr lang="en-US"/>
          </a:p>
        </p:txBody>
      </p:sp>
    </p:spTree>
    <p:extLst>
      <p:ext uri="{BB962C8B-B14F-4D97-AF65-F5344CB8AC3E}">
        <p14:creationId xmlns:p14="http://schemas.microsoft.com/office/powerpoint/2010/main" val="38207616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71</a:t>
            </a:fld>
            <a:endParaRPr lang="en-US"/>
          </a:p>
        </p:txBody>
      </p:sp>
    </p:spTree>
    <p:extLst>
      <p:ext uri="{BB962C8B-B14F-4D97-AF65-F5344CB8AC3E}">
        <p14:creationId xmlns:p14="http://schemas.microsoft.com/office/powerpoint/2010/main" val="32691681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72</a:t>
            </a:fld>
            <a:endParaRPr lang="en-US"/>
          </a:p>
        </p:txBody>
      </p:sp>
    </p:spTree>
    <p:extLst>
      <p:ext uri="{BB962C8B-B14F-4D97-AF65-F5344CB8AC3E}">
        <p14:creationId xmlns:p14="http://schemas.microsoft.com/office/powerpoint/2010/main" val="35336105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73</a:t>
            </a:fld>
            <a:endParaRPr lang="en-US"/>
          </a:p>
        </p:txBody>
      </p:sp>
    </p:spTree>
    <p:extLst>
      <p:ext uri="{BB962C8B-B14F-4D97-AF65-F5344CB8AC3E}">
        <p14:creationId xmlns:p14="http://schemas.microsoft.com/office/powerpoint/2010/main" val="39647742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74</a:t>
            </a:fld>
            <a:endParaRPr lang="en-US"/>
          </a:p>
        </p:txBody>
      </p:sp>
    </p:spTree>
    <p:extLst>
      <p:ext uri="{BB962C8B-B14F-4D97-AF65-F5344CB8AC3E}">
        <p14:creationId xmlns:p14="http://schemas.microsoft.com/office/powerpoint/2010/main" val="33599629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75</a:t>
            </a:fld>
            <a:endParaRPr lang="en-US"/>
          </a:p>
        </p:txBody>
      </p:sp>
    </p:spTree>
    <p:extLst>
      <p:ext uri="{BB962C8B-B14F-4D97-AF65-F5344CB8AC3E}">
        <p14:creationId xmlns:p14="http://schemas.microsoft.com/office/powerpoint/2010/main" val="11943973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76</a:t>
            </a:fld>
            <a:endParaRPr lang="en-US"/>
          </a:p>
        </p:txBody>
      </p:sp>
    </p:spTree>
    <p:extLst>
      <p:ext uri="{BB962C8B-B14F-4D97-AF65-F5344CB8AC3E}">
        <p14:creationId xmlns:p14="http://schemas.microsoft.com/office/powerpoint/2010/main" val="40024974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77</a:t>
            </a:fld>
            <a:endParaRPr lang="en-US"/>
          </a:p>
        </p:txBody>
      </p:sp>
    </p:spTree>
    <p:extLst>
      <p:ext uri="{BB962C8B-B14F-4D97-AF65-F5344CB8AC3E}">
        <p14:creationId xmlns:p14="http://schemas.microsoft.com/office/powerpoint/2010/main" val="6764339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78</a:t>
            </a:fld>
            <a:endParaRPr lang="en-US"/>
          </a:p>
        </p:txBody>
      </p:sp>
    </p:spTree>
    <p:extLst>
      <p:ext uri="{BB962C8B-B14F-4D97-AF65-F5344CB8AC3E}">
        <p14:creationId xmlns:p14="http://schemas.microsoft.com/office/powerpoint/2010/main" val="16410520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79</a:t>
            </a:fld>
            <a:endParaRPr lang="en-US"/>
          </a:p>
        </p:txBody>
      </p:sp>
    </p:spTree>
    <p:extLst>
      <p:ext uri="{BB962C8B-B14F-4D97-AF65-F5344CB8AC3E}">
        <p14:creationId xmlns:p14="http://schemas.microsoft.com/office/powerpoint/2010/main" val="3027387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8</a:t>
            </a:fld>
            <a:endParaRPr lang="en-US"/>
          </a:p>
        </p:txBody>
      </p:sp>
    </p:spTree>
    <p:extLst>
      <p:ext uri="{BB962C8B-B14F-4D97-AF65-F5344CB8AC3E}">
        <p14:creationId xmlns:p14="http://schemas.microsoft.com/office/powerpoint/2010/main" val="12535245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80</a:t>
            </a:fld>
            <a:endParaRPr lang="en-US"/>
          </a:p>
        </p:txBody>
      </p:sp>
    </p:spTree>
    <p:extLst>
      <p:ext uri="{BB962C8B-B14F-4D97-AF65-F5344CB8AC3E}">
        <p14:creationId xmlns:p14="http://schemas.microsoft.com/office/powerpoint/2010/main" val="7088561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81</a:t>
            </a:fld>
            <a:endParaRPr lang="en-US"/>
          </a:p>
        </p:txBody>
      </p:sp>
    </p:spTree>
    <p:extLst>
      <p:ext uri="{BB962C8B-B14F-4D97-AF65-F5344CB8AC3E}">
        <p14:creationId xmlns:p14="http://schemas.microsoft.com/office/powerpoint/2010/main" val="8869497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82</a:t>
            </a:fld>
            <a:endParaRPr lang="en-US"/>
          </a:p>
        </p:txBody>
      </p:sp>
    </p:spTree>
    <p:extLst>
      <p:ext uri="{BB962C8B-B14F-4D97-AF65-F5344CB8AC3E}">
        <p14:creationId xmlns:p14="http://schemas.microsoft.com/office/powerpoint/2010/main" val="32355690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83</a:t>
            </a:fld>
            <a:endParaRPr lang="en-US"/>
          </a:p>
        </p:txBody>
      </p:sp>
    </p:spTree>
    <p:extLst>
      <p:ext uri="{BB962C8B-B14F-4D97-AF65-F5344CB8AC3E}">
        <p14:creationId xmlns:p14="http://schemas.microsoft.com/office/powerpoint/2010/main" val="23459387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84</a:t>
            </a:fld>
            <a:endParaRPr lang="en-US"/>
          </a:p>
        </p:txBody>
      </p:sp>
    </p:spTree>
    <p:extLst>
      <p:ext uri="{BB962C8B-B14F-4D97-AF65-F5344CB8AC3E}">
        <p14:creationId xmlns:p14="http://schemas.microsoft.com/office/powerpoint/2010/main" val="39928946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85</a:t>
            </a:fld>
            <a:endParaRPr lang="en-US"/>
          </a:p>
        </p:txBody>
      </p:sp>
    </p:spTree>
    <p:extLst>
      <p:ext uri="{BB962C8B-B14F-4D97-AF65-F5344CB8AC3E}">
        <p14:creationId xmlns:p14="http://schemas.microsoft.com/office/powerpoint/2010/main" val="23242303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86</a:t>
            </a:fld>
            <a:endParaRPr lang="en-US"/>
          </a:p>
        </p:txBody>
      </p:sp>
    </p:spTree>
    <p:extLst>
      <p:ext uri="{BB962C8B-B14F-4D97-AF65-F5344CB8AC3E}">
        <p14:creationId xmlns:p14="http://schemas.microsoft.com/office/powerpoint/2010/main" val="182946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87</a:t>
            </a:fld>
            <a:endParaRPr lang="en-US"/>
          </a:p>
        </p:txBody>
      </p:sp>
    </p:spTree>
    <p:extLst>
      <p:ext uri="{BB962C8B-B14F-4D97-AF65-F5344CB8AC3E}">
        <p14:creationId xmlns:p14="http://schemas.microsoft.com/office/powerpoint/2010/main" val="20115088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88</a:t>
            </a:fld>
            <a:endParaRPr lang="en-US"/>
          </a:p>
        </p:txBody>
      </p:sp>
    </p:spTree>
    <p:extLst>
      <p:ext uri="{BB962C8B-B14F-4D97-AF65-F5344CB8AC3E}">
        <p14:creationId xmlns:p14="http://schemas.microsoft.com/office/powerpoint/2010/main" val="38497794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89</a:t>
            </a:fld>
            <a:endParaRPr lang="en-US"/>
          </a:p>
        </p:txBody>
      </p:sp>
    </p:spTree>
    <p:extLst>
      <p:ext uri="{BB962C8B-B14F-4D97-AF65-F5344CB8AC3E}">
        <p14:creationId xmlns:p14="http://schemas.microsoft.com/office/powerpoint/2010/main" val="333373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9</a:t>
            </a:fld>
            <a:endParaRPr lang="en-US"/>
          </a:p>
        </p:txBody>
      </p:sp>
    </p:spTree>
    <p:extLst>
      <p:ext uri="{BB962C8B-B14F-4D97-AF65-F5344CB8AC3E}">
        <p14:creationId xmlns:p14="http://schemas.microsoft.com/office/powerpoint/2010/main" val="25750640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90</a:t>
            </a:fld>
            <a:endParaRPr lang="en-US"/>
          </a:p>
        </p:txBody>
      </p:sp>
    </p:spTree>
    <p:extLst>
      <p:ext uri="{BB962C8B-B14F-4D97-AF65-F5344CB8AC3E}">
        <p14:creationId xmlns:p14="http://schemas.microsoft.com/office/powerpoint/2010/main" val="39440673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91</a:t>
            </a:fld>
            <a:endParaRPr lang="en-US"/>
          </a:p>
        </p:txBody>
      </p:sp>
    </p:spTree>
    <p:extLst>
      <p:ext uri="{BB962C8B-B14F-4D97-AF65-F5344CB8AC3E}">
        <p14:creationId xmlns:p14="http://schemas.microsoft.com/office/powerpoint/2010/main" val="11521574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92</a:t>
            </a:fld>
            <a:endParaRPr lang="en-US"/>
          </a:p>
        </p:txBody>
      </p:sp>
    </p:spTree>
    <p:extLst>
      <p:ext uri="{BB962C8B-B14F-4D97-AF65-F5344CB8AC3E}">
        <p14:creationId xmlns:p14="http://schemas.microsoft.com/office/powerpoint/2010/main" val="501682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93</a:t>
            </a:fld>
            <a:endParaRPr lang="en-US"/>
          </a:p>
        </p:txBody>
      </p:sp>
    </p:spTree>
    <p:extLst>
      <p:ext uri="{BB962C8B-B14F-4D97-AF65-F5344CB8AC3E}">
        <p14:creationId xmlns:p14="http://schemas.microsoft.com/office/powerpoint/2010/main" val="5068566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94</a:t>
            </a:fld>
            <a:endParaRPr lang="en-US"/>
          </a:p>
        </p:txBody>
      </p:sp>
    </p:spTree>
    <p:extLst>
      <p:ext uri="{BB962C8B-B14F-4D97-AF65-F5344CB8AC3E}">
        <p14:creationId xmlns:p14="http://schemas.microsoft.com/office/powerpoint/2010/main" val="26179599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95</a:t>
            </a:fld>
            <a:endParaRPr lang="en-US"/>
          </a:p>
        </p:txBody>
      </p:sp>
    </p:spTree>
    <p:extLst>
      <p:ext uri="{BB962C8B-B14F-4D97-AF65-F5344CB8AC3E}">
        <p14:creationId xmlns:p14="http://schemas.microsoft.com/office/powerpoint/2010/main" val="35839001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7C0C03-6EF5-4D35-A0EE-0337289FB4BF}" type="slidenum">
              <a:rPr lang="en-US" smtClean="0"/>
              <a:pPr/>
              <a:t>96</a:t>
            </a:fld>
            <a:endParaRPr lang="en-US"/>
          </a:p>
        </p:txBody>
      </p:sp>
    </p:spTree>
    <p:extLst>
      <p:ext uri="{BB962C8B-B14F-4D97-AF65-F5344CB8AC3E}">
        <p14:creationId xmlns:p14="http://schemas.microsoft.com/office/powerpoint/2010/main" val="40740564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97</a:t>
            </a:fld>
            <a:endParaRPr lang="en-US"/>
          </a:p>
        </p:txBody>
      </p:sp>
    </p:spTree>
    <p:extLst>
      <p:ext uri="{BB962C8B-B14F-4D97-AF65-F5344CB8AC3E}">
        <p14:creationId xmlns:p14="http://schemas.microsoft.com/office/powerpoint/2010/main" val="3994732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75A87A-8B41-4DBC-8A14-FFB6DA22006A}" type="slidenum">
              <a:rPr lang="en-US" smtClean="0"/>
              <a:pPr/>
              <a:t>98</a:t>
            </a:fld>
            <a:endParaRPr lang="en-US"/>
          </a:p>
        </p:txBody>
      </p:sp>
    </p:spTree>
    <p:extLst>
      <p:ext uri="{BB962C8B-B14F-4D97-AF65-F5344CB8AC3E}">
        <p14:creationId xmlns:p14="http://schemas.microsoft.com/office/powerpoint/2010/main" val="27617822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823F1DA-614B-45A7-837A-5CDCAFC6E908}" type="slidenum">
              <a:rPr lang="en-US" smtClean="0"/>
              <a:pPr/>
              <a:t>99</a:t>
            </a:fld>
            <a:endParaRPr lang="en-US"/>
          </a:p>
        </p:txBody>
      </p:sp>
    </p:spTree>
    <p:extLst>
      <p:ext uri="{BB962C8B-B14F-4D97-AF65-F5344CB8AC3E}">
        <p14:creationId xmlns:p14="http://schemas.microsoft.com/office/powerpoint/2010/main" val="1480984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6222E3-2D42-4735-92AB-5014B48D7857}" type="datetimeFigureOut">
              <a:rPr lang="en-US" smtClean="0"/>
              <a:pPr/>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9D817-6BFC-421E-A8BD-3F66EDF5422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6222E3-2D42-4735-92AB-5014B48D7857}" type="datetimeFigureOut">
              <a:rPr lang="en-US" smtClean="0"/>
              <a:pPr/>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9D817-6BFC-421E-A8BD-3F66EDF5422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6222E3-2D42-4735-92AB-5014B48D7857}" type="datetimeFigureOut">
              <a:rPr lang="en-US" smtClean="0"/>
              <a:pPr/>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9D817-6BFC-421E-A8BD-3F66EDF5422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66764CCE-CEA2-4A6F-950B-2A4582FA66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5011F655-6747-4A5A-90C7-3585531DA99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6222E3-2D42-4735-92AB-5014B48D7857}" type="datetimeFigureOut">
              <a:rPr lang="en-US" smtClean="0"/>
              <a:pPr/>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9D817-6BFC-421E-A8BD-3F66EDF5422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6222E3-2D42-4735-92AB-5014B48D7857}" type="datetimeFigureOut">
              <a:rPr lang="en-US" smtClean="0"/>
              <a:pPr/>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9D817-6BFC-421E-A8BD-3F66EDF5422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6222E3-2D42-4735-92AB-5014B48D7857}" type="datetimeFigureOut">
              <a:rPr lang="en-US" smtClean="0"/>
              <a:pPr/>
              <a:t>3/24/2014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9D817-6BFC-421E-A8BD-3F66EDF5422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6222E3-2D42-4735-92AB-5014B48D7857}" type="datetimeFigureOut">
              <a:rPr lang="en-US" smtClean="0"/>
              <a:pPr/>
              <a:t>3/24/2014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99D817-6BFC-421E-A8BD-3F66EDF5422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6222E3-2D42-4735-92AB-5014B48D7857}" type="datetimeFigureOut">
              <a:rPr lang="en-US" smtClean="0"/>
              <a:pPr/>
              <a:t>3/24/2014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99D817-6BFC-421E-A8BD-3F66EDF5422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6222E3-2D42-4735-92AB-5014B48D7857}" type="datetimeFigureOut">
              <a:rPr lang="en-US" smtClean="0"/>
              <a:pPr/>
              <a:t>3/24/2014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9D817-6BFC-421E-A8BD-3F66EDF5422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6222E3-2D42-4735-92AB-5014B48D7857}" type="datetimeFigureOut">
              <a:rPr lang="en-US" smtClean="0"/>
              <a:pPr/>
              <a:t>3/24/2014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9D817-6BFC-421E-A8BD-3F66EDF5422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6222E3-2D42-4735-92AB-5014B48D7857}" type="datetimeFigureOut">
              <a:rPr lang="en-US" smtClean="0"/>
              <a:pPr/>
              <a:t>3/24/2014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9D817-6BFC-421E-A8BD-3F66EDF5422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222E3-2D42-4735-92AB-5014B48D7857}" type="datetimeFigureOut">
              <a:rPr lang="en-US" smtClean="0"/>
              <a:pPr/>
              <a:t>3/24/2014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9D817-6BFC-421E-A8BD-3F66EDF5422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10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upload.wikimedia.org/wikipedia/commons/3/35/Mappa_autostrada_A1_Italia.svg"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ontrol" Target="../activeX/activeX1.xml"/><Relationship Id="rId1" Type="http://schemas.openxmlformats.org/officeDocument/2006/relationships/vmlDrawing" Target="../drawings/vmlDrawing3.vml"/><Relationship Id="rId6" Type="http://schemas.openxmlformats.org/officeDocument/2006/relationships/image" Target="../media/image91.wmf"/><Relationship Id="rId5" Type="http://schemas.openxmlformats.org/officeDocument/2006/relationships/image" Target="../media/image92.jpeg"/><Relationship Id="rId4"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1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www.pbase.com/tcdoe/frit04"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png"/><Relationship Id="rId18" Type="http://schemas.openxmlformats.org/officeDocument/2006/relationships/oleObject" Target="../embeddings/oleObject8.bin"/><Relationship Id="rId3" Type="http://schemas.openxmlformats.org/officeDocument/2006/relationships/notesSlide" Target="../notesSlides/notesSlide2.xml"/><Relationship Id="rId7" Type="http://schemas.openxmlformats.org/officeDocument/2006/relationships/image" Target="../media/image2.png"/><Relationship Id="rId12" Type="http://schemas.openxmlformats.org/officeDocument/2006/relationships/oleObject" Target="../embeddings/oleObject5.bin"/><Relationship Id="rId17" Type="http://schemas.openxmlformats.org/officeDocument/2006/relationships/image" Target="../media/image7.png"/><Relationship Id="rId2" Type="http://schemas.openxmlformats.org/officeDocument/2006/relationships/slideLayout" Target="../slideLayouts/slideLayout12.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png"/><Relationship Id="rId5" Type="http://schemas.openxmlformats.org/officeDocument/2006/relationships/image" Target="../media/image1.png"/><Relationship Id="rId15" Type="http://schemas.openxmlformats.org/officeDocument/2006/relationships/image" Target="../media/image6.png"/><Relationship Id="rId10" Type="http://schemas.openxmlformats.org/officeDocument/2006/relationships/oleObject" Target="../embeddings/oleObject4.bin"/><Relationship Id="rId19" Type="http://schemas.openxmlformats.org/officeDocument/2006/relationships/image" Target="../media/image8.png"/><Relationship Id="rId4" Type="http://schemas.openxmlformats.org/officeDocument/2006/relationships/oleObject" Target="../embeddings/oleObject1.bin"/><Relationship Id="rId9" Type="http://schemas.openxmlformats.org/officeDocument/2006/relationships/image" Target="../media/image3.png"/><Relationship Id="rId14" Type="http://schemas.openxmlformats.org/officeDocument/2006/relationships/oleObject" Target="../embeddings/oleObject6.bin"/></Relationships>
</file>

<file path=ppt/slides/_rels/slide2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0.tqn.com/d/geography/1/0/j/J/italy.jp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upload.wikimedia.org/wikipedia/commons/0/0d/Parco_Nazionale_d'Abruzzo,_Lazio_e_Molise.jp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10.bin"/><Relationship Id="rId5" Type="http://schemas.openxmlformats.org/officeDocument/2006/relationships/image" Target="../media/image9.png"/><Relationship Id="rId4" Type="http://schemas.openxmlformats.org/officeDocument/2006/relationships/oleObject" Target="../embeddings/oleObject9.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European Region</a:t>
            </a:r>
            <a:br>
              <a:rPr lang="en-IE" dirty="0" smtClean="0"/>
            </a:br>
            <a:r>
              <a:rPr lang="en-IE" dirty="0" smtClean="0"/>
              <a:t>Southern Italy</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err="1" smtClean="0"/>
              <a:t>Mezzogiorno</a:t>
            </a:r>
            <a:r>
              <a:rPr lang="en-IE" dirty="0" smtClean="0"/>
              <a:t>- “Land of the Midday sun”</a:t>
            </a:r>
            <a:endParaRPr lang="en-US" dirty="0"/>
          </a:p>
        </p:txBody>
      </p:sp>
      <p:sp>
        <p:nvSpPr>
          <p:cNvPr id="3" name="Content Placeholder 2"/>
          <p:cNvSpPr>
            <a:spLocks noGrp="1"/>
          </p:cNvSpPr>
          <p:nvPr>
            <p:ph idx="1"/>
          </p:nvPr>
        </p:nvSpPr>
        <p:spPr/>
        <p:txBody>
          <a:bodyPr/>
          <a:lstStyle/>
          <a:p>
            <a:r>
              <a:rPr lang="en-IE" dirty="0" smtClean="0">
                <a:solidFill>
                  <a:srgbClr val="00B050"/>
                </a:solidFill>
              </a:rPr>
              <a:t>40% of the land area in Italy includes the islands of Sicily and Sardinia, generates 25% of GDP.</a:t>
            </a:r>
          </a:p>
          <a:p>
            <a:r>
              <a:rPr lang="en-IE" dirty="0" smtClean="0">
                <a:solidFill>
                  <a:srgbClr val="00B050"/>
                </a:solidFill>
              </a:rPr>
              <a:t>Incomes are only 70% of those in North Italy</a:t>
            </a:r>
            <a:r>
              <a:rPr lang="en-IE" dirty="0" smtClean="0"/>
              <a: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5"/>
          <p:cNvSpPr>
            <a:spLocks noGrp="1" noChangeArrowheads="1"/>
          </p:cNvSpPr>
          <p:nvPr>
            <p:ph type="title"/>
          </p:nvPr>
        </p:nvSpPr>
        <p:spPr>
          <a:xfrm>
            <a:off x="457200" y="274638"/>
            <a:ext cx="8229600" cy="439718"/>
          </a:xfrm>
        </p:spPr>
        <p:txBody>
          <a:bodyPr>
            <a:normAutofit fontScale="90000"/>
          </a:bodyPr>
          <a:lstStyle/>
          <a:p>
            <a:r>
              <a:rPr lang="en-US" sz="4000" dirty="0" smtClean="0"/>
              <a:t>Map </a:t>
            </a:r>
            <a:r>
              <a:rPr lang="en-US" sz="4000" dirty="0"/>
              <a:t>of industrial </a:t>
            </a:r>
            <a:r>
              <a:rPr lang="en-US" sz="4000" dirty="0" smtClean="0"/>
              <a:t>centers</a:t>
            </a:r>
            <a:r>
              <a:rPr lang="en-US" sz="4000" dirty="0"/>
              <a:t/>
            </a:r>
            <a:br>
              <a:rPr lang="en-US" sz="4000" dirty="0"/>
            </a:br>
            <a:endParaRPr lang="en-US" sz="4000" dirty="0"/>
          </a:p>
        </p:txBody>
      </p:sp>
      <p:pic>
        <p:nvPicPr>
          <p:cNvPr id="43012" name="Picture 4"/>
          <p:cNvPicPr>
            <a:picLocks noGrp="1" noChangeAspect="1" noChangeArrowheads="1"/>
          </p:cNvPicPr>
          <p:nvPr>
            <p:ph idx="1"/>
          </p:nvPr>
        </p:nvPicPr>
        <p:blipFill>
          <a:blip r:embed="rId3" cstate="print"/>
          <a:srcRect/>
          <a:stretch>
            <a:fillRect/>
          </a:stretch>
        </p:blipFill>
        <p:spPr>
          <a:xfrm>
            <a:off x="285720" y="642918"/>
            <a:ext cx="8501122" cy="6215082"/>
          </a:xfrm>
          <a:noFill/>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Industry</a:t>
            </a:r>
            <a:endParaRPr lang="en-US" dirty="0"/>
          </a:p>
        </p:txBody>
      </p:sp>
      <p:sp>
        <p:nvSpPr>
          <p:cNvPr id="3" name="Content Placeholder 2"/>
          <p:cNvSpPr>
            <a:spLocks noGrp="1"/>
          </p:cNvSpPr>
          <p:nvPr>
            <p:ph idx="1"/>
          </p:nvPr>
        </p:nvSpPr>
        <p:spPr/>
        <p:txBody>
          <a:bodyPr>
            <a:normAutofit fontScale="85000" lnSpcReduction="10000"/>
          </a:bodyPr>
          <a:lstStyle/>
          <a:p>
            <a:r>
              <a:rPr lang="en-IE" dirty="0" smtClean="0">
                <a:solidFill>
                  <a:srgbClr val="00B050"/>
                </a:solidFill>
              </a:rPr>
              <a:t>Steel, ship building, car manufacturing, oil refining, chemicals and petro chemical.</a:t>
            </a:r>
          </a:p>
          <a:p>
            <a:r>
              <a:rPr lang="en-IE" dirty="0" smtClean="0">
                <a:solidFill>
                  <a:srgbClr val="00B050"/>
                </a:solidFill>
              </a:rPr>
              <a:t>Oil refining, chemicals and petro chemical</a:t>
            </a:r>
            <a:r>
              <a:rPr lang="en-IE" dirty="0" smtClean="0"/>
              <a:t> established in Sicily because of oil and gas deposits.</a:t>
            </a:r>
          </a:p>
          <a:p>
            <a:r>
              <a:rPr lang="en-IE" dirty="0" err="1" smtClean="0"/>
              <a:t>Finsider</a:t>
            </a:r>
            <a:r>
              <a:rPr lang="en-IE" dirty="0" smtClean="0"/>
              <a:t> a state owned steel company was most successful-the first of its kind in 1964 did not attract enough steel using industries so exports its steel</a:t>
            </a:r>
          </a:p>
          <a:p>
            <a:r>
              <a:rPr lang="en-IE" dirty="0" smtClean="0">
                <a:solidFill>
                  <a:srgbClr val="00B050"/>
                </a:solidFill>
              </a:rPr>
              <a:t>State owned Alfa Romeo (1968) established a plant in Naples but sold to Fiat in 1980 </a:t>
            </a:r>
            <a:r>
              <a:rPr lang="en-IE" dirty="0" smtClean="0"/>
              <a:t>after failing to make a profit</a:t>
            </a:r>
          </a:p>
          <a:p>
            <a:endParaRPr lang="en-US" dirty="0" smtClean="0"/>
          </a:p>
          <a:p>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Growth Centre- Taranto</a:t>
            </a:r>
            <a:endParaRPr lang="en-US" dirty="0"/>
          </a:p>
        </p:txBody>
      </p:sp>
      <p:sp>
        <p:nvSpPr>
          <p:cNvPr id="3" name="Content Placeholder 2"/>
          <p:cNvSpPr>
            <a:spLocks noGrp="1"/>
          </p:cNvSpPr>
          <p:nvPr>
            <p:ph idx="1"/>
          </p:nvPr>
        </p:nvSpPr>
        <p:spPr>
          <a:xfrm>
            <a:off x="285720" y="1600200"/>
            <a:ext cx="8572560" cy="4757758"/>
          </a:xfrm>
        </p:spPr>
        <p:txBody>
          <a:bodyPr>
            <a:normAutofit lnSpcReduction="10000"/>
          </a:bodyPr>
          <a:lstStyle/>
          <a:p>
            <a:r>
              <a:rPr lang="en-IE" dirty="0" smtClean="0"/>
              <a:t>Advantages- maritime tradition- location on Mediterranean </a:t>
            </a:r>
            <a:r>
              <a:rPr lang="en-IE" dirty="0" smtClean="0">
                <a:solidFill>
                  <a:srgbClr val="00B050"/>
                </a:solidFill>
              </a:rPr>
              <a:t>trade routes-deep water port</a:t>
            </a:r>
            <a:r>
              <a:rPr lang="en-IE" dirty="0" smtClean="0"/>
              <a:t>-improved transport links to the north.</a:t>
            </a:r>
          </a:p>
          <a:p>
            <a:r>
              <a:rPr lang="en-IE" dirty="0" smtClean="0"/>
              <a:t>An important </a:t>
            </a:r>
            <a:r>
              <a:rPr lang="en-IE" dirty="0" smtClean="0">
                <a:solidFill>
                  <a:srgbClr val="00B050"/>
                </a:solidFill>
              </a:rPr>
              <a:t>strategic naval base</a:t>
            </a:r>
          </a:p>
          <a:p>
            <a:r>
              <a:rPr lang="en-IE" dirty="0" smtClean="0">
                <a:solidFill>
                  <a:srgbClr val="00B050"/>
                </a:solidFill>
              </a:rPr>
              <a:t>Port handled over 36 million tonnes</a:t>
            </a:r>
            <a:r>
              <a:rPr lang="en-IE" dirty="0" smtClean="0"/>
              <a:t>.</a:t>
            </a:r>
          </a:p>
          <a:p>
            <a:r>
              <a:rPr lang="en-IE" dirty="0" smtClean="0">
                <a:solidFill>
                  <a:srgbClr val="00B050"/>
                </a:solidFill>
              </a:rPr>
              <a:t>Largest steel produced-10 million tonnes a year</a:t>
            </a:r>
            <a:r>
              <a:rPr lang="en-IE" dirty="0" smtClean="0"/>
              <a:t>.</a:t>
            </a:r>
          </a:p>
          <a:p>
            <a:r>
              <a:rPr lang="en-IE" dirty="0" smtClean="0"/>
              <a:t>Chemical and petro chemical plants cluster around oil refinery</a:t>
            </a:r>
          </a:p>
          <a:p>
            <a:r>
              <a:rPr lang="en-IE" dirty="0" smtClean="0"/>
              <a:t>Food processing important industry</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9556" name="Picture 4" descr="http://www.assoporti.it/opencms/export/sitoAssoporti/eng/images/google_earth/googleTaranto.jpg"/>
          <p:cNvPicPr>
            <a:picLocks noChangeAspect="1" noChangeArrowheads="1"/>
          </p:cNvPicPr>
          <p:nvPr/>
        </p:nvPicPr>
        <p:blipFill>
          <a:blip r:embed="rId3" cstate="print"/>
          <a:srcRect/>
          <a:stretch>
            <a:fillRect/>
          </a:stretch>
        </p:blipFill>
        <p:spPr bwMode="auto">
          <a:xfrm>
            <a:off x="571472" y="285728"/>
            <a:ext cx="8072494" cy="6323938"/>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5698" name="Picture 2" descr="http://kiows.files.wordpress.com/2008/12/taranto.jpg"/>
          <p:cNvPicPr>
            <a:picLocks noChangeAspect="1" noChangeArrowheads="1"/>
          </p:cNvPicPr>
          <p:nvPr/>
        </p:nvPicPr>
        <p:blipFill>
          <a:blip r:embed="rId3" cstate="print"/>
          <a:srcRect/>
          <a:stretch>
            <a:fillRect/>
          </a:stretch>
        </p:blipFill>
        <p:spPr bwMode="auto">
          <a:xfrm>
            <a:off x="642910" y="500042"/>
            <a:ext cx="7905772" cy="5929329"/>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7746" name="Picture 2" descr="http://www.marmucommerce.com/Binaries/Binary5605/02-Moll_Sud.jpg"/>
          <p:cNvPicPr>
            <a:picLocks noChangeAspect="1" noChangeArrowheads="1"/>
          </p:cNvPicPr>
          <p:nvPr/>
        </p:nvPicPr>
        <p:blipFill>
          <a:blip r:embed="rId3" cstate="print"/>
          <a:srcRect/>
          <a:stretch>
            <a:fillRect/>
          </a:stretch>
        </p:blipFill>
        <p:spPr bwMode="auto">
          <a:xfrm>
            <a:off x="0" y="857232"/>
            <a:ext cx="4500562" cy="5261284"/>
          </a:xfrm>
          <a:prstGeom prst="rect">
            <a:avLst/>
          </a:prstGeom>
          <a:noFill/>
        </p:spPr>
      </p:pic>
      <p:pic>
        <p:nvPicPr>
          <p:cNvPr id="287748" name="Picture 4" descr="© Autoritat Portuària de Barcelona"/>
          <p:cNvPicPr>
            <a:picLocks noChangeAspect="1" noChangeArrowheads="1"/>
          </p:cNvPicPr>
          <p:nvPr/>
        </p:nvPicPr>
        <p:blipFill>
          <a:blip r:embed="rId4" cstate="print"/>
          <a:srcRect/>
          <a:stretch>
            <a:fillRect/>
          </a:stretch>
        </p:blipFill>
        <p:spPr bwMode="auto">
          <a:xfrm>
            <a:off x="4714876" y="785794"/>
            <a:ext cx="4429124" cy="5053033"/>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PPTEB"/>
          <p:cNvPicPr>
            <a:picLocks noChangeAspect="1" noChangeArrowheads="1"/>
          </p:cNvPicPr>
          <p:nvPr/>
        </p:nvPicPr>
        <p:blipFill>
          <a:blip r:embed="rId3" cstate="print"/>
          <a:srcRect/>
          <a:stretch>
            <a:fillRect/>
          </a:stretch>
        </p:blipFill>
        <p:spPr bwMode="auto">
          <a:xfrm>
            <a:off x="571472" y="0"/>
            <a:ext cx="8215370" cy="6537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IE" sz="4000">
                <a:solidFill>
                  <a:srgbClr val="00FF00"/>
                </a:solidFill>
              </a:rPr>
              <a:t>PRIMARY ACTIVITIES-AGRICULTURE</a:t>
            </a:r>
            <a:endParaRPr lang="en-US" sz="4000">
              <a:solidFill>
                <a:srgbClr val="00FF00"/>
              </a:solidFill>
            </a:endParaRPr>
          </a:p>
        </p:txBody>
      </p:sp>
      <p:sp>
        <p:nvSpPr>
          <p:cNvPr id="39939" name="Rectangle 3"/>
          <p:cNvSpPr>
            <a:spLocks noGrp="1" noChangeArrowheads="1"/>
          </p:cNvSpPr>
          <p:nvPr>
            <p:ph type="body" idx="1"/>
          </p:nvPr>
        </p:nvSpPr>
        <p:spPr/>
        <p:txBody>
          <a:bodyPr/>
          <a:lstStyle/>
          <a:p>
            <a:endParaRPr lang="en-US"/>
          </a:p>
        </p:txBody>
      </p:sp>
      <p:pic>
        <p:nvPicPr>
          <p:cNvPr id="39940" name="Picture 4"/>
          <p:cNvPicPr>
            <a:picLocks noChangeAspect="1" noChangeArrowheads="1"/>
          </p:cNvPicPr>
          <p:nvPr/>
        </p:nvPicPr>
        <p:blipFill>
          <a:blip r:embed="rId3" cstate="print"/>
          <a:srcRect/>
          <a:stretch>
            <a:fillRect/>
          </a:stretch>
        </p:blipFill>
        <p:spPr bwMode="auto">
          <a:xfrm>
            <a:off x="142844" y="1285860"/>
            <a:ext cx="8709318" cy="51911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Evaluation of Cassa</a:t>
            </a:r>
            <a:br>
              <a:rPr lang="en-IE" dirty="0" smtClean="0"/>
            </a:br>
            <a:r>
              <a:rPr lang="en-IE" dirty="0" smtClean="0"/>
              <a:t>“Cathedrals in the desert”</a:t>
            </a:r>
            <a:endParaRPr lang="en-US" dirty="0"/>
          </a:p>
        </p:txBody>
      </p:sp>
      <p:sp>
        <p:nvSpPr>
          <p:cNvPr id="3" name="Content Placeholder 2"/>
          <p:cNvSpPr>
            <a:spLocks noGrp="1"/>
          </p:cNvSpPr>
          <p:nvPr>
            <p:ph idx="1"/>
          </p:nvPr>
        </p:nvSpPr>
        <p:spPr/>
        <p:txBody>
          <a:bodyPr>
            <a:normAutofit/>
          </a:bodyPr>
          <a:lstStyle/>
          <a:p>
            <a:r>
              <a:rPr lang="en-IE" dirty="0" smtClean="0">
                <a:solidFill>
                  <a:srgbClr val="00B050"/>
                </a:solidFill>
              </a:rPr>
              <a:t>Very expensive- failed to attract smaller industries. (foreign companies scared by Mafia.</a:t>
            </a:r>
          </a:p>
          <a:p>
            <a:r>
              <a:rPr lang="en-IE" dirty="0" smtClean="0">
                <a:solidFill>
                  <a:srgbClr val="00B050"/>
                </a:solidFill>
              </a:rPr>
              <a:t>High absenteeism </a:t>
            </a:r>
            <a:r>
              <a:rPr lang="en-IE" dirty="0" smtClean="0"/>
              <a:t>as workers not use to discipline and took time off to work on farms.</a:t>
            </a:r>
          </a:p>
          <a:p>
            <a:r>
              <a:rPr lang="en-IE" dirty="0" smtClean="0">
                <a:solidFill>
                  <a:srgbClr val="00B050"/>
                </a:solidFill>
              </a:rPr>
              <a:t>Limited growth of 2</a:t>
            </a:r>
            <a:r>
              <a:rPr lang="en-IE" baseline="30000" dirty="0" smtClean="0">
                <a:solidFill>
                  <a:srgbClr val="00B050"/>
                </a:solidFill>
              </a:rPr>
              <a:t>nd</a:t>
            </a:r>
            <a:r>
              <a:rPr lang="en-IE" dirty="0" smtClean="0">
                <a:solidFill>
                  <a:srgbClr val="00B050"/>
                </a:solidFill>
              </a:rPr>
              <a:t> industry of 4.2%</a:t>
            </a:r>
          </a:p>
          <a:p>
            <a:r>
              <a:rPr lang="en-IE" dirty="0" smtClean="0">
                <a:solidFill>
                  <a:srgbClr val="00B050"/>
                </a:solidFill>
              </a:rPr>
              <a:t>300,000 jobs created in industry- 2million lost in agriculture due to mechanisation</a:t>
            </a:r>
            <a:r>
              <a:rPr lang="en-IE" dirty="0" smtClean="0"/>
              <a:t>.</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500034" y="1285860"/>
          <a:ext cx="8229600" cy="4214841"/>
        </p:xfrm>
        <a:graphic>
          <a:graphicData uri="http://schemas.openxmlformats.org/drawingml/2006/table">
            <a:tbl>
              <a:tblPr firstRow="1" bandRow="1">
                <a:tableStyleId>{5C22544A-7EE6-4342-B048-85BDC9FD1C3A}</a:tableStyleId>
              </a:tblPr>
              <a:tblGrid>
                <a:gridCol w="2057400"/>
                <a:gridCol w="2057400"/>
                <a:gridCol w="2057400"/>
                <a:gridCol w="2057400"/>
              </a:tblGrid>
              <a:tr h="1404947">
                <a:tc>
                  <a:txBody>
                    <a:bodyPr/>
                    <a:lstStyle/>
                    <a:p>
                      <a:endParaRPr lang="en-US" dirty="0"/>
                    </a:p>
                  </a:txBody>
                  <a:tcPr/>
                </a:tc>
                <a:tc>
                  <a:txBody>
                    <a:bodyPr/>
                    <a:lstStyle/>
                    <a:p>
                      <a:r>
                        <a:rPr lang="en-IE" dirty="0" smtClean="0"/>
                        <a:t>GDP per capita</a:t>
                      </a:r>
                      <a:endParaRPr lang="en-US" dirty="0"/>
                    </a:p>
                  </a:txBody>
                  <a:tcPr/>
                </a:tc>
                <a:tc>
                  <a:txBody>
                    <a:bodyPr/>
                    <a:lstStyle/>
                    <a:p>
                      <a:r>
                        <a:rPr lang="en-IE" dirty="0" smtClean="0"/>
                        <a:t>Unemployment</a:t>
                      </a:r>
                      <a:endParaRPr lang="en-US" dirty="0"/>
                    </a:p>
                  </a:txBody>
                  <a:tcPr/>
                </a:tc>
                <a:tc>
                  <a:txBody>
                    <a:bodyPr/>
                    <a:lstStyle/>
                    <a:p>
                      <a:r>
                        <a:rPr lang="en-IE" dirty="0" smtClean="0"/>
                        <a:t>Hospital beds per 1000 of population</a:t>
                      </a:r>
                      <a:endParaRPr lang="en-US" dirty="0"/>
                    </a:p>
                  </a:txBody>
                  <a:tcPr/>
                </a:tc>
              </a:tr>
              <a:tr h="1404947">
                <a:tc>
                  <a:txBody>
                    <a:bodyPr/>
                    <a:lstStyle/>
                    <a:p>
                      <a:r>
                        <a:rPr lang="en-IE" dirty="0" smtClean="0"/>
                        <a:t>North Italy</a:t>
                      </a:r>
                      <a:endParaRPr lang="en-US" dirty="0"/>
                    </a:p>
                  </a:txBody>
                  <a:tcPr/>
                </a:tc>
                <a:tc>
                  <a:txBody>
                    <a:bodyPr/>
                    <a:lstStyle/>
                    <a:p>
                      <a:r>
                        <a:rPr lang="en-IE" dirty="0" smtClean="0"/>
                        <a:t>25,527</a:t>
                      </a:r>
                      <a:endParaRPr lang="en-US" dirty="0"/>
                    </a:p>
                  </a:txBody>
                  <a:tcPr/>
                </a:tc>
                <a:tc>
                  <a:txBody>
                    <a:bodyPr/>
                    <a:lstStyle/>
                    <a:p>
                      <a:r>
                        <a:rPr lang="en-IE" dirty="0" smtClean="0"/>
                        <a:t>4.2%</a:t>
                      </a:r>
                      <a:endParaRPr lang="en-US" dirty="0"/>
                    </a:p>
                  </a:txBody>
                  <a:tcPr/>
                </a:tc>
                <a:tc>
                  <a:txBody>
                    <a:bodyPr/>
                    <a:lstStyle/>
                    <a:p>
                      <a:r>
                        <a:rPr lang="en-IE" dirty="0" smtClean="0"/>
                        <a:t>4.4</a:t>
                      </a:r>
                      <a:endParaRPr lang="en-US" dirty="0"/>
                    </a:p>
                  </a:txBody>
                  <a:tcPr/>
                </a:tc>
              </a:tr>
              <a:tr h="1404947">
                <a:tc>
                  <a:txBody>
                    <a:bodyPr/>
                    <a:lstStyle/>
                    <a:p>
                      <a:r>
                        <a:rPr lang="en-IE" dirty="0" smtClean="0"/>
                        <a:t>Mezzogiorno</a:t>
                      </a:r>
                      <a:endParaRPr lang="en-US" dirty="0"/>
                    </a:p>
                  </a:txBody>
                  <a:tcPr/>
                </a:tc>
                <a:tc>
                  <a:txBody>
                    <a:bodyPr/>
                    <a:lstStyle/>
                    <a:p>
                      <a:r>
                        <a:rPr lang="en-IE" dirty="0" smtClean="0"/>
                        <a:t>13,028</a:t>
                      </a:r>
                      <a:endParaRPr lang="en-US" dirty="0"/>
                    </a:p>
                  </a:txBody>
                  <a:tcPr/>
                </a:tc>
                <a:tc>
                  <a:txBody>
                    <a:bodyPr/>
                    <a:lstStyle/>
                    <a:p>
                      <a:r>
                        <a:rPr lang="en-IE" dirty="0" smtClean="0"/>
                        <a:t>20%</a:t>
                      </a:r>
                      <a:endParaRPr lang="en-US" dirty="0"/>
                    </a:p>
                  </a:txBody>
                  <a:tcPr/>
                </a:tc>
                <a:tc>
                  <a:txBody>
                    <a:bodyPr/>
                    <a:lstStyle/>
                    <a:p>
                      <a:r>
                        <a:rPr lang="en-IE" dirty="0" smtClean="0"/>
                        <a:t>3.9</a:t>
                      </a:r>
                      <a:endParaRPr lang="en-US" dirty="0"/>
                    </a:p>
                  </a:txBody>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By the end of the section you will know</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IE" dirty="0" smtClean="0"/>
              <a:t>Map of Italy.</a:t>
            </a:r>
          </a:p>
          <a:p>
            <a:pPr marL="514350" indent="-514350">
              <a:buFont typeface="+mj-lt"/>
              <a:buAutoNum type="arabicPeriod"/>
            </a:pPr>
            <a:r>
              <a:rPr lang="en-IE" dirty="0" smtClean="0"/>
              <a:t>Physical aspects of Italy.</a:t>
            </a:r>
          </a:p>
          <a:p>
            <a:pPr marL="514350" indent="-514350">
              <a:buFont typeface="+mj-lt"/>
              <a:buAutoNum type="arabicPeriod"/>
            </a:pPr>
            <a:r>
              <a:rPr lang="en-IE" dirty="0" smtClean="0"/>
              <a:t>Primary Activities.</a:t>
            </a:r>
          </a:p>
          <a:p>
            <a:pPr marL="514350" indent="-514350">
              <a:buFont typeface="+mj-lt"/>
              <a:buAutoNum type="arabicPeriod"/>
            </a:pPr>
            <a:r>
              <a:rPr lang="en-IE" dirty="0" smtClean="0"/>
              <a:t>Secondary Activities.</a:t>
            </a:r>
          </a:p>
          <a:p>
            <a:pPr marL="514350" indent="-514350">
              <a:buFont typeface="+mj-lt"/>
              <a:buAutoNum type="arabicPeriod"/>
            </a:pPr>
            <a:r>
              <a:rPr lang="en-IE" dirty="0" smtClean="0"/>
              <a:t>Tertiary Activates.</a:t>
            </a:r>
          </a:p>
          <a:p>
            <a:pPr marL="514350" indent="-514350">
              <a:buFont typeface="+mj-lt"/>
              <a:buAutoNum type="arabicPeriod"/>
            </a:pPr>
            <a:r>
              <a:rPr lang="en-IE" dirty="0" smtClean="0"/>
              <a:t>Human processes.</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Evaluation of Cassa</a:t>
            </a:r>
            <a:br>
              <a:rPr lang="en-IE" dirty="0" smtClean="0"/>
            </a:br>
            <a:r>
              <a:rPr lang="en-IE" dirty="0" smtClean="0"/>
              <a:t>“Cathedrals in the desert”</a:t>
            </a:r>
            <a:endParaRPr lang="en-US" dirty="0"/>
          </a:p>
        </p:txBody>
      </p:sp>
      <p:sp>
        <p:nvSpPr>
          <p:cNvPr id="3" name="Content Placeholder 2"/>
          <p:cNvSpPr>
            <a:spLocks noGrp="1"/>
          </p:cNvSpPr>
          <p:nvPr>
            <p:ph idx="1"/>
          </p:nvPr>
        </p:nvSpPr>
        <p:spPr/>
        <p:txBody>
          <a:bodyPr>
            <a:normAutofit fontScale="92500" lnSpcReduction="10000"/>
          </a:bodyPr>
          <a:lstStyle/>
          <a:p>
            <a:r>
              <a:rPr lang="en-IE" dirty="0" smtClean="0"/>
              <a:t>Construction industry prospered with building of </a:t>
            </a:r>
            <a:r>
              <a:rPr lang="en-IE" dirty="0" smtClean="0">
                <a:solidFill>
                  <a:srgbClr val="00B050"/>
                </a:solidFill>
              </a:rPr>
              <a:t>new infrastructures , tourism etc. </a:t>
            </a:r>
          </a:p>
          <a:p>
            <a:r>
              <a:rPr lang="en-IE" dirty="0" smtClean="0">
                <a:solidFill>
                  <a:srgbClr val="00B050"/>
                </a:solidFill>
              </a:rPr>
              <a:t>Funds spent helped people in north/centre</a:t>
            </a:r>
          </a:p>
          <a:p>
            <a:r>
              <a:rPr lang="en-IE" dirty="0" smtClean="0"/>
              <a:t>Over reliance of state investment and </a:t>
            </a:r>
            <a:r>
              <a:rPr lang="en-IE" dirty="0" smtClean="0">
                <a:solidFill>
                  <a:srgbClr val="00B050"/>
                </a:solidFill>
              </a:rPr>
              <a:t>lack of local initiative and self reliance.</a:t>
            </a:r>
          </a:p>
          <a:p>
            <a:r>
              <a:rPr lang="en-IE" dirty="0" smtClean="0"/>
              <a:t>Huge </a:t>
            </a:r>
            <a:r>
              <a:rPr lang="en-IE" dirty="0" smtClean="0">
                <a:solidFill>
                  <a:srgbClr val="00B050"/>
                </a:solidFill>
              </a:rPr>
              <a:t>contrasts in average income</a:t>
            </a:r>
            <a:r>
              <a:rPr lang="en-IE" dirty="0" smtClean="0"/>
              <a:t>.</a:t>
            </a:r>
          </a:p>
          <a:p>
            <a:r>
              <a:rPr lang="en-IE" dirty="0" smtClean="0">
                <a:solidFill>
                  <a:srgbClr val="00B050"/>
                </a:solidFill>
              </a:rPr>
              <a:t>Unemployment rates are 20%. 23% of families live in poverty and infant mortality rates are four times of N. Italy.</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PPTF8"/>
          <p:cNvPicPr>
            <a:picLocks noChangeAspect="1" noChangeArrowheads="1"/>
          </p:cNvPicPr>
          <p:nvPr/>
        </p:nvPicPr>
        <p:blipFill>
          <a:blip r:embed="rId3" cstate="print"/>
          <a:srcRect/>
          <a:stretch>
            <a:fillRect/>
          </a:stretch>
        </p:blipFill>
        <p:spPr bwMode="auto">
          <a:xfrm>
            <a:off x="142844" y="285728"/>
            <a:ext cx="8786874" cy="6572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smtClean="0"/>
              <a:t>Tertiary Activities</a:t>
            </a:r>
            <a:endParaRPr lang="en-US"/>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Tertiary Activities</a:t>
            </a:r>
            <a:endParaRPr lang="en-US" dirty="0"/>
          </a:p>
        </p:txBody>
      </p:sp>
      <p:sp>
        <p:nvSpPr>
          <p:cNvPr id="3" name="Content Placeholder 2"/>
          <p:cNvSpPr>
            <a:spLocks noGrp="1"/>
          </p:cNvSpPr>
          <p:nvPr>
            <p:ph idx="1"/>
          </p:nvPr>
        </p:nvSpPr>
        <p:spPr/>
        <p:txBody>
          <a:bodyPr/>
          <a:lstStyle/>
          <a:p>
            <a:r>
              <a:rPr lang="en-IE" dirty="0" smtClean="0"/>
              <a:t>Tertiary Activities involve the provision of services.</a:t>
            </a:r>
          </a:p>
          <a:p>
            <a:r>
              <a:rPr lang="en-IE" dirty="0" smtClean="0"/>
              <a:t>Regions that are involved in tertiary activities are generally richer.</a:t>
            </a:r>
          </a:p>
          <a:p>
            <a:r>
              <a:rPr lang="en-IE" dirty="0" smtClean="0">
                <a:solidFill>
                  <a:srgbClr val="00B050"/>
                </a:solidFill>
              </a:rPr>
              <a:t>67% of pop is involved in tertiary activities.</a:t>
            </a:r>
          </a:p>
          <a:p>
            <a:r>
              <a:rPr lang="en-IE" dirty="0" smtClean="0">
                <a:solidFill>
                  <a:srgbClr val="00B050"/>
                </a:solidFill>
              </a:rPr>
              <a:t>However most of these jobs are in tourism and are seasonal.</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23266" name="Picture 2" descr="File:Mappa autostrada A1 Italia.svg">
            <a:hlinkClick r:id="rId3"/>
          </p:cNvPr>
          <p:cNvPicPr>
            <a:picLocks noChangeAspect="1" noChangeArrowheads="1"/>
          </p:cNvPicPr>
          <p:nvPr/>
        </p:nvPicPr>
        <p:blipFill>
          <a:blip r:embed="rId4" cstate="print"/>
          <a:srcRect/>
          <a:stretch>
            <a:fillRect/>
          </a:stretch>
        </p:blipFill>
        <p:spPr bwMode="auto">
          <a:xfrm>
            <a:off x="4788024" y="620688"/>
            <a:ext cx="4048125" cy="4762500"/>
          </a:xfrm>
          <a:prstGeom prst="rect">
            <a:avLst/>
          </a:prstGeom>
          <a:noFill/>
        </p:spPr>
      </p:pic>
      <p:pic>
        <p:nvPicPr>
          <p:cNvPr id="523268" name="Picture 4" descr="http://lnx.larepubblicadellebanane.eu/blog/wp-content/uploads/2008/10/sola.jpg"/>
          <p:cNvPicPr>
            <a:picLocks noChangeAspect="1" noChangeArrowheads="1"/>
          </p:cNvPicPr>
          <p:nvPr/>
        </p:nvPicPr>
        <p:blipFill>
          <a:blip r:embed="rId5" cstate="print"/>
          <a:srcRect/>
          <a:stretch>
            <a:fillRect/>
          </a:stretch>
        </p:blipFill>
        <p:spPr bwMode="auto">
          <a:xfrm>
            <a:off x="395536" y="2564904"/>
            <a:ext cx="4286250" cy="3228975"/>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Tertiary Economic Activities</a:t>
            </a:r>
            <a:br>
              <a:rPr lang="en-IE" dirty="0" smtClean="0"/>
            </a:br>
            <a:r>
              <a:rPr lang="en-IE" dirty="0" smtClean="0"/>
              <a:t>Transport</a:t>
            </a:r>
            <a:endParaRPr lang="en-US" dirty="0"/>
          </a:p>
        </p:txBody>
      </p:sp>
      <p:sp>
        <p:nvSpPr>
          <p:cNvPr id="3" name="Content Placeholder 2"/>
          <p:cNvSpPr>
            <a:spLocks noGrp="1"/>
          </p:cNvSpPr>
          <p:nvPr>
            <p:ph idx="1"/>
          </p:nvPr>
        </p:nvSpPr>
        <p:spPr/>
        <p:txBody>
          <a:bodyPr>
            <a:normAutofit fontScale="77500" lnSpcReduction="20000"/>
          </a:bodyPr>
          <a:lstStyle/>
          <a:p>
            <a:r>
              <a:rPr lang="en-IE" dirty="0" smtClean="0"/>
              <a:t>Transport links </a:t>
            </a:r>
            <a:r>
              <a:rPr lang="en-IE" dirty="0" smtClean="0">
                <a:solidFill>
                  <a:srgbClr val="00B050"/>
                </a:solidFill>
              </a:rPr>
              <a:t>were poorly developed affected by mountainous terrain</a:t>
            </a:r>
            <a:r>
              <a:rPr lang="en-IE" dirty="0" smtClean="0"/>
              <a:t>- roads found on coastal lowlands.</a:t>
            </a:r>
          </a:p>
          <a:p>
            <a:r>
              <a:rPr lang="en-IE" dirty="0" smtClean="0">
                <a:solidFill>
                  <a:srgbClr val="00B050"/>
                </a:solidFill>
              </a:rPr>
              <a:t>Train  journeys often disrupted by snow in winter</a:t>
            </a:r>
          </a:p>
          <a:p>
            <a:r>
              <a:rPr lang="en-IE" dirty="0" smtClean="0"/>
              <a:t>12 billion invested on regional development- </a:t>
            </a:r>
            <a:r>
              <a:rPr lang="en-IE" dirty="0" smtClean="0">
                <a:solidFill>
                  <a:srgbClr val="00B050"/>
                </a:solidFill>
              </a:rPr>
              <a:t>2.5 billion spent of development transport infrastructure and making the area more accessible to tourists. Roads widened/ straightened, bridges tunnels built in </a:t>
            </a:r>
            <a:r>
              <a:rPr lang="en-IE" dirty="0" err="1" smtClean="0">
                <a:solidFill>
                  <a:srgbClr val="00B050"/>
                </a:solidFill>
              </a:rPr>
              <a:t>mountaineous</a:t>
            </a:r>
            <a:r>
              <a:rPr lang="en-IE" dirty="0" smtClean="0">
                <a:solidFill>
                  <a:srgbClr val="00B050"/>
                </a:solidFill>
              </a:rPr>
              <a:t> regions</a:t>
            </a:r>
          </a:p>
          <a:p>
            <a:r>
              <a:rPr lang="en-IE" dirty="0" smtClean="0"/>
              <a:t>Two main motorways created which connect the South to Europe. (</a:t>
            </a:r>
            <a:r>
              <a:rPr lang="en-IE" dirty="0" smtClean="0">
                <a:solidFill>
                  <a:srgbClr val="00B050"/>
                </a:solidFill>
              </a:rPr>
              <a:t>Autostrada del Sole 754km</a:t>
            </a:r>
            <a:r>
              <a:rPr lang="en-IE" dirty="0" smtClean="0"/>
              <a:t>)</a:t>
            </a:r>
          </a:p>
          <a:p>
            <a:r>
              <a:rPr lang="en-IE" dirty="0" smtClean="0"/>
              <a:t>Large % of money used to upgrade ports to attract heavy industry.</a:t>
            </a:r>
          </a:p>
          <a:p>
            <a:r>
              <a:rPr lang="en-IE" dirty="0" smtClean="0"/>
              <a:t>Very </a:t>
            </a:r>
            <a:r>
              <a:rPr lang="en-IE" dirty="0" smtClean="0">
                <a:solidFill>
                  <a:srgbClr val="00B050"/>
                </a:solidFill>
              </a:rPr>
              <a:t>poor public transport networks</a:t>
            </a:r>
            <a:r>
              <a:rPr lang="en-IE" dirty="0" smtClean="0"/>
              <a:t>.</a:t>
            </a: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PPTEC"/>
          <p:cNvPicPr>
            <a:picLocks noChangeAspect="1" noChangeArrowheads="1"/>
          </p:cNvPicPr>
          <p:nvPr/>
        </p:nvPicPr>
        <p:blipFill>
          <a:blip r:embed="rId3" cstate="print"/>
          <a:srcRect/>
          <a:stretch>
            <a:fillRect/>
          </a:stretch>
        </p:blipFill>
        <p:spPr bwMode="auto">
          <a:xfrm>
            <a:off x="285720" y="428604"/>
            <a:ext cx="8642350" cy="57150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Tourist Attractions</a:t>
            </a:r>
            <a:endParaRPr lang="en-US" dirty="0"/>
          </a:p>
        </p:txBody>
      </p:sp>
      <p:sp>
        <p:nvSpPr>
          <p:cNvPr id="3" name="Content Placeholder 2"/>
          <p:cNvSpPr>
            <a:spLocks noGrp="1"/>
          </p:cNvSpPr>
          <p:nvPr>
            <p:ph idx="1"/>
          </p:nvPr>
        </p:nvSpPr>
        <p:spPr>
          <a:xfrm>
            <a:off x="357158" y="1357298"/>
            <a:ext cx="8429684" cy="4857784"/>
          </a:xfrm>
        </p:spPr>
        <p:txBody>
          <a:bodyPr>
            <a:normAutofit fontScale="92500" lnSpcReduction="10000"/>
          </a:bodyPr>
          <a:lstStyle/>
          <a:p>
            <a:r>
              <a:rPr lang="en-IE" dirty="0" smtClean="0"/>
              <a:t>The climate guarantees </a:t>
            </a:r>
            <a:r>
              <a:rPr lang="en-IE" dirty="0" smtClean="0">
                <a:solidFill>
                  <a:srgbClr val="00B050"/>
                </a:solidFill>
              </a:rPr>
              <a:t>dry summers and mean temperatures of 29 degrees.</a:t>
            </a:r>
          </a:p>
          <a:p>
            <a:r>
              <a:rPr lang="en-IE" dirty="0" smtClean="0">
                <a:solidFill>
                  <a:srgbClr val="00B050"/>
                </a:solidFill>
              </a:rPr>
              <a:t>Beaches vast empty and unpolluted.</a:t>
            </a:r>
          </a:p>
          <a:p>
            <a:r>
              <a:rPr lang="en-IE" dirty="0" smtClean="0">
                <a:solidFill>
                  <a:srgbClr val="00B050"/>
                </a:solidFill>
              </a:rPr>
              <a:t>Scenic beauty </a:t>
            </a:r>
            <a:r>
              <a:rPr lang="en-IE" dirty="0" smtClean="0"/>
              <a:t>(Sorrento coastline </a:t>
            </a:r>
            <a:r>
              <a:rPr lang="en-IE" dirty="0" err="1" smtClean="0"/>
              <a:t>appenines</a:t>
            </a:r>
            <a:r>
              <a:rPr lang="en-IE" dirty="0" smtClean="0"/>
              <a:t> </a:t>
            </a:r>
            <a:r>
              <a:rPr lang="en-IE" dirty="0" err="1" smtClean="0"/>
              <a:t>mts</a:t>
            </a:r>
            <a:endParaRPr lang="en-IE" dirty="0" smtClean="0"/>
          </a:p>
          <a:p>
            <a:r>
              <a:rPr lang="en-IE" dirty="0" smtClean="0">
                <a:solidFill>
                  <a:srgbClr val="00B050"/>
                </a:solidFill>
              </a:rPr>
              <a:t>Cultural and historic attractions </a:t>
            </a:r>
            <a:r>
              <a:rPr lang="en-IE" dirty="0" smtClean="0"/>
              <a:t>such as ancient Greek/ Roman ruins EX Pompeii.</a:t>
            </a:r>
          </a:p>
          <a:p>
            <a:r>
              <a:rPr lang="en-IE" dirty="0" smtClean="0">
                <a:solidFill>
                  <a:srgbClr val="00B050"/>
                </a:solidFill>
              </a:rPr>
              <a:t>Active volcanoes </a:t>
            </a:r>
            <a:r>
              <a:rPr lang="en-IE" dirty="0" smtClean="0"/>
              <a:t>(Etna and Stromboli)(Disaster tourism)</a:t>
            </a:r>
          </a:p>
          <a:p>
            <a:r>
              <a:rPr lang="en-IE" dirty="0" smtClean="0">
                <a:solidFill>
                  <a:srgbClr val="00B050"/>
                </a:solidFill>
              </a:rPr>
              <a:t>Cheap food and wine </a:t>
            </a:r>
            <a:r>
              <a:rPr lang="en-IE" dirty="0" smtClean="0"/>
              <a:t>and area is less crowded</a:t>
            </a:r>
          </a:p>
          <a:p>
            <a:r>
              <a:rPr lang="en-IE" dirty="0" smtClean="0"/>
              <a:t>Winter attracts an increasing number </a:t>
            </a:r>
            <a:r>
              <a:rPr lang="en-IE" dirty="0" smtClean="0">
                <a:solidFill>
                  <a:srgbClr val="00B050"/>
                </a:solidFill>
              </a:rPr>
              <a:t>of skiers</a:t>
            </a:r>
            <a:r>
              <a:rPr lang="en-IE" dirty="0" smtClean="0"/>
              <a:t>. </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9794" name="Picture 2" descr="http://lnx.ilpolline.it/wp-content/uploads/2007/07/clima.jpg"/>
          <p:cNvPicPr>
            <a:picLocks noChangeAspect="1" noChangeArrowheads="1"/>
          </p:cNvPicPr>
          <p:nvPr/>
        </p:nvPicPr>
        <p:blipFill>
          <a:blip r:embed="rId3" cstate="print"/>
          <a:srcRect/>
          <a:stretch>
            <a:fillRect/>
          </a:stretch>
        </p:blipFill>
        <p:spPr bwMode="auto">
          <a:xfrm>
            <a:off x="142844" y="142852"/>
            <a:ext cx="9001156" cy="6429420"/>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3890" name="Picture 2" descr="http://www.slow-dreams.com/images/weddings%20italy%203.JPG"/>
          <p:cNvPicPr>
            <a:picLocks noChangeAspect="1" noChangeArrowheads="1"/>
          </p:cNvPicPr>
          <p:nvPr/>
        </p:nvPicPr>
        <p:blipFill>
          <a:blip r:embed="rId3" cstate="print"/>
          <a:srcRect/>
          <a:stretch>
            <a:fillRect/>
          </a:stretch>
        </p:blipFill>
        <p:spPr bwMode="auto">
          <a:xfrm>
            <a:off x="0" y="1"/>
            <a:ext cx="4998850" cy="3357561"/>
          </a:xfrm>
          <a:prstGeom prst="rect">
            <a:avLst/>
          </a:prstGeom>
          <a:noFill/>
        </p:spPr>
      </p:pic>
      <p:pic>
        <p:nvPicPr>
          <p:cNvPr id="293892" name="Picture 4" descr="http://www.spatiallyadjusted.com/wp-content/uploads/2006/12/ve3d-vesuvius.jpg"/>
          <p:cNvPicPr>
            <a:picLocks noChangeAspect="1" noChangeArrowheads="1"/>
          </p:cNvPicPr>
          <p:nvPr/>
        </p:nvPicPr>
        <p:blipFill>
          <a:blip r:embed="rId4" cstate="print"/>
          <a:srcRect/>
          <a:stretch>
            <a:fillRect/>
          </a:stretch>
        </p:blipFill>
        <p:spPr bwMode="auto">
          <a:xfrm>
            <a:off x="4572000" y="3200400"/>
            <a:ext cx="4572000" cy="3657600"/>
          </a:xfrm>
          <a:prstGeom prst="rect">
            <a:avLst/>
          </a:prstGeom>
          <a:noFill/>
        </p:spPr>
      </p:pic>
      <p:pic>
        <p:nvPicPr>
          <p:cNvPr id="293894" name="Picture 6" descr="http://www.destination360.com/europe/italy/images/s/italy-history.jpg"/>
          <p:cNvPicPr>
            <a:picLocks noChangeAspect="1" noChangeArrowheads="1"/>
          </p:cNvPicPr>
          <p:nvPr/>
        </p:nvPicPr>
        <p:blipFill>
          <a:blip r:embed="rId5" cstate="print"/>
          <a:srcRect/>
          <a:stretch>
            <a:fillRect/>
          </a:stretch>
        </p:blipFill>
        <p:spPr bwMode="auto">
          <a:xfrm>
            <a:off x="0" y="3257550"/>
            <a:ext cx="4500562" cy="3600450"/>
          </a:xfrm>
          <a:prstGeom prst="rect">
            <a:avLst/>
          </a:prstGeom>
          <a:noFill/>
        </p:spPr>
      </p:pic>
      <p:pic>
        <p:nvPicPr>
          <p:cNvPr id="293896" name="Picture 8" descr="http://www.zastavki.com/pictures/1024x768/2009/Food_Pizza_Italian_Pizza_012875_.jpg"/>
          <p:cNvPicPr>
            <a:picLocks noChangeAspect="1" noChangeArrowheads="1"/>
          </p:cNvPicPr>
          <p:nvPr/>
        </p:nvPicPr>
        <p:blipFill>
          <a:blip r:embed="rId6" cstate="print"/>
          <a:srcRect/>
          <a:stretch>
            <a:fillRect/>
          </a:stretch>
        </p:blipFill>
        <p:spPr bwMode="auto">
          <a:xfrm>
            <a:off x="4762500" y="1"/>
            <a:ext cx="4381499" cy="328612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1 Map of Italy</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Development Strategies</a:t>
            </a:r>
            <a:endParaRPr lang="en-US" dirty="0"/>
          </a:p>
        </p:txBody>
      </p:sp>
      <p:sp>
        <p:nvSpPr>
          <p:cNvPr id="3" name="Content Placeholder 2"/>
          <p:cNvSpPr>
            <a:spLocks noGrp="1"/>
          </p:cNvSpPr>
          <p:nvPr>
            <p:ph idx="1"/>
          </p:nvPr>
        </p:nvSpPr>
        <p:spPr>
          <a:xfrm>
            <a:off x="285720" y="1600200"/>
            <a:ext cx="8858280" cy="4757758"/>
          </a:xfrm>
        </p:spPr>
        <p:txBody>
          <a:bodyPr>
            <a:normAutofit fontScale="92500" lnSpcReduction="20000"/>
          </a:bodyPr>
          <a:lstStyle/>
          <a:p>
            <a:r>
              <a:rPr lang="en-IE" dirty="0" smtClean="0"/>
              <a:t>Tourism helped by infrastructures such as motorways, rail, </a:t>
            </a:r>
            <a:r>
              <a:rPr lang="en-IE" dirty="0" err="1" smtClean="0"/>
              <a:t>ferrylinks</a:t>
            </a:r>
            <a:r>
              <a:rPr lang="en-IE" dirty="0" smtClean="0"/>
              <a:t> and airports (</a:t>
            </a:r>
            <a:r>
              <a:rPr lang="en-IE" dirty="0" smtClean="0">
                <a:solidFill>
                  <a:srgbClr val="00B050"/>
                </a:solidFill>
              </a:rPr>
              <a:t>Cassa- 15% of budget spent of attracting tourism). Though growth of tourism limited to coastal regions</a:t>
            </a:r>
          </a:p>
          <a:p>
            <a:r>
              <a:rPr lang="en-IE" dirty="0" smtClean="0">
                <a:solidFill>
                  <a:srgbClr val="00B050"/>
                </a:solidFill>
              </a:rPr>
              <a:t>Services such as water, electricity were modernised</a:t>
            </a:r>
          </a:p>
          <a:p>
            <a:r>
              <a:rPr lang="en-IE" dirty="0" smtClean="0">
                <a:solidFill>
                  <a:srgbClr val="00B050"/>
                </a:solidFill>
              </a:rPr>
              <a:t>Historic buildings preserved</a:t>
            </a:r>
            <a:r>
              <a:rPr lang="en-IE" dirty="0" smtClean="0"/>
              <a:t>.</a:t>
            </a:r>
          </a:p>
          <a:p>
            <a:r>
              <a:rPr lang="en-IE" dirty="0" smtClean="0">
                <a:solidFill>
                  <a:srgbClr val="00B050"/>
                </a:solidFill>
              </a:rPr>
              <a:t>Grants provided </a:t>
            </a:r>
            <a:r>
              <a:rPr lang="en-IE" dirty="0" smtClean="0"/>
              <a:t>to build/ improve hotels.</a:t>
            </a:r>
          </a:p>
          <a:p>
            <a:r>
              <a:rPr lang="en-IE" dirty="0" smtClean="0">
                <a:solidFill>
                  <a:srgbClr val="00B050"/>
                </a:solidFill>
              </a:rPr>
              <a:t>Advertisement campaigns </a:t>
            </a:r>
            <a:r>
              <a:rPr lang="en-IE" dirty="0" smtClean="0"/>
              <a:t>both international and national</a:t>
            </a:r>
          </a:p>
          <a:p>
            <a:r>
              <a:rPr lang="en-IE" dirty="0" smtClean="0">
                <a:solidFill>
                  <a:srgbClr val="00B050"/>
                </a:solidFill>
              </a:rPr>
              <a:t>2001-10 million tourists from Italy and 6 from overseas.</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Effects of tourism</a:t>
            </a:r>
            <a:endParaRPr lang="en-US" dirty="0"/>
          </a:p>
        </p:txBody>
      </p:sp>
      <p:sp>
        <p:nvSpPr>
          <p:cNvPr id="6" name="Text Placeholder 5"/>
          <p:cNvSpPr>
            <a:spLocks noGrp="1"/>
          </p:cNvSpPr>
          <p:nvPr>
            <p:ph type="body" idx="1"/>
          </p:nvPr>
        </p:nvSpPr>
        <p:spPr/>
        <p:txBody>
          <a:bodyPr/>
          <a:lstStyle/>
          <a:p>
            <a:r>
              <a:rPr lang="en-IE" dirty="0" smtClean="0"/>
              <a:t>Advantages</a:t>
            </a:r>
            <a:endParaRPr lang="en-US" dirty="0"/>
          </a:p>
        </p:txBody>
      </p:sp>
      <p:sp>
        <p:nvSpPr>
          <p:cNvPr id="7" name="Content Placeholder 6"/>
          <p:cNvSpPr>
            <a:spLocks noGrp="1"/>
          </p:cNvSpPr>
          <p:nvPr>
            <p:ph sz="half" idx="2"/>
          </p:nvPr>
        </p:nvSpPr>
        <p:spPr/>
        <p:txBody>
          <a:bodyPr/>
          <a:lstStyle/>
          <a:p>
            <a:r>
              <a:rPr lang="en-IE" dirty="0" smtClean="0">
                <a:solidFill>
                  <a:srgbClr val="00B050"/>
                </a:solidFill>
              </a:rPr>
              <a:t>Direct employment </a:t>
            </a:r>
            <a:r>
              <a:rPr lang="en-IE" dirty="0" smtClean="0"/>
              <a:t>in hotels, restaurants etc.</a:t>
            </a:r>
          </a:p>
          <a:p>
            <a:r>
              <a:rPr lang="en-IE" dirty="0" smtClean="0">
                <a:solidFill>
                  <a:srgbClr val="00B050"/>
                </a:solidFill>
              </a:rPr>
              <a:t>Indirect jobs </a:t>
            </a:r>
            <a:r>
              <a:rPr lang="en-IE" dirty="0" smtClean="0"/>
              <a:t>in agriculture banking</a:t>
            </a:r>
          </a:p>
          <a:p>
            <a:r>
              <a:rPr lang="en-IE" dirty="0" smtClean="0"/>
              <a:t>Tourism revenues pay for improved communications.</a:t>
            </a:r>
          </a:p>
          <a:p>
            <a:r>
              <a:rPr lang="en-IE" dirty="0" smtClean="0">
                <a:solidFill>
                  <a:srgbClr val="00B050"/>
                </a:solidFill>
              </a:rPr>
              <a:t>Demand for local farm produce.</a:t>
            </a:r>
          </a:p>
        </p:txBody>
      </p:sp>
      <p:sp>
        <p:nvSpPr>
          <p:cNvPr id="8" name="Text Placeholder 7"/>
          <p:cNvSpPr>
            <a:spLocks noGrp="1"/>
          </p:cNvSpPr>
          <p:nvPr>
            <p:ph type="body" sz="quarter" idx="3"/>
          </p:nvPr>
        </p:nvSpPr>
        <p:spPr/>
        <p:txBody>
          <a:bodyPr/>
          <a:lstStyle/>
          <a:p>
            <a:r>
              <a:rPr lang="en-IE" dirty="0" smtClean="0"/>
              <a:t>Disadvantages</a:t>
            </a:r>
            <a:endParaRPr lang="en-US" dirty="0"/>
          </a:p>
        </p:txBody>
      </p:sp>
      <p:sp>
        <p:nvSpPr>
          <p:cNvPr id="9" name="Content Placeholder 8"/>
          <p:cNvSpPr>
            <a:spLocks noGrp="1"/>
          </p:cNvSpPr>
          <p:nvPr>
            <p:ph sz="quarter" idx="4"/>
          </p:nvPr>
        </p:nvSpPr>
        <p:spPr/>
        <p:txBody>
          <a:bodyPr>
            <a:normAutofit lnSpcReduction="10000"/>
          </a:bodyPr>
          <a:lstStyle/>
          <a:p>
            <a:r>
              <a:rPr lang="en-IE" dirty="0" smtClean="0"/>
              <a:t>High rise hotels and apartments </a:t>
            </a:r>
            <a:r>
              <a:rPr lang="en-IE" dirty="0" smtClean="0">
                <a:solidFill>
                  <a:srgbClr val="00B050"/>
                </a:solidFill>
              </a:rPr>
              <a:t>spoil natural beauty.</a:t>
            </a:r>
          </a:p>
          <a:p>
            <a:r>
              <a:rPr lang="en-IE" dirty="0" smtClean="0">
                <a:solidFill>
                  <a:srgbClr val="00B050"/>
                </a:solidFill>
              </a:rPr>
              <a:t>Local people unable to buy inflated land prices</a:t>
            </a:r>
          </a:p>
          <a:p>
            <a:r>
              <a:rPr lang="en-IE" dirty="0" smtClean="0">
                <a:solidFill>
                  <a:srgbClr val="00B050"/>
                </a:solidFill>
              </a:rPr>
              <a:t>Water supply strained</a:t>
            </a:r>
          </a:p>
          <a:p>
            <a:r>
              <a:rPr lang="en-IE" dirty="0" smtClean="0">
                <a:solidFill>
                  <a:srgbClr val="00B050"/>
                </a:solidFill>
              </a:rPr>
              <a:t>Pressure on the environment.</a:t>
            </a:r>
          </a:p>
          <a:p>
            <a:r>
              <a:rPr lang="en-IE" dirty="0" smtClean="0">
                <a:solidFill>
                  <a:srgbClr val="00B050"/>
                </a:solidFill>
              </a:rPr>
              <a:t>Failed to attract foreign markets.</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71438" y="71438"/>
            <a:ext cx="7308850" cy="457200"/>
          </a:xfrm>
          <a:prstGeom prst="rect">
            <a:avLst/>
          </a:prstGeom>
          <a:noFill/>
          <a:ln w="9525">
            <a:noFill/>
            <a:miter lim="800000"/>
            <a:headEnd/>
            <a:tailEnd/>
          </a:ln>
          <a:effectLst/>
        </p:spPr>
        <p:txBody>
          <a:bodyPr>
            <a:spAutoFit/>
          </a:bodyPr>
          <a:lstStyle/>
          <a:p>
            <a:pPr eaLnBrk="1" hangingPunct="1"/>
            <a:r>
              <a:rPr lang="en-GB">
                <a:solidFill>
                  <a:srgbClr val="5B0091"/>
                </a:solidFill>
                <a:latin typeface="Arial" pitchFamily="34" charset="0"/>
              </a:rPr>
              <a:t>Advantages and disadvantages of tourism to Kenya</a:t>
            </a:r>
          </a:p>
        </p:txBody>
      </p:sp>
      <p:pic>
        <p:nvPicPr>
          <p:cNvPr id="39939" name="Picture 3" descr="flash icon"/>
          <p:cNvPicPr>
            <a:picLocks noGrp="1" noChangeAspect="1" noChangeArrowheads="1"/>
          </p:cNvPicPr>
          <p:nvPr>
            <p:ph/>
          </p:nvPr>
        </p:nvPicPr>
        <p:blipFill>
          <a:blip r:embed="rId5" cstate="print"/>
          <a:srcRect/>
          <a:stretch>
            <a:fillRect/>
          </a:stretch>
        </p:blipFill>
        <p:spPr bwMode="auto">
          <a:xfrm>
            <a:off x="7285038" y="82550"/>
            <a:ext cx="600075" cy="609600"/>
          </a:xfrm>
          <a:noFill/>
          <a:ln>
            <a:miter lim="800000"/>
            <a:headEnd/>
            <a:tailEnd/>
          </a:ln>
        </p:spPr>
      </p:pic>
    </p:spTree>
    <p:controls>
      <mc:AlternateContent xmlns:mc="http://schemas.openxmlformats.org/markup-compatibility/2006">
        <mc:Choice xmlns:v="urn:schemas-microsoft-com:vml" Requires="v">
          <p:control spid="294915" name="ShockwaveFlash1" r:id="rId2" imgW="1828800" imgH="1828800"/>
        </mc:Choice>
        <mc:Fallback>
          <p:control name="ShockwaveFlash1" r:id="rId2" imgW="1828800" imgH="1828800">
            <p:pic>
              <p:nvPicPr>
                <p:cNvPr id="2" name="ShockwaveFlash1"/>
                <p:cNvPicPr preferRelativeResize="0">
                  <a:picLocks noChangeArrowheads="1" noChangeShapeType="1"/>
                </p:cNvPicPr>
                <p:nvPr/>
              </p:nvPicPr>
              <p:blipFill>
                <a:blip r:embed="rId6"/>
                <a:srcRect/>
                <a:stretch>
                  <a:fillRect/>
                </a:stretch>
              </p:blipFill>
              <p:spPr bwMode="auto">
                <a:xfrm>
                  <a:off x="252413" y="836613"/>
                  <a:ext cx="8640762" cy="5184775"/>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E" dirty="0" smtClean="0"/>
              <a:t>Case Study- </a:t>
            </a:r>
            <a:r>
              <a:rPr lang="en-IE" dirty="0" err="1" smtClean="0">
                <a:solidFill>
                  <a:srgbClr val="00B050"/>
                </a:solidFill>
              </a:rPr>
              <a:t>Siracusa</a:t>
            </a:r>
            <a:endParaRPr lang="en-US" dirty="0">
              <a:solidFill>
                <a:srgbClr val="00B050"/>
              </a:solidFill>
            </a:endParaRPr>
          </a:p>
        </p:txBody>
      </p:sp>
      <p:sp>
        <p:nvSpPr>
          <p:cNvPr id="8" name="Content Placeholder 7"/>
          <p:cNvSpPr>
            <a:spLocks noGrp="1"/>
          </p:cNvSpPr>
          <p:nvPr>
            <p:ph idx="1"/>
          </p:nvPr>
        </p:nvSpPr>
        <p:spPr/>
        <p:txBody>
          <a:bodyPr>
            <a:normAutofit fontScale="92500" lnSpcReduction="20000"/>
          </a:bodyPr>
          <a:lstStyle/>
          <a:p>
            <a:r>
              <a:rPr lang="en-IE" dirty="0" smtClean="0"/>
              <a:t>SE Sicily with Mediterranean climate.</a:t>
            </a:r>
          </a:p>
          <a:p>
            <a:r>
              <a:rPr lang="en-IE" dirty="0" smtClean="0">
                <a:solidFill>
                  <a:srgbClr val="00B050"/>
                </a:solidFill>
              </a:rPr>
              <a:t>Ancient city.</a:t>
            </a:r>
          </a:p>
          <a:p>
            <a:r>
              <a:rPr lang="en-IE" dirty="0" smtClean="0">
                <a:solidFill>
                  <a:srgbClr val="00B050"/>
                </a:solidFill>
              </a:rPr>
              <a:t>Sandy beaches.</a:t>
            </a:r>
          </a:p>
          <a:p>
            <a:r>
              <a:rPr lang="en-IE" dirty="0" smtClean="0">
                <a:solidFill>
                  <a:srgbClr val="00B050"/>
                </a:solidFill>
              </a:rPr>
              <a:t>Religious </a:t>
            </a:r>
            <a:r>
              <a:rPr lang="en-IE" dirty="0" err="1" smtClean="0">
                <a:solidFill>
                  <a:srgbClr val="00B050"/>
                </a:solidFill>
              </a:rPr>
              <a:t>Architeture</a:t>
            </a:r>
            <a:r>
              <a:rPr lang="en-IE" dirty="0" smtClean="0">
                <a:solidFill>
                  <a:srgbClr val="00B050"/>
                </a:solidFill>
              </a:rPr>
              <a:t>. </a:t>
            </a:r>
          </a:p>
          <a:p>
            <a:r>
              <a:rPr lang="en-IE" dirty="0" smtClean="0">
                <a:solidFill>
                  <a:srgbClr val="00B050"/>
                </a:solidFill>
              </a:rPr>
              <a:t>Famous limestone caves, catacombs and amphitheatre</a:t>
            </a:r>
          </a:p>
          <a:p>
            <a:r>
              <a:rPr lang="en-IE" dirty="0" smtClean="0">
                <a:solidFill>
                  <a:srgbClr val="00B050"/>
                </a:solidFill>
              </a:rPr>
              <a:t>Old fortress building dating back to 1500BC</a:t>
            </a:r>
          </a:p>
          <a:p>
            <a:r>
              <a:rPr lang="en-IE" dirty="0" smtClean="0">
                <a:solidFill>
                  <a:srgbClr val="00B050"/>
                </a:solidFill>
              </a:rPr>
              <a:t>Areas noted for its fresh food cuisine and pasta dishes.</a:t>
            </a:r>
          </a:p>
          <a:p>
            <a:r>
              <a:rPr lang="en-IE" dirty="0" smtClean="0">
                <a:solidFill>
                  <a:srgbClr val="00B050"/>
                </a:solidFill>
              </a:rPr>
              <a:t>One hour drive from Mt Etna.</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02114" name="Picture 2" descr="http://www.fontanebianche.it/immagini/foto_aeree/aerea_siracu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04162" name="Picture 2" descr="http://www.siracusahotels.com/siracusa01.jpg"/>
          <p:cNvPicPr>
            <a:picLocks noChangeAspect="1" noChangeArrowheads="1"/>
          </p:cNvPicPr>
          <p:nvPr/>
        </p:nvPicPr>
        <p:blipFill>
          <a:blip r:embed="rId3" cstate="print"/>
          <a:srcRect/>
          <a:stretch>
            <a:fillRect/>
          </a:stretch>
        </p:blipFill>
        <p:spPr bwMode="auto">
          <a:xfrm>
            <a:off x="0" y="3573016"/>
            <a:ext cx="4860032" cy="3284984"/>
          </a:xfrm>
          <a:prstGeom prst="rect">
            <a:avLst/>
          </a:prstGeom>
          <a:noFill/>
        </p:spPr>
      </p:pic>
      <p:pic>
        <p:nvPicPr>
          <p:cNvPr id="604166" name="Picture 6" descr="http://t2.gstatic.com/images?q=tbn:ANd9GcTVE0Ousc8yobcVuTkT5S8-X8Khn9zpLbbK_xyHrj48lB6r_xQARPHDxkkupA"/>
          <p:cNvPicPr>
            <a:picLocks noChangeAspect="1" noChangeArrowheads="1"/>
          </p:cNvPicPr>
          <p:nvPr/>
        </p:nvPicPr>
        <p:blipFill>
          <a:blip r:embed="rId4" cstate="print"/>
          <a:srcRect/>
          <a:stretch>
            <a:fillRect/>
          </a:stretch>
        </p:blipFill>
        <p:spPr bwMode="auto">
          <a:xfrm>
            <a:off x="4932040" y="476672"/>
            <a:ext cx="4211960" cy="6381328"/>
          </a:xfrm>
          <a:prstGeom prst="rect">
            <a:avLst/>
          </a:prstGeom>
          <a:noFill/>
        </p:spPr>
      </p:pic>
      <p:pic>
        <p:nvPicPr>
          <p:cNvPr id="604168" name="Picture 8" descr="http://www.alternativesicily.com/images/UNESCO_ragusa.jpg"/>
          <p:cNvPicPr>
            <a:picLocks noChangeAspect="1" noChangeArrowheads="1"/>
          </p:cNvPicPr>
          <p:nvPr/>
        </p:nvPicPr>
        <p:blipFill>
          <a:blip r:embed="rId5" cstate="print"/>
          <a:srcRect/>
          <a:stretch>
            <a:fillRect/>
          </a:stretch>
        </p:blipFill>
        <p:spPr bwMode="auto">
          <a:xfrm>
            <a:off x="0" y="0"/>
            <a:ext cx="4762500" cy="3571875"/>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62" name="Picture 2" descr="http://www.sardegne.com/foto/alghero.jpg"/>
          <p:cNvPicPr>
            <a:picLocks noChangeAspect="1" noChangeArrowheads="1"/>
          </p:cNvPicPr>
          <p:nvPr/>
        </p:nvPicPr>
        <p:blipFill>
          <a:blip r:embed="rId3" cstate="print"/>
          <a:srcRect/>
          <a:stretch>
            <a:fillRect/>
          </a:stretch>
        </p:blipFill>
        <p:spPr bwMode="auto">
          <a:xfrm>
            <a:off x="63500" y="0"/>
            <a:ext cx="4794252" cy="3286124"/>
          </a:xfrm>
          <a:prstGeom prst="rect">
            <a:avLst/>
          </a:prstGeom>
          <a:noFill/>
        </p:spPr>
      </p:pic>
      <p:pic>
        <p:nvPicPr>
          <p:cNvPr id="296964" name="Picture 4" descr="http://media-cdn.tripadvisor.com/media/photo-s/01/78/31/f2/alghero.jpg"/>
          <p:cNvPicPr>
            <a:picLocks noChangeAspect="1" noChangeArrowheads="1"/>
          </p:cNvPicPr>
          <p:nvPr/>
        </p:nvPicPr>
        <p:blipFill>
          <a:blip r:embed="rId4" cstate="print"/>
          <a:srcRect/>
          <a:stretch>
            <a:fillRect/>
          </a:stretch>
        </p:blipFill>
        <p:spPr bwMode="auto">
          <a:xfrm>
            <a:off x="0" y="3286124"/>
            <a:ext cx="4857752" cy="3571876"/>
          </a:xfrm>
          <a:prstGeom prst="rect">
            <a:avLst/>
          </a:prstGeom>
          <a:noFill/>
        </p:spPr>
      </p:pic>
      <p:pic>
        <p:nvPicPr>
          <p:cNvPr id="296966" name="Picture 6" descr="http://www.yachtbooker.com/yachtcharters/Charter/Charter_library/images/italy_alghero_fort.jpg"/>
          <p:cNvPicPr>
            <a:picLocks noChangeAspect="1" noChangeArrowheads="1"/>
          </p:cNvPicPr>
          <p:nvPr/>
        </p:nvPicPr>
        <p:blipFill>
          <a:blip r:embed="rId5" cstate="print"/>
          <a:srcRect/>
          <a:stretch>
            <a:fillRect/>
          </a:stretch>
        </p:blipFill>
        <p:spPr bwMode="auto">
          <a:xfrm>
            <a:off x="4929190" y="-1"/>
            <a:ext cx="4214811" cy="6868757"/>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mtClean="0"/>
              <a:t>Radio Advert</a:t>
            </a:r>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Human Processes</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Population</a:t>
            </a:r>
            <a:endParaRPr lang="en-US" dirty="0"/>
          </a:p>
        </p:txBody>
      </p:sp>
      <p:sp>
        <p:nvSpPr>
          <p:cNvPr id="3" name="Content Placeholder 2"/>
          <p:cNvSpPr>
            <a:spLocks noGrp="1"/>
          </p:cNvSpPr>
          <p:nvPr>
            <p:ph idx="1"/>
          </p:nvPr>
        </p:nvSpPr>
        <p:spPr>
          <a:xfrm>
            <a:off x="457200" y="1600200"/>
            <a:ext cx="8435280" cy="4525963"/>
          </a:xfrm>
        </p:spPr>
        <p:txBody>
          <a:bodyPr>
            <a:normAutofit fontScale="85000" lnSpcReduction="10000"/>
          </a:bodyPr>
          <a:lstStyle/>
          <a:p>
            <a:r>
              <a:rPr lang="en-IE" dirty="0" smtClean="0"/>
              <a:t>Mezzogiorno makes up </a:t>
            </a:r>
            <a:r>
              <a:rPr lang="en-IE" dirty="0" smtClean="0">
                <a:solidFill>
                  <a:srgbClr val="00B050"/>
                </a:solidFill>
              </a:rPr>
              <a:t>40% of land but 35% of pop</a:t>
            </a:r>
            <a:r>
              <a:rPr lang="en-IE" dirty="0" smtClean="0"/>
              <a:t>.</a:t>
            </a:r>
          </a:p>
          <a:p>
            <a:r>
              <a:rPr lang="en-IE" dirty="0" smtClean="0">
                <a:solidFill>
                  <a:srgbClr val="00B050"/>
                </a:solidFill>
              </a:rPr>
              <a:t>Life expectancy is high 76 for men/ 82 for women</a:t>
            </a:r>
            <a:r>
              <a:rPr lang="en-IE" dirty="0" smtClean="0"/>
              <a:t>.</a:t>
            </a:r>
          </a:p>
          <a:p>
            <a:r>
              <a:rPr lang="en-IE" dirty="0" smtClean="0">
                <a:solidFill>
                  <a:srgbClr val="00B050"/>
                </a:solidFill>
              </a:rPr>
              <a:t>Roman Catholicism </a:t>
            </a:r>
            <a:r>
              <a:rPr lang="en-IE" dirty="0" smtClean="0"/>
              <a:t>is dominant religion.</a:t>
            </a:r>
          </a:p>
          <a:p>
            <a:r>
              <a:rPr lang="en-IE" dirty="0" smtClean="0">
                <a:solidFill>
                  <a:srgbClr val="00B050"/>
                </a:solidFill>
              </a:rPr>
              <a:t>Birth rate higher than EU average 9.4 per 1000 but decreasing due to urbanisation/ education/ female rights.</a:t>
            </a:r>
          </a:p>
          <a:p>
            <a:r>
              <a:rPr lang="en-IE" dirty="0" smtClean="0">
                <a:solidFill>
                  <a:srgbClr val="00B050"/>
                </a:solidFill>
              </a:rPr>
              <a:t>21 million people </a:t>
            </a:r>
            <a:r>
              <a:rPr lang="en-IE" dirty="0" smtClean="0"/>
              <a:t>in area with </a:t>
            </a:r>
            <a:r>
              <a:rPr lang="en-IE" dirty="0" smtClean="0">
                <a:solidFill>
                  <a:srgbClr val="00B050"/>
                </a:solidFill>
              </a:rPr>
              <a:t>varying pop den</a:t>
            </a:r>
            <a:r>
              <a:rPr lang="en-IE" dirty="0" smtClean="0"/>
              <a:t>sities. Highest in Campania.</a:t>
            </a:r>
          </a:p>
          <a:p>
            <a:r>
              <a:rPr lang="en-IE" dirty="0" smtClean="0"/>
              <a:t>There is a </a:t>
            </a:r>
            <a:r>
              <a:rPr lang="en-IE" dirty="0" smtClean="0">
                <a:solidFill>
                  <a:srgbClr val="00B050"/>
                </a:solidFill>
              </a:rPr>
              <a:t>high dependency ratio </a:t>
            </a:r>
            <a:r>
              <a:rPr lang="en-IE" dirty="0" smtClean="0"/>
              <a:t>due to high levels of migration.</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p:txBody>
          <a:bodyPr>
            <a:normAutofit fontScale="90000"/>
          </a:bodyPr>
          <a:lstStyle/>
          <a:p>
            <a:r>
              <a:rPr lang="en-US" sz="4000" dirty="0" smtClean="0"/>
              <a:t>The </a:t>
            </a:r>
            <a:r>
              <a:rPr lang="en-US" sz="4000" dirty="0"/>
              <a:t>regional divisions of the </a:t>
            </a:r>
            <a:r>
              <a:rPr lang="en-US" sz="4000" dirty="0" err="1"/>
              <a:t>Mezzogiorno</a:t>
            </a:r>
            <a:r>
              <a:rPr lang="en-US" sz="4000" dirty="0"/>
              <a:t/>
            </a:r>
            <a:br>
              <a:rPr lang="en-US" sz="4000" dirty="0"/>
            </a:br>
            <a:endParaRPr lang="en-US" sz="4000" dirty="0"/>
          </a:p>
        </p:txBody>
      </p:sp>
      <p:pic>
        <p:nvPicPr>
          <p:cNvPr id="24580" name="Picture 4"/>
          <p:cNvPicPr>
            <a:picLocks noGrp="1" noChangeAspect="1" noChangeArrowheads="1"/>
          </p:cNvPicPr>
          <p:nvPr>
            <p:ph idx="1"/>
          </p:nvPr>
        </p:nvPicPr>
        <p:blipFill>
          <a:blip r:embed="rId3" cstate="print"/>
          <a:srcRect/>
          <a:stretch>
            <a:fillRect/>
          </a:stretch>
        </p:blipFill>
        <p:spPr>
          <a:xfrm>
            <a:off x="571472" y="1000108"/>
            <a:ext cx="7715304" cy="5857892"/>
          </a:xfrm>
          <a:noFill/>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Population</a:t>
            </a:r>
            <a:endParaRPr lang="en-US" dirty="0"/>
          </a:p>
        </p:txBody>
      </p:sp>
      <p:sp>
        <p:nvSpPr>
          <p:cNvPr id="3" name="Content Placeholder 2"/>
          <p:cNvSpPr>
            <a:spLocks noGrp="1"/>
          </p:cNvSpPr>
          <p:nvPr>
            <p:ph idx="1"/>
          </p:nvPr>
        </p:nvSpPr>
        <p:spPr/>
        <p:txBody>
          <a:bodyPr/>
          <a:lstStyle/>
          <a:p>
            <a:pPr>
              <a:buNone/>
            </a:pPr>
            <a:r>
              <a:rPr lang="en-IE" dirty="0" smtClean="0"/>
              <a:t>Mezzogiorno still face major problem in making improvement.</a:t>
            </a:r>
          </a:p>
          <a:p>
            <a:r>
              <a:rPr lang="en-IE" dirty="0" smtClean="0">
                <a:solidFill>
                  <a:srgbClr val="00B050"/>
                </a:solidFill>
              </a:rPr>
              <a:t>The Mafia, political corruption, slow economic growth, low literacy rates, poor health system.</a:t>
            </a:r>
          </a:p>
          <a:p>
            <a:r>
              <a:rPr lang="en-IE" dirty="0" smtClean="0">
                <a:solidFill>
                  <a:srgbClr val="00B050"/>
                </a:solidFill>
              </a:rPr>
              <a:t>Low broadband access with less computers per </a:t>
            </a:r>
            <a:r>
              <a:rPr lang="en-IE" dirty="0" err="1" smtClean="0">
                <a:solidFill>
                  <a:srgbClr val="00B050"/>
                </a:solidFill>
              </a:rPr>
              <a:t>captia</a:t>
            </a:r>
            <a:r>
              <a:rPr lang="en-IE" dirty="0" smtClean="0">
                <a:solidFill>
                  <a:srgbClr val="00B050"/>
                </a:solidFill>
              </a:rPr>
              <a:t>.</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PPTE9"/>
          <p:cNvPicPr>
            <a:picLocks noChangeAspect="1" noChangeArrowheads="1"/>
          </p:cNvPicPr>
          <p:nvPr/>
        </p:nvPicPr>
        <p:blipFill>
          <a:blip r:embed="rId3" cstate="print"/>
          <a:srcRect/>
          <a:stretch>
            <a:fillRect/>
          </a:stretch>
        </p:blipFill>
        <p:spPr bwMode="auto">
          <a:xfrm>
            <a:off x="0" y="1"/>
            <a:ext cx="9001156"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PPTE7"/>
          <p:cNvPicPr>
            <a:picLocks noChangeAspect="1" noChangeArrowheads="1"/>
          </p:cNvPicPr>
          <p:nvPr/>
        </p:nvPicPr>
        <p:blipFill>
          <a:blip r:embed="rId3" cstate="print"/>
          <a:srcRect/>
          <a:stretch>
            <a:fillRect/>
          </a:stretch>
        </p:blipFill>
        <p:spPr bwMode="auto">
          <a:xfrm>
            <a:off x="2330450" y="115888"/>
            <a:ext cx="4473575" cy="6610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PPTE8"/>
          <p:cNvPicPr>
            <a:picLocks noChangeAspect="1" noChangeArrowheads="1"/>
          </p:cNvPicPr>
          <p:nvPr/>
        </p:nvPicPr>
        <p:blipFill>
          <a:blip r:embed="rId3" cstate="print"/>
          <a:srcRect/>
          <a:stretch>
            <a:fillRect/>
          </a:stretch>
        </p:blipFill>
        <p:spPr bwMode="auto">
          <a:xfrm>
            <a:off x="2219325" y="66675"/>
            <a:ext cx="4668838" cy="66817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p:cNvPicPr>
            <a:picLocks noChangeAspect="1" noChangeArrowheads="1"/>
          </p:cNvPicPr>
          <p:nvPr/>
        </p:nvPicPr>
        <p:blipFill>
          <a:blip r:embed="rId3" cstate="print"/>
          <a:srcRect/>
          <a:stretch>
            <a:fillRect/>
          </a:stretch>
        </p:blipFill>
        <p:spPr bwMode="auto">
          <a:xfrm>
            <a:off x="714348" y="285728"/>
            <a:ext cx="7215238" cy="6256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Migration</a:t>
            </a:r>
            <a:endParaRPr lang="en-US" dirty="0"/>
          </a:p>
        </p:txBody>
      </p:sp>
      <p:sp>
        <p:nvSpPr>
          <p:cNvPr id="3" name="Content Placeholder 2"/>
          <p:cNvSpPr>
            <a:spLocks noGrp="1"/>
          </p:cNvSpPr>
          <p:nvPr>
            <p:ph idx="1"/>
          </p:nvPr>
        </p:nvSpPr>
        <p:spPr/>
        <p:txBody>
          <a:bodyPr>
            <a:normAutofit fontScale="85000" lnSpcReduction="10000"/>
          </a:bodyPr>
          <a:lstStyle/>
          <a:p>
            <a:r>
              <a:rPr lang="en-IE" dirty="0" smtClean="0"/>
              <a:t>Many different </a:t>
            </a:r>
            <a:r>
              <a:rPr lang="en-IE" dirty="0" smtClean="0">
                <a:solidFill>
                  <a:srgbClr val="00B050"/>
                </a:solidFill>
              </a:rPr>
              <a:t>ethnic groups due to centuries of trade with the Greeks/ Roman/ Arabs</a:t>
            </a:r>
            <a:r>
              <a:rPr lang="en-IE" dirty="0" smtClean="0"/>
              <a:t>. Tend to be smaller, sallower with darker </a:t>
            </a:r>
            <a:r>
              <a:rPr lang="en-IE" dirty="0" err="1" smtClean="0"/>
              <a:t>coloruing</a:t>
            </a:r>
            <a:r>
              <a:rPr lang="en-IE" dirty="0" smtClean="0"/>
              <a:t>.</a:t>
            </a:r>
          </a:p>
          <a:p>
            <a:r>
              <a:rPr lang="en-IE" dirty="0" smtClean="0">
                <a:solidFill>
                  <a:srgbClr val="00B050"/>
                </a:solidFill>
              </a:rPr>
              <a:t>4 Million people left the south of Italy from 1951- 1981</a:t>
            </a:r>
            <a:r>
              <a:rPr lang="en-IE" dirty="0" smtClean="0"/>
              <a:t>. This slowed down the Introduction of Cassa.</a:t>
            </a:r>
          </a:p>
          <a:p>
            <a:r>
              <a:rPr lang="en-IE" dirty="0" smtClean="0"/>
              <a:t>Large </a:t>
            </a:r>
            <a:r>
              <a:rPr lang="en-IE" dirty="0" smtClean="0">
                <a:solidFill>
                  <a:srgbClr val="00B050"/>
                </a:solidFill>
              </a:rPr>
              <a:t>influx  recently from Eastern Europe and Northern Africa</a:t>
            </a:r>
            <a:r>
              <a:rPr lang="en-IE" dirty="0" smtClean="0"/>
              <a:t> due to weak economies. </a:t>
            </a:r>
            <a:r>
              <a:rPr lang="en-IE" dirty="0" smtClean="0">
                <a:solidFill>
                  <a:srgbClr val="00B050"/>
                </a:solidFill>
              </a:rPr>
              <a:t>560,000 migrants in 2004</a:t>
            </a:r>
            <a:r>
              <a:rPr lang="en-IE" dirty="0" smtClean="0"/>
              <a:t>. They have capped the number of migrants allowed into Italy.</a:t>
            </a:r>
          </a:p>
          <a:p>
            <a:r>
              <a:rPr lang="en-IE" dirty="0" smtClean="0"/>
              <a:t>A lot of </a:t>
            </a:r>
            <a:r>
              <a:rPr lang="en-IE" dirty="0" smtClean="0">
                <a:solidFill>
                  <a:srgbClr val="00B050"/>
                </a:solidFill>
              </a:rPr>
              <a:t>illegal migrants </a:t>
            </a:r>
            <a:r>
              <a:rPr lang="en-IE" dirty="0" smtClean="0"/>
              <a:t>due to length of S. Italian coast line. </a:t>
            </a:r>
            <a:r>
              <a:rPr lang="en-IE" dirty="0" smtClean="0">
                <a:solidFill>
                  <a:srgbClr val="00B050"/>
                </a:solidFill>
              </a:rPr>
              <a:t>Roughly 50,000 illegal migrants a year.</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Internal Migration</a:t>
            </a:r>
            <a:endParaRPr lang="en-US" dirty="0"/>
          </a:p>
        </p:txBody>
      </p:sp>
      <p:sp>
        <p:nvSpPr>
          <p:cNvPr id="3" name="Content Placeholder 2"/>
          <p:cNvSpPr>
            <a:spLocks noGrp="1"/>
          </p:cNvSpPr>
          <p:nvPr>
            <p:ph idx="1"/>
          </p:nvPr>
        </p:nvSpPr>
        <p:spPr/>
        <p:txBody>
          <a:bodyPr/>
          <a:lstStyle/>
          <a:p>
            <a:r>
              <a:rPr lang="en-IE" dirty="0" smtClean="0"/>
              <a:t>Large </a:t>
            </a:r>
            <a:r>
              <a:rPr lang="en-IE" dirty="0" smtClean="0">
                <a:solidFill>
                  <a:srgbClr val="00B050"/>
                </a:solidFill>
              </a:rPr>
              <a:t>% of people move to Northern Italy especially the industrial triangle</a:t>
            </a:r>
            <a:r>
              <a:rPr lang="en-IE" dirty="0" smtClean="0"/>
              <a:t>.</a:t>
            </a:r>
          </a:p>
          <a:p>
            <a:r>
              <a:rPr lang="en-IE" dirty="0" smtClean="0"/>
              <a:t>The huge contrast between economic development resulted in an intense migration to Rome, Milan, Turin and Genoa.</a:t>
            </a:r>
          </a:p>
          <a:p>
            <a:r>
              <a:rPr lang="en-IE" dirty="0" smtClean="0">
                <a:solidFill>
                  <a:srgbClr val="00B050"/>
                </a:solidFill>
              </a:rPr>
              <a:t>Migration slowing as unemployment in northern cities is increasing</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International migration</a:t>
            </a:r>
            <a:endParaRPr lang="en-US" dirty="0"/>
          </a:p>
        </p:txBody>
      </p:sp>
      <p:sp>
        <p:nvSpPr>
          <p:cNvPr id="3" name="Content Placeholder 2"/>
          <p:cNvSpPr>
            <a:spLocks noGrp="1"/>
          </p:cNvSpPr>
          <p:nvPr>
            <p:ph idx="1"/>
          </p:nvPr>
        </p:nvSpPr>
        <p:spPr/>
        <p:txBody>
          <a:bodyPr>
            <a:normAutofit lnSpcReduction="10000"/>
          </a:bodyPr>
          <a:lstStyle/>
          <a:p>
            <a:r>
              <a:rPr lang="en-IE" dirty="0" smtClean="0"/>
              <a:t>In the past century </a:t>
            </a:r>
            <a:r>
              <a:rPr lang="en-IE" dirty="0" smtClean="0">
                <a:solidFill>
                  <a:srgbClr val="00B050"/>
                </a:solidFill>
              </a:rPr>
              <a:t>10 million people migrated</a:t>
            </a:r>
          </a:p>
          <a:p>
            <a:r>
              <a:rPr lang="en-IE" dirty="0" smtClean="0"/>
              <a:t>50% went to USA, Argentina, Brazil, Canada and Australia.</a:t>
            </a:r>
          </a:p>
          <a:p>
            <a:r>
              <a:rPr lang="en-IE" dirty="0" smtClean="0">
                <a:solidFill>
                  <a:srgbClr val="00B050"/>
                </a:solidFill>
              </a:rPr>
              <a:t>France Germany and Switzerland after WW2 </a:t>
            </a:r>
            <a:r>
              <a:rPr lang="en-IE" dirty="0" smtClean="0"/>
              <a:t>with USA migration laws and recession in other countries.</a:t>
            </a:r>
          </a:p>
          <a:p>
            <a:r>
              <a:rPr lang="en-IE" dirty="0" smtClean="0"/>
              <a:t>During </a:t>
            </a:r>
            <a:r>
              <a:rPr lang="en-IE" dirty="0" smtClean="0">
                <a:solidFill>
                  <a:srgbClr val="00B050"/>
                </a:solidFill>
              </a:rPr>
              <a:t>1980 a number of migrants returned due to economic recession and collapse of communist regimes.</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9730" name="Picture 2" descr="http://static.seekingalpha.com/uploads/2008/9/2/saupload_italy_migration.jpg"/>
          <p:cNvPicPr>
            <a:picLocks noChangeAspect="1" noChangeArrowheads="1"/>
          </p:cNvPicPr>
          <p:nvPr/>
        </p:nvPicPr>
        <p:blipFill>
          <a:blip r:embed="rId3" cstate="print"/>
          <a:srcRect/>
          <a:stretch>
            <a:fillRect/>
          </a:stretch>
        </p:blipFill>
        <p:spPr bwMode="auto">
          <a:xfrm>
            <a:off x="428596" y="1000108"/>
            <a:ext cx="8572528" cy="4780487"/>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5634" name="Picture 2" descr="http://www.population-growth-migration.info/images/euronetmigration.png"/>
          <p:cNvPicPr>
            <a:picLocks noChangeAspect="1" noChangeArrowheads="1"/>
          </p:cNvPicPr>
          <p:nvPr/>
        </p:nvPicPr>
        <p:blipFill>
          <a:blip r:embed="rId3" cstate="print"/>
          <a:srcRect/>
          <a:stretch>
            <a:fillRect/>
          </a:stretch>
        </p:blipFill>
        <p:spPr bwMode="auto">
          <a:xfrm>
            <a:off x="0" y="357166"/>
            <a:ext cx="9144000" cy="61722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5"/>
          <p:cNvSpPr>
            <a:spLocks noGrp="1" noChangeArrowheads="1"/>
          </p:cNvSpPr>
          <p:nvPr>
            <p:ph type="title"/>
          </p:nvPr>
        </p:nvSpPr>
        <p:spPr/>
        <p:txBody>
          <a:bodyPr>
            <a:normAutofit fontScale="90000"/>
          </a:bodyPr>
          <a:lstStyle/>
          <a:p>
            <a:r>
              <a:rPr lang="en-US" sz="4000" dirty="0" smtClean="0"/>
              <a:t>Regions </a:t>
            </a:r>
            <a:r>
              <a:rPr lang="en-US" sz="4000" dirty="0"/>
              <a:t>of the </a:t>
            </a:r>
            <a:r>
              <a:rPr lang="en-US" sz="4000" dirty="0" err="1"/>
              <a:t>Mezzogiorno</a:t>
            </a:r>
            <a:r>
              <a:rPr lang="en-US" sz="4000" dirty="0"/>
              <a:t> </a:t>
            </a:r>
            <a:br>
              <a:rPr lang="en-US" sz="4000" dirty="0"/>
            </a:br>
            <a:endParaRPr lang="en-US" sz="4000" dirty="0"/>
          </a:p>
        </p:txBody>
      </p:sp>
      <p:pic>
        <p:nvPicPr>
          <p:cNvPr id="26628" name="Picture 4"/>
          <p:cNvPicPr>
            <a:picLocks noGrp="1" noChangeAspect="1" noChangeArrowheads="1"/>
          </p:cNvPicPr>
          <p:nvPr>
            <p:ph idx="1"/>
          </p:nvPr>
        </p:nvPicPr>
        <p:blipFill>
          <a:blip r:embed="rId3" cstate="print"/>
          <a:srcRect/>
          <a:stretch>
            <a:fillRect/>
          </a:stretch>
        </p:blipFill>
        <p:spPr>
          <a:xfrm>
            <a:off x="1142976" y="1071546"/>
            <a:ext cx="7286676" cy="5453079"/>
          </a:xfrm>
          <a:noFill/>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17762" name="Picture 2" descr="http://www.echomolise.org/images/3b34008r.jpg"/>
          <p:cNvPicPr>
            <a:picLocks noChangeAspect="1" noChangeArrowheads="1"/>
          </p:cNvPicPr>
          <p:nvPr/>
        </p:nvPicPr>
        <p:blipFill>
          <a:blip r:embed="rId3" cstate="print"/>
          <a:srcRect/>
          <a:stretch>
            <a:fillRect/>
          </a:stretch>
        </p:blipFill>
        <p:spPr bwMode="auto">
          <a:xfrm>
            <a:off x="214282" y="428604"/>
            <a:ext cx="8286808" cy="6143645"/>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PPTF7"/>
          <p:cNvPicPr>
            <a:picLocks noChangeAspect="1" noChangeArrowheads="1"/>
          </p:cNvPicPr>
          <p:nvPr/>
        </p:nvPicPr>
        <p:blipFill>
          <a:blip r:embed="rId3" cstate="print"/>
          <a:srcRect/>
          <a:stretch>
            <a:fillRect/>
          </a:stretch>
        </p:blipFill>
        <p:spPr bwMode="auto">
          <a:xfrm>
            <a:off x="642910" y="214290"/>
            <a:ext cx="7858180" cy="63357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480"/>
            <a:ext cx="8229600" cy="846158"/>
          </a:xfrm>
        </p:spPr>
        <p:txBody>
          <a:bodyPr>
            <a:normAutofit fontScale="90000"/>
          </a:bodyPr>
          <a:lstStyle/>
          <a:p>
            <a:r>
              <a:rPr lang="en-IE" sz="4000" dirty="0" smtClean="0"/>
              <a:t>Human Processes</a:t>
            </a:r>
            <a:br>
              <a:rPr lang="en-IE" sz="4000" dirty="0" smtClean="0"/>
            </a:br>
            <a:r>
              <a:rPr lang="en-IE" sz="4000" dirty="0" smtClean="0"/>
              <a:t>Regional Development</a:t>
            </a:r>
            <a:br>
              <a:rPr lang="en-IE" sz="4000" dirty="0" smtClean="0"/>
            </a:br>
            <a:r>
              <a:rPr lang="en-IE" sz="4000" dirty="0" smtClean="0"/>
              <a:t>Initiatives</a:t>
            </a:r>
            <a:r>
              <a:rPr lang="en-US" dirty="0" smtClean="0"/>
              <a:t/>
            </a:r>
            <a:br>
              <a:rPr lang="en-US" dirty="0" smtClean="0"/>
            </a:br>
            <a:endParaRPr lang="en-US" dirty="0"/>
          </a:p>
        </p:txBody>
      </p:sp>
      <p:sp>
        <p:nvSpPr>
          <p:cNvPr id="3" name="Content Placeholder 2"/>
          <p:cNvSpPr>
            <a:spLocks noGrp="1"/>
          </p:cNvSpPr>
          <p:nvPr>
            <p:ph idx="1"/>
          </p:nvPr>
        </p:nvSpPr>
        <p:spPr>
          <a:xfrm>
            <a:off x="357158" y="1600200"/>
            <a:ext cx="8429684" cy="4829196"/>
          </a:xfrm>
        </p:spPr>
        <p:txBody>
          <a:bodyPr>
            <a:normAutofit/>
          </a:bodyPr>
          <a:lstStyle/>
          <a:p>
            <a:r>
              <a:rPr lang="en-IE" dirty="0" err="1" smtClean="0"/>
              <a:t>Latifundia</a:t>
            </a:r>
            <a:r>
              <a:rPr lang="en-IE" dirty="0" smtClean="0"/>
              <a:t> were subdivided between tenants</a:t>
            </a:r>
          </a:p>
          <a:p>
            <a:r>
              <a:rPr lang="en-IE" dirty="0" smtClean="0"/>
              <a:t>Marshes on poor land were drained (</a:t>
            </a:r>
            <a:r>
              <a:rPr lang="en-IE" dirty="0" err="1" smtClean="0"/>
              <a:t>Metaponto</a:t>
            </a:r>
            <a:r>
              <a:rPr lang="en-IE" dirty="0" smtClean="0"/>
              <a:t>)</a:t>
            </a:r>
          </a:p>
          <a:p>
            <a:r>
              <a:rPr lang="en-IE" dirty="0" smtClean="0"/>
              <a:t>Irrigation schemes made water available to over 8 million people.</a:t>
            </a:r>
          </a:p>
          <a:p>
            <a:r>
              <a:rPr lang="en-IE" dirty="0" smtClean="0"/>
              <a:t>Hillsides were reforested to reduce soil erosion.</a:t>
            </a:r>
          </a:p>
          <a:p>
            <a:r>
              <a:rPr lang="en-IE" dirty="0" smtClean="0"/>
              <a:t>Co-op set up to process and supply farm goods.</a:t>
            </a:r>
          </a:p>
          <a:p>
            <a:r>
              <a:rPr lang="en-IE" dirty="0" smtClean="0"/>
              <a:t>Industrial triangle of Bari, </a:t>
            </a:r>
            <a:r>
              <a:rPr lang="en-IE" dirty="0" err="1" smtClean="0"/>
              <a:t>Brindisi</a:t>
            </a:r>
            <a:r>
              <a:rPr lang="en-IE" dirty="0" smtClean="0"/>
              <a:t> and Taranto</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3106" name="Picture 2" descr="http://www.maf.govt.nz/mafnet/publications/maf-policy-news/issue-13-2.jpg"/>
          <p:cNvPicPr>
            <a:picLocks noChangeAspect="1" noChangeArrowheads="1"/>
          </p:cNvPicPr>
          <p:nvPr/>
        </p:nvPicPr>
        <p:blipFill>
          <a:blip r:embed="rId3" cstate="print"/>
          <a:srcRect/>
          <a:stretch>
            <a:fillRect/>
          </a:stretch>
        </p:blipFill>
        <p:spPr bwMode="auto">
          <a:xfrm>
            <a:off x="1" y="642918"/>
            <a:ext cx="4429123" cy="5976948"/>
          </a:xfrm>
          <a:prstGeom prst="rect">
            <a:avLst/>
          </a:prstGeom>
          <a:noFill/>
        </p:spPr>
      </p:pic>
      <p:pic>
        <p:nvPicPr>
          <p:cNvPr id="303108" name="Picture 4" descr="http://www.marisayoliver.com/images/sierrasilvanamap.jpg"/>
          <p:cNvPicPr>
            <a:picLocks noChangeAspect="1" noChangeArrowheads="1"/>
          </p:cNvPicPr>
          <p:nvPr/>
        </p:nvPicPr>
        <p:blipFill>
          <a:blip r:embed="rId4" cstate="print"/>
          <a:srcRect/>
          <a:stretch>
            <a:fillRect/>
          </a:stretch>
        </p:blipFill>
        <p:spPr bwMode="auto">
          <a:xfrm>
            <a:off x="4500563" y="642918"/>
            <a:ext cx="4643438" cy="5948379"/>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PPTEC"/>
          <p:cNvPicPr>
            <a:picLocks noChangeAspect="1" noChangeArrowheads="1"/>
          </p:cNvPicPr>
          <p:nvPr/>
        </p:nvPicPr>
        <p:blipFill>
          <a:blip r:embed="rId3" cstate="print"/>
          <a:srcRect/>
          <a:stretch>
            <a:fillRect/>
          </a:stretch>
        </p:blipFill>
        <p:spPr bwMode="auto">
          <a:xfrm>
            <a:off x="285720" y="428604"/>
            <a:ext cx="8642350" cy="57150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480"/>
            <a:ext cx="8229600" cy="846158"/>
          </a:xfrm>
        </p:spPr>
        <p:txBody>
          <a:bodyPr>
            <a:normAutofit fontScale="90000"/>
          </a:bodyPr>
          <a:lstStyle/>
          <a:p>
            <a:r>
              <a:rPr lang="en-IE" sz="4000" dirty="0" smtClean="0"/>
              <a:t>Human Processes</a:t>
            </a:r>
            <a:br>
              <a:rPr lang="en-IE" sz="4000" dirty="0" smtClean="0"/>
            </a:br>
            <a:r>
              <a:rPr lang="en-IE" sz="4000" dirty="0" smtClean="0"/>
              <a:t>Regional Development</a:t>
            </a:r>
            <a:br>
              <a:rPr lang="en-IE" sz="4000" dirty="0" smtClean="0"/>
            </a:br>
            <a:r>
              <a:rPr lang="en-IE" sz="4000" dirty="0" smtClean="0"/>
              <a:t>Initiatives</a:t>
            </a:r>
            <a:r>
              <a:rPr lang="en-US" dirty="0" smtClean="0"/>
              <a:t/>
            </a:r>
            <a:br>
              <a:rPr lang="en-US" dirty="0" smtClean="0"/>
            </a:br>
            <a:endParaRPr lang="en-US" dirty="0"/>
          </a:p>
        </p:txBody>
      </p:sp>
      <p:sp>
        <p:nvSpPr>
          <p:cNvPr id="3" name="Content Placeholder 2"/>
          <p:cNvSpPr>
            <a:spLocks noGrp="1"/>
          </p:cNvSpPr>
          <p:nvPr>
            <p:ph idx="1"/>
          </p:nvPr>
        </p:nvSpPr>
        <p:spPr>
          <a:xfrm>
            <a:off x="357158" y="1600200"/>
            <a:ext cx="8429684" cy="4829196"/>
          </a:xfrm>
        </p:spPr>
        <p:txBody>
          <a:bodyPr>
            <a:normAutofit/>
          </a:bodyPr>
          <a:lstStyle/>
          <a:p>
            <a:r>
              <a:rPr lang="en-IE" dirty="0" smtClean="0"/>
              <a:t>Agricultural schools, hospitals social centres built.</a:t>
            </a:r>
          </a:p>
          <a:p>
            <a:r>
              <a:rPr lang="en-IE" dirty="0" smtClean="0"/>
              <a:t>Autostrada made</a:t>
            </a:r>
          </a:p>
          <a:p>
            <a:r>
              <a:rPr lang="en-IE" dirty="0" smtClean="0"/>
              <a:t>People re-housed from mountain villages to planned settlements</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02" name="Picture 2" descr="Porsche suv on the autostrada">
            <a:hlinkClick r:id="rId3"/>
          </p:cNvPr>
          <p:cNvPicPr>
            <a:picLocks noChangeAspect="1" noChangeArrowheads="1"/>
          </p:cNvPicPr>
          <p:nvPr/>
        </p:nvPicPr>
        <p:blipFill>
          <a:blip r:embed="rId4" cstate="print"/>
          <a:srcRect/>
          <a:stretch>
            <a:fillRect/>
          </a:stretch>
        </p:blipFill>
        <p:spPr bwMode="auto">
          <a:xfrm>
            <a:off x="0" y="0"/>
            <a:ext cx="4857752" cy="6858000"/>
          </a:xfrm>
          <a:prstGeom prst="rect">
            <a:avLst/>
          </a:prstGeom>
          <a:noFill/>
        </p:spPr>
      </p:pic>
      <p:pic>
        <p:nvPicPr>
          <p:cNvPr id="307204" name="Picture 4" descr="http://image34.webshots.com/35/6/31/0/2468631000039508719faYsXz_fs.jpg"/>
          <p:cNvPicPr>
            <a:picLocks noChangeAspect="1" noChangeArrowheads="1"/>
          </p:cNvPicPr>
          <p:nvPr/>
        </p:nvPicPr>
        <p:blipFill>
          <a:blip r:embed="rId5" cstate="print"/>
          <a:srcRect/>
          <a:stretch>
            <a:fillRect/>
          </a:stretch>
        </p:blipFill>
        <p:spPr bwMode="auto">
          <a:xfrm>
            <a:off x="4786314" y="1"/>
            <a:ext cx="4357686" cy="6858000"/>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err="1" smtClean="0"/>
              <a:t>Metaponto</a:t>
            </a:r>
            <a:r>
              <a:rPr lang="en-IE" dirty="0" smtClean="0"/>
              <a:t>-Irrigation</a:t>
            </a:r>
            <a:br>
              <a:rPr lang="en-IE" dirty="0" smtClean="0"/>
            </a:br>
            <a:r>
              <a:rPr lang="en-IE" dirty="0" smtClean="0"/>
              <a:t>“Little California”</a:t>
            </a:r>
            <a:endParaRPr lang="en-US" dirty="0"/>
          </a:p>
        </p:txBody>
      </p:sp>
      <p:sp>
        <p:nvSpPr>
          <p:cNvPr id="3" name="Content Placeholder 2"/>
          <p:cNvSpPr>
            <a:spLocks noGrp="1"/>
          </p:cNvSpPr>
          <p:nvPr>
            <p:ph idx="1"/>
          </p:nvPr>
        </p:nvSpPr>
        <p:spPr/>
        <p:txBody>
          <a:bodyPr>
            <a:normAutofit fontScale="92500" lnSpcReduction="20000"/>
          </a:bodyPr>
          <a:lstStyle/>
          <a:p>
            <a:r>
              <a:rPr lang="en-IE" dirty="0" smtClean="0"/>
              <a:t>Used to be a poorly drained marshland infested with malarial bearing mosquitoes which produces low yields of wheat and olives.</a:t>
            </a:r>
          </a:p>
          <a:p>
            <a:r>
              <a:rPr lang="en-IE" dirty="0" smtClean="0"/>
              <a:t>Land drained and reclaimed for farming and settlement.</a:t>
            </a:r>
          </a:p>
          <a:p>
            <a:r>
              <a:rPr lang="en-IE" dirty="0" smtClean="0"/>
              <a:t>Dams built to store water.</a:t>
            </a:r>
          </a:p>
          <a:p>
            <a:r>
              <a:rPr lang="en-IE" dirty="0" smtClean="0"/>
              <a:t>5000 families settled here with 6hectares of farm each.</a:t>
            </a:r>
          </a:p>
          <a:p>
            <a:r>
              <a:rPr lang="en-IE" dirty="0" smtClean="0"/>
              <a:t>5 rivers which drain the land used now for the intense production of cash crops.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PPTDC"/>
          <p:cNvPicPr>
            <a:picLocks noChangeAspect="1" noChangeArrowheads="1"/>
          </p:cNvPicPr>
          <p:nvPr/>
        </p:nvPicPr>
        <p:blipFill>
          <a:blip r:embed="rId3" cstate="print"/>
          <a:srcRect/>
          <a:stretch>
            <a:fillRect/>
          </a:stretch>
        </p:blipFill>
        <p:spPr bwMode="auto">
          <a:xfrm>
            <a:off x="714348" y="33360"/>
            <a:ext cx="7715304" cy="6610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ChangeArrowheads="1"/>
          </p:cNvSpPr>
          <p:nvPr>
            <p:ph type="title"/>
          </p:nvPr>
        </p:nvSpPr>
        <p:spPr/>
        <p:txBody>
          <a:bodyPr>
            <a:normAutofit fontScale="90000"/>
          </a:bodyPr>
          <a:lstStyle/>
          <a:p>
            <a:r>
              <a:rPr lang="en-US" sz="4000" dirty="0" smtClean="0"/>
              <a:t>Map </a:t>
            </a:r>
            <a:r>
              <a:rPr lang="en-US" sz="4000" dirty="0"/>
              <a:t>of the </a:t>
            </a:r>
            <a:r>
              <a:rPr lang="en-US" sz="4000" dirty="0" err="1"/>
              <a:t>Metapontino</a:t>
            </a:r>
            <a:r>
              <a:rPr lang="en-US" sz="4000" dirty="0"/>
              <a:t> region</a:t>
            </a:r>
            <a:br>
              <a:rPr lang="en-US" sz="4000" dirty="0"/>
            </a:br>
            <a:endParaRPr lang="en-US" sz="4000" dirty="0"/>
          </a:p>
        </p:txBody>
      </p:sp>
      <p:pic>
        <p:nvPicPr>
          <p:cNvPr id="45060" name="Picture 4"/>
          <p:cNvPicPr>
            <a:picLocks noGrp="1" noChangeAspect="1" noChangeArrowheads="1"/>
          </p:cNvPicPr>
          <p:nvPr>
            <p:ph idx="1"/>
          </p:nvPr>
        </p:nvPicPr>
        <p:blipFill>
          <a:blip r:embed="rId3" cstate="print"/>
          <a:srcRect/>
          <a:stretch>
            <a:fillRect/>
          </a:stretch>
        </p:blipFill>
        <p:spPr>
          <a:xfrm>
            <a:off x="857224" y="857232"/>
            <a:ext cx="7429552" cy="5938908"/>
          </a:xfrm>
          <a:noFill/>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9250" name="Picture 2" descr="http://www.potenzaprimocircolo.it/acqua/images/metaponto.jpg"/>
          <p:cNvPicPr>
            <a:picLocks noChangeAspect="1" noChangeArrowheads="1"/>
          </p:cNvPicPr>
          <p:nvPr/>
        </p:nvPicPr>
        <p:blipFill>
          <a:blip r:embed="rId3" cstate="print"/>
          <a:srcRect/>
          <a:stretch>
            <a:fillRect/>
          </a:stretch>
        </p:blipFill>
        <p:spPr bwMode="auto">
          <a:xfrm>
            <a:off x="1" y="1142984"/>
            <a:ext cx="4857752" cy="5715017"/>
          </a:xfrm>
          <a:prstGeom prst="rect">
            <a:avLst/>
          </a:prstGeom>
          <a:noFill/>
        </p:spPr>
      </p:pic>
      <p:pic>
        <p:nvPicPr>
          <p:cNvPr id="309252" name="Picture 4" descr="http://www.casapanetta.com/htm/inglese/immagini/map1.jpg"/>
          <p:cNvPicPr>
            <a:picLocks noChangeAspect="1" noChangeArrowheads="1"/>
          </p:cNvPicPr>
          <p:nvPr/>
        </p:nvPicPr>
        <p:blipFill>
          <a:blip r:embed="rId4" cstate="print"/>
          <a:srcRect/>
          <a:stretch>
            <a:fillRect/>
          </a:stretch>
        </p:blipFill>
        <p:spPr bwMode="auto">
          <a:xfrm>
            <a:off x="4924425" y="1114404"/>
            <a:ext cx="4219575" cy="5743596"/>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Evaluation</a:t>
            </a:r>
            <a:endParaRPr lang="en-US" dirty="0"/>
          </a:p>
        </p:txBody>
      </p:sp>
      <p:sp>
        <p:nvSpPr>
          <p:cNvPr id="3" name="Content Placeholder 2"/>
          <p:cNvSpPr>
            <a:spLocks noGrp="1"/>
          </p:cNvSpPr>
          <p:nvPr>
            <p:ph idx="1"/>
          </p:nvPr>
        </p:nvSpPr>
        <p:spPr/>
        <p:txBody>
          <a:bodyPr>
            <a:normAutofit fontScale="92500"/>
          </a:bodyPr>
          <a:lstStyle/>
          <a:p>
            <a:r>
              <a:rPr lang="en-IE" dirty="0" smtClean="0"/>
              <a:t>Land reform only achieved on 10% of land</a:t>
            </a:r>
          </a:p>
          <a:p>
            <a:r>
              <a:rPr lang="en-IE" dirty="0" smtClean="0"/>
              <a:t>Farms less than 20 hectares to small to be viable</a:t>
            </a:r>
          </a:p>
          <a:p>
            <a:r>
              <a:rPr lang="en-IE" dirty="0" smtClean="0"/>
              <a:t>Farmers lacked skills and capital to develop land.</a:t>
            </a:r>
          </a:p>
          <a:p>
            <a:r>
              <a:rPr lang="en-IE" dirty="0" smtClean="0"/>
              <a:t>Since 1984 the </a:t>
            </a:r>
            <a:r>
              <a:rPr lang="en-IE" dirty="0" err="1" smtClean="0"/>
              <a:t>Cassa</a:t>
            </a:r>
            <a:r>
              <a:rPr lang="en-IE" dirty="0" smtClean="0"/>
              <a:t> was wound up and the EU took responsibility for regional development</a:t>
            </a:r>
          </a:p>
          <a:p>
            <a:r>
              <a:rPr lang="en-IE" dirty="0" smtClean="0"/>
              <a:t>1. Regional policy-75% of EU wages.</a:t>
            </a:r>
          </a:p>
          <a:p>
            <a:r>
              <a:rPr lang="en-IE" dirty="0" smtClean="0"/>
              <a:t>2. Common Agricultural Policy-irrigation, education and development of food processing</a:t>
            </a:r>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Rural Settlement patterns</a:t>
            </a:r>
            <a:endParaRPr lang="en-US" dirty="0"/>
          </a:p>
        </p:txBody>
      </p:sp>
      <p:sp>
        <p:nvSpPr>
          <p:cNvPr id="3" name="Content Placeholder 2"/>
          <p:cNvSpPr>
            <a:spLocks noGrp="1"/>
          </p:cNvSpPr>
          <p:nvPr>
            <p:ph idx="1"/>
          </p:nvPr>
        </p:nvSpPr>
        <p:spPr/>
        <p:txBody>
          <a:bodyPr>
            <a:normAutofit fontScale="92500" lnSpcReduction="10000"/>
          </a:bodyPr>
          <a:lstStyle/>
          <a:p>
            <a:r>
              <a:rPr lang="en-IE" dirty="0" smtClean="0"/>
              <a:t>Majority of people live in urban areas but the few living in rural areas live in houses that are mostly dispersed- with villages of an elevated sites to avoid the heat of the valleys.</a:t>
            </a:r>
          </a:p>
          <a:p>
            <a:r>
              <a:rPr lang="en-IE" dirty="0" smtClean="0"/>
              <a:t>Villages often found around churches/ castle and connected by minor road.</a:t>
            </a:r>
          </a:p>
          <a:p>
            <a:r>
              <a:rPr lang="en-IE" dirty="0" smtClean="0"/>
              <a:t>High levels of migration due to isolation, poverty and infertile soils.</a:t>
            </a:r>
          </a:p>
          <a:p>
            <a:r>
              <a:rPr lang="en-IE" dirty="0" smtClean="0"/>
              <a:t>Hillside villages depend on tourism and traditional craft industries</a:t>
            </a:r>
            <a:endParaRPr lang="en-U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1298" name="Picture 2" descr="http://matematikacerdas.files.wordpress.com/2010/01/1-balestrino-italy-abandoned-settlement1.jpg"/>
          <p:cNvPicPr>
            <a:picLocks noChangeAspect="1" noChangeArrowheads="1"/>
          </p:cNvPicPr>
          <p:nvPr/>
        </p:nvPicPr>
        <p:blipFill>
          <a:blip r:embed="rId3" cstate="print"/>
          <a:srcRect/>
          <a:stretch>
            <a:fillRect/>
          </a:stretch>
        </p:blipFill>
        <p:spPr bwMode="auto">
          <a:xfrm>
            <a:off x="0" y="214290"/>
            <a:ext cx="9009502" cy="6643710"/>
          </a:xfrm>
          <a:prstGeom prst="rect">
            <a:avLst/>
          </a:prstGeom>
          <a:no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19490" name="Picture 2" descr="http://www.hoteles-costa-brava.es/Fotos/Ausflugsziele/Besalu/besalu-bruecke-1000.jpg"/>
          <p:cNvPicPr>
            <a:picLocks noChangeAspect="1" noChangeArrowheads="1"/>
          </p:cNvPicPr>
          <p:nvPr/>
        </p:nvPicPr>
        <p:blipFill>
          <a:blip r:embed="rId3" cstate="print"/>
          <a:srcRect/>
          <a:stretch>
            <a:fillRect/>
          </a:stretch>
        </p:blipFill>
        <p:spPr bwMode="auto">
          <a:xfrm>
            <a:off x="214282" y="285728"/>
            <a:ext cx="8535254" cy="6400811"/>
          </a:xfrm>
          <a:prstGeom prst="rect">
            <a:avLst/>
          </a:prstGeom>
          <a:no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1538" name="Picture 2" descr="http://www.bridgew.edu/StudyAbroad/study%20tours%202009/Assisi_from_M_Subasio.jpg"/>
          <p:cNvPicPr>
            <a:picLocks noChangeAspect="1" noChangeArrowheads="1"/>
          </p:cNvPicPr>
          <p:nvPr/>
        </p:nvPicPr>
        <p:blipFill>
          <a:blip r:embed="rId3" cstate="print"/>
          <a:srcRect/>
          <a:stretch>
            <a:fillRect/>
          </a:stretch>
        </p:blipFill>
        <p:spPr bwMode="auto">
          <a:xfrm>
            <a:off x="0" y="0"/>
            <a:ext cx="9144000" cy="6686539"/>
          </a:xfrm>
          <a:prstGeom prst="rect">
            <a:avLst/>
          </a:prstGeom>
          <a:noFill/>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PPTE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Rural Settlement patterns</a:t>
            </a:r>
            <a:endParaRPr lang="en-US" dirty="0"/>
          </a:p>
        </p:txBody>
      </p:sp>
      <p:sp>
        <p:nvSpPr>
          <p:cNvPr id="3" name="Content Placeholder 2"/>
          <p:cNvSpPr>
            <a:spLocks noGrp="1"/>
          </p:cNvSpPr>
          <p:nvPr>
            <p:ph idx="1"/>
          </p:nvPr>
        </p:nvSpPr>
        <p:spPr/>
        <p:txBody>
          <a:bodyPr>
            <a:normAutofit/>
          </a:bodyPr>
          <a:lstStyle/>
          <a:p>
            <a:r>
              <a:rPr lang="en-IE" dirty="0" smtClean="0"/>
              <a:t>Agricultural villages common on foothills and plains.</a:t>
            </a:r>
          </a:p>
          <a:p>
            <a:r>
              <a:rPr lang="en-IE" dirty="0" smtClean="0"/>
              <a:t>Live in large areas but commute to work on large commercial farms.</a:t>
            </a:r>
          </a:p>
          <a:p>
            <a:r>
              <a:rPr lang="en-IE" dirty="0" smtClean="0"/>
              <a:t>In Sardinia for historical reasons rural settlement located on elevated site to avoid sea pirates</a:t>
            </a:r>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Urban Settlement Patterns</a:t>
            </a:r>
            <a:endParaRPr lang="en-US" dirty="0"/>
          </a:p>
        </p:txBody>
      </p:sp>
      <p:sp>
        <p:nvSpPr>
          <p:cNvPr id="3" name="Content Placeholder 2"/>
          <p:cNvSpPr>
            <a:spLocks noGrp="1"/>
          </p:cNvSpPr>
          <p:nvPr>
            <p:ph idx="1"/>
          </p:nvPr>
        </p:nvSpPr>
        <p:spPr/>
        <p:txBody>
          <a:bodyPr/>
          <a:lstStyle/>
          <a:p>
            <a:r>
              <a:rPr lang="en-IE" dirty="0" smtClean="0"/>
              <a:t>Each district developed its own centre of commerce and industry with Naples (1.3m), </a:t>
            </a:r>
            <a:r>
              <a:rPr lang="en-IE" dirty="0" err="1" smtClean="0"/>
              <a:t>Palmero</a:t>
            </a:r>
            <a:r>
              <a:rPr lang="en-IE" dirty="0" smtClean="0"/>
              <a:t> (700,000) Catania (340,000) and Bari (332,000).</a:t>
            </a:r>
          </a:p>
          <a:p>
            <a:r>
              <a:rPr lang="en-IE" dirty="0" smtClean="0"/>
              <a:t>Naples is administrative capital of the south with 3</a:t>
            </a:r>
            <a:r>
              <a:rPr lang="en-IE" baseline="30000" dirty="0" smtClean="0"/>
              <a:t>rd</a:t>
            </a:r>
            <a:r>
              <a:rPr lang="en-IE" dirty="0" smtClean="0"/>
              <a:t> largest city and 2</a:t>
            </a:r>
            <a:r>
              <a:rPr lang="en-IE" baseline="30000" dirty="0" smtClean="0"/>
              <a:t>nd</a:t>
            </a:r>
            <a:r>
              <a:rPr lang="en-IE" dirty="0" smtClean="0"/>
              <a:t> largest port.</a:t>
            </a:r>
          </a:p>
          <a:p>
            <a:r>
              <a:rPr lang="en-IE" dirty="0" smtClean="0"/>
              <a:t>Many Urban areas over 100,000 serving its hinterlands.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endParaRPr lang="en-US" dirty="0"/>
          </a:p>
        </p:txBody>
      </p:sp>
      <p:sp>
        <p:nvSpPr>
          <p:cNvPr id="3" name="Content Placeholder 2"/>
          <p:cNvSpPr>
            <a:spLocks noGrp="1"/>
          </p:cNvSpPr>
          <p:nvPr>
            <p:ph sz="quarter" idx="1"/>
          </p:nvPr>
        </p:nvSpPr>
        <p:spPr/>
        <p:txBody>
          <a:bodyPr/>
          <a:lstStyle/>
          <a:p>
            <a:endParaRPr lang="en-US" dirty="0"/>
          </a:p>
        </p:txBody>
      </p:sp>
      <p:sp>
        <p:nvSpPr>
          <p:cNvPr id="4" name="Content Placeholder 3"/>
          <p:cNvSpPr>
            <a:spLocks noGrp="1"/>
          </p:cNvSpPr>
          <p:nvPr>
            <p:ph sz="quarter" idx="2"/>
          </p:nvPr>
        </p:nvSpPr>
        <p:spPr/>
        <p:txBody>
          <a:bodyPr/>
          <a:lstStyle/>
          <a:p>
            <a:endParaRPr lang="en-US" dirty="0"/>
          </a:p>
        </p:txBody>
      </p:sp>
      <p:sp>
        <p:nvSpPr>
          <p:cNvPr id="5" name="Content Placeholder 4"/>
          <p:cNvSpPr>
            <a:spLocks noGrp="1"/>
          </p:cNvSpPr>
          <p:nvPr>
            <p:ph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pic>
        <p:nvPicPr>
          <p:cNvPr id="2050" name="Picture 2" descr="http://upload.wikimedia.org/wikipedia/commons/c/cd/Mezzogiorno_d%27Italia.jpg"/>
          <p:cNvPicPr>
            <a:picLocks noChangeAspect="1" noChangeArrowheads="1"/>
          </p:cNvPicPr>
          <p:nvPr/>
        </p:nvPicPr>
        <p:blipFill>
          <a:blip r:embed="rId3" cstate="print"/>
          <a:srcRect/>
          <a:stretch>
            <a:fillRect/>
          </a:stretch>
        </p:blipFill>
        <p:spPr bwMode="auto">
          <a:xfrm>
            <a:off x="0" y="286417"/>
            <a:ext cx="9144000" cy="6571583"/>
          </a:xfrm>
          <a:prstGeom prst="rect">
            <a:avLst/>
          </a:prstGeom>
          <a:noFill/>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PPTEA"/>
          <p:cNvPicPr>
            <a:picLocks noChangeAspect="1" noChangeArrowheads="1"/>
          </p:cNvPicPr>
          <p:nvPr/>
        </p:nvPicPr>
        <p:blipFill>
          <a:blip r:embed="rId3" cstate="print"/>
          <a:srcRect/>
          <a:stretch>
            <a:fillRect/>
          </a:stretch>
        </p:blipFill>
        <p:spPr bwMode="auto">
          <a:xfrm>
            <a:off x="428596" y="0"/>
            <a:ext cx="8001056" cy="6537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3" cstate="print"/>
          <a:srcRect/>
          <a:stretch>
            <a:fillRect/>
          </a:stretch>
        </p:blipFill>
        <p:spPr>
          <a:xfrm>
            <a:off x="500034" y="285728"/>
            <a:ext cx="8001056" cy="6396048"/>
          </a:xfrm>
          <a:prstGeom prst="rect">
            <a:avLst/>
          </a:prstGeom>
          <a:noFill/>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3586" name="Picture 2" descr="http://robertarood.files.wordpress.com/2009/05/naples-italy.jpg"/>
          <p:cNvPicPr>
            <a:picLocks noChangeAspect="1" noChangeArrowheads="1"/>
          </p:cNvPicPr>
          <p:nvPr/>
        </p:nvPicPr>
        <p:blipFill>
          <a:blip r:embed="rId3" cstate="print"/>
          <a:srcRect/>
          <a:stretch>
            <a:fillRect/>
          </a:stretch>
        </p:blipFill>
        <p:spPr bwMode="auto">
          <a:xfrm>
            <a:off x="285720" y="149986"/>
            <a:ext cx="8858280" cy="6536553"/>
          </a:xfrm>
          <a:prstGeom prst="rect">
            <a:avLst/>
          </a:prstGeom>
          <a:noFill/>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PPTE2"/>
          <p:cNvPicPr>
            <a:picLocks noChangeAspect="1" noChangeArrowheads="1"/>
          </p:cNvPicPr>
          <p:nvPr/>
        </p:nvPicPr>
        <p:blipFill>
          <a:blip r:embed="rId3" cstate="print"/>
          <a:srcRect/>
          <a:stretch>
            <a:fillRect/>
          </a:stretch>
        </p:blipFill>
        <p:spPr bwMode="auto">
          <a:xfrm>
            <a:off x="714348" y="0"/>
            <a:ext cx="7883538" cy="6610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214282" y="1714488"/>
          <a:ext cx="8472519" cy="3186123"/>
        </p:xfrm>
        <a:graphic>
          <a:graphicData uri="http://schemas.openxmlformats.org/drawingml/2006/table">
            <a:tbl>
              <a:tblPr firstRow="1" bandRow="1">
                <a:tableStyleId>{5C22544A-7EE6-4342-B048-85BDC9FD1C3A}</a:tableStyleId>
              </a:tblPr>
              <a:tblGrid>
                <a:gridCol w="1428762"/>
                <a:gridCol w="991958"/>
                <a:gridCol w="1210360"/>
                <a:gridCol w="1210360"/>
                <a:gridCol w="1159941"/>
                <a:gridCol w="1323840"/>
                <a:gridCol w="1147298"/>
              </a:tblGrid>
              <a:tr h="1062041">
                <a:tc>
                  <a:txBody>
                    <a:bodyPr/>
                    <a:lstStyle/>
                    <a:p>
                      <a:r>
                        <a:rPr lang="en-IE" dirty="0" smtClean="0"/>
                        <a:t>Region</a:t>
                      </a:r>
                      <a:endParaRPr lang="en-US" dirty="0"/>
                    </a:p>
                  </a:txBody>
                  <a:tcPr/>
                </a:tc>
                <a:tc>
                  <a:txBody>
                    <a:bodyPr/>
                    <a:lstStyle/>
                    <a:p>
                      <a:r>
                        <a:rPr lang="en-IE" dirty="0" smtClean="0"/>
                        <a:t>Birth rate/1000</a:t>
                      </a:r>
                      <a:endParaRPr lang="en-US" dirty="0"/>
                    </a:p>
                  </a:txBody>
                  <a:tcPr/>
                </a:tc>
                <a:tc>
                  <a:txBody>
                    <a:bodyPr/>
                    <a:lstStyle/>
                    <a:p>
                      <a:r>
                        <a:rPr lang="en-IE" dirty="0" smtClean="0"/>
                        <a:t>Death rate/1000</a:t>
                      </a:r>
                      <a:endParaRPr lang="en-US" dirty="0"/>
                    </a:p>
                  </a:txBody>
                  <a:tcPr/>
                </a:tc>
                <a:tc>
                  <a:txBody>
                    <a:bodyPr/>
                    <a:lstStyle/>
                    <a:p>
                      <a:r>
                        <a:rPr lang="en-IE" dirty="0" smtClean="0"/>
                        <a:t>Natural Change</a:t>
                      </a:r>
                      <a:endParaRPr lang="en-US" dirty="0"/>
                    </a:p>
                  </a:txBody>
                  <a:tcPr/>
                </a:tc>
                <a:tc>
                  <a:txBody>
                    <a:bodyPr/>
                    <a:lstStyle/>
                    <a:p>
                      <a:r>
                        <a:rPr lang="en-IE" dirty="0" smtClean="0"/>
                        <a:t>Emigrants</a:t>
                      </a:r>
                      <a:endParaRPr lang="en-US" dirty="0"/>
                    </a:p>
                  </a:txBody>
                  <a:tcPr/>
                </a:tc>
                <a:tc>
                  <a:txBody>
                    <a:bodyPr/>
                    <a:lstStyle/>
                    <a:p>
                      <a:r>
                        <a:rPr lang="en-IE" dirty="0" smtClean="0"/>
                        <a:t>Immigrants</a:t>
                      </a:r>
                      <a:endParaRPr lang="en-US" dirty="0"/>
                    </a:p>
                  </a:txBody>
                  <a:tcPr/>
                </a:tc>
                <a:tc>
                  <a:txBody>
                    <a:bodyPr/>
                    <a:lstStyle/>
                    <a:p>
                      <a:r>
                        <a:rPr lang="en-IE" dirty="0" smtClean="0"/>
                        <a:t>Migration Balance</a:t>
                      </a:r>
                      <a:endParaRPr lang="en-US" dirty="0"/>
                    </a:p>
                  </a:txBody>
                  <a:tcPr/>
                </a:tc>
              </a:tr>
              <a:tr h="1062041">
                <a:tc>
                  <a:txBody>
                    <a:bodyPr/>
                    <a:lstStyle/>
                    <a:p>
                      <a:r>
                        <a:rPr lang="en-IE" dirty="0" err="1" smtClean="0"/>
                        <a:t>Mezzogiorno</a:t>
                      </a:r>
                      <a:endParaRPr lang="en-US" dirty="0"/>
                    </a:p>
                  </a:txBody>
                  <a:tcPr/>
                </a:tc>
                <a:tc>
                  <a:txBody>
                    <a:bodyPr/>
                    <a:lstStyle/>
                    <a:p>
                      <a:r>
                        <a:rPr lang="en-IE" dirty="0" smtClean="0"/>
                        <a:t>10.3</a:t>
                      </a:r>
                      <a:endParaRPr lang="en-US" dirty="0"/>
                    </a:p>
                  </a:txBody>
                  <a:tcPr/>
                </a:tc>
                <a:tc>
                  <a:txBody>
                    <a:bodyPr/>
                    <a:lstStyle/>
                    <a:p>
                      <a:r>
                        <a:rPr lang="en-IE" dirty="0" smtClean="0"/>
                        <a:t>8.7</a:t>
                      </a:r>
                      <a:endParaRPr lang="en-US" dirty="0"/>
                    </a:p>
                  </a:txBody>
                  <a:tcPr/>
                </a:tc>
                <a:tc>
                  <a:txBody>
                    <a:bodyPr/>
                    <a:lstStyle/>
                    <a:p>
                      <a:r>
                        <a:rPr lang="en-IE" dirty="0" smtClean="0"/>
                        <a:t>+34,796</a:t>
                      </a:r>
                      <a:endParaRPr lang="en-US" dirty="0"/>
                    </a:p>
                  </a:txBody>
                  <a:tcPr/>
                </a:tc>
                <a:tc>
                  <a:txBody>
                    <a:bodyPr/>
                    <a:lstStyle/>
                    <a:p>
                      <a:r>
                        <a:rPr lang="en-IE" dirty="0" smtClean="0"/>
                        <a:t>444,952</a:t>
                      </a:r>
                      <a:endParaRPr lang="en-US" dirty="0"/>
                    </a:p>
                  </a:txBody>
                  <a:tcPr/>
                </a:tc>
                <a:tc>
                  <a:txBody>
                    <a:bodyPr/>
                    <a:lstStyle/>
                    <a:p>
                      <a:r>
                        <a:rPr lang="en-IE" dirty="0" smtClean="0"/>
                        <a:t>390,764</a:t>
                      </a:r>
                      <a:endParaRPr lang="en-US" dirty="0"/>
                    </a:p>
                  </a:txBody>
                  <a:tcPr/>
                </a:tc>
                <a:tc>
                  <a:txBody>
                    <a:bodyPr/>
                    <a:lstStyle/>
                    <a:p>
                      <a:r>
                        <a:rPr lang="en-IE" dirty="0" smtClean="0"/>
                        <a:t>-54,188</a:t>
                      </a:r>
                      <a:endParaRPr lang="en-US" dirty="0"/>
                    </a:p>
                  </a:txBody>
                  <a:tcPr/>
                </a:tc>
              </a:tr>
              <a:tr h="1062041">
                <a:tc>
                  <a:txBody>
                    <a:bodyPr/>
                    <a:lstStyle/>
                    <a:p>
                      <a:r>
                        <a:rPr lang="en-IE" dirty="0" smtClean="0"/>
                        <a:t>North Italy</a:t>
                      </a:r>
                      <a:endParaRPr lang="en-US" dirty="0"/>
                    </a:p>
                  </a:txBody>
                  <a:tcPr/>
                </a:tc>
                <a:tc>
                  <a:txBody>
                    <a:bodyPr/>
                    <a:lstStyle/>
                    <a:p>
                      <a:r>
                        <a:rPr lang="en-IE" dirty="0" smtClean="0"/>
                        <a:t>8.9</a:t>
                      </a:r>
                      <a:endParaRPr lang="en-US" dirty="0"/>
                    </a:p>
                  </a:txBody>
                  <a:tcPr/>
                </a:tc>
                <a:tc>
                  <a:txBody>
                    <a:bodyPr/>
                    <a:lstStyle/>
                    <a:p>
                      <a:r>
                        <a:rPr lang="en-IE" dirty="0" smtClean="0"/>
                        <a:t>10.3</a:t>
                      </a:r>
                      <a:endParaRPr lang="en-US" dirty="0"/>
                    </a:p>
                  </a:txBody>
                  <a:tcPr/>
                </a:tc>
                <a:tc>
                  <a:txBody>
                    <a:bodyPr/>
                    <a:lstStyle/>
                    <a:p>
                      <a:r>
                        <a:rPr lang="en-IE" dirty="0" smtClean="0"/>
                        <a:t>-35,410</a:t>
                      </a:r>
                      <a:endParaRPr lang="en-US" dirty="0"/>
                    </a:p>
                  </a:txBody>
                  <a:tcPr/>
                </a:tc>
                <a:tc>
                  <a:txBody>
                    <a:bodyPr/>
                    <a:lstStyle/>
                    <a:p>
                      <a:r>
                        <a:rPr lang="en-IE" dirty="0" smtClean="0"/>
                        <a:t>704,684</a:t>
                      </a:r>
                      <a:endParaRPr lang="en-US" dirty="0"/>
                    </a:p>
                  </a:txBody>
                  <a:tcPr/>
                </a:tc>
                <a:tc>
                  <a:txBody>
                    <a:bodyPr/>
                    <a:lstStyle/>
                    <a:p>
                      <a:r>
                        <a:rPr lang="en-IE" dirty="0" smtClean="0"/>
                        <a:t>860,971</a:t>
                      </a:r>
                      <a:endParaRPr lang="en-US" dirty="0"/>
                    </a:p>
                  </a:txBody>
                  <a:tcPr/>
                </a:tc>
                <a:tc>
                  <a:txBody>
                    <a:bodyPr/>
                    <a:lstStyle/>
                    <a:p>
                      <a:r>
                        <a:rPr lang="en-IE" dirty="0" smtClean="0"/>
                        <a:t>+156,287</a:t>
                      </a:r>
                      <a:endParaRPr lang="en-US" dirty="0"/>
                    </a:p>
                  </a:txBody>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Grp="1" noChangeArrowheads="1"/>
          </p:cNvSpPr>
          <p:nvPr>
            <p:ph type="title"/>
          </p:nvPr>
        </p:nvSpPr>
        <p:spPr/>
        <p:txBody>
          <a:bodyPr>
            <a:normAutofit fontScale="90000"/>
          </a:bodyPr>
          <a:lstStyle/>
          <a:p>
            <a:r>
              <a:rPr lang="en-US" sz="4000" dirty="0" smtClean="0"/>
              <a:t>Satellite </a:t>
            </a:r>
            <a:r>
              <a:rPr lang="en-US" sz="4000" dirty="0"/>
              <a:t>map of </a:t>
            </a:r>
            <a:r>
              <a:rPr lang="en-US" sz="4000" dirty="0" err="1"/>
              <a:t>Mezzogiorno</a:t>
            </a:r>
            <a:r>
              <a:rPr lang="en-US" sz="4000" dirty="0"/>
              <a:t> </a:t>
            </a:r>
            <a:br>
              <a:rPr lang="en-US" sz="4000" dirty="0"/>
            </a:br>
            <a:endParaRPr lang="en-US" sz="4000" dirty="0"/>
          </a:p>
        </p:txBody>
      </p:sp>
      <p:pic>
        <p:nvPicPr>
          <p:cNvPr id="32772" name="Picture 4"/>
          <p:cNvPicPr>
            <a:picLocks noGrp="1" noChangeAspect="1" noChangeArrowheads="1"/>
          </p:cNvPicPr>
          <p:nvPr>
            <p:ph idx="1"/>
          </p:nvPr>
        </p:nvPicPr>
        <p:blipFill>
          <a:blip r:embed="rId3" cstate="print"/>
          <a:srcRect/>
          <a:stretch>
            <a:fillRect/>
          </a:stretch>
        </p:blipFill>
        <p:spPr>
          <a:xfrm>
            <a:off x="928662" y="857232"/>
            <a:ext cx="7358114" cy="6000768"/>
          </a:xfrm>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PPTDD"/>
          <p:cNvPicPr>
            <a:picLocks noChangeAspect="1" noChangeArrowheads="1"/>
          </p:cNvPicPr>
          <p:nvPr/>
        </p:nvPicPr>
        <p:blipFill>
          <a:blip r:embed="rId3" cstate="print"/>
          <a:srcRect/>
          <a:stretch>
            <a:fillRect/>
          </a:stretch>
        </p:blipFill>
        <p:spPr bwMode="auto">
          <a:xfrm>
            <a:off x="857224" y="0"/>
            <a:ext cx="7715304"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2786" name="Picture 2" descr="http://www.lib.utexas.edu/maps/europe/italy_rel96.jpg"/>
          <p:cNvPicPr>
            <a:picLocks noChangeAspect="1" noChangeArrowheads="1"/>
          </p:cNvPicPr>
          <p:nvPr/>
        </p:nvPicPr>
        <p:blipFill>
          <a:blip r:embed="rId3" cstate="print"/>
          <a:srcRect/>
          <a:stretch>
            <a:fillRect/>
          </a:stretch>
        </p:blipFill>
        <p:spPr bwMode="auto">
          <a:xfrm>
            <a:off x="971600" y="179981"/>
            <a:ext cx="7560840" cy="6678019"/>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sz="quarter"/>
          </p:nvPr>
        </p:nvSpPr>
        <p:spPr>
          <a:xfrm>
            <a:off x="611188" y="188913"/>
            <a:ext cx="7772400" cy="863600"/>
          </a:xfrm>
        </p:spPr>
        <p:txBody>
          <a:bodyPr/>
          <a:lstStyle/>
          <a:p>
            <a:r>
              <a:rPr lang="en-IE" sz="4000"/>
              <a:t>THE CORE-PERIPHERY MODEL</a:t>
            </a:r>
            <a:endParaRPr lang="en-US" sz="4000"/>
          </a:p>
        </p:txBody>
      </p:sp>
      <p:graphicFrame>
        <p:nvGraphicFramePr>
          <p:cNvPr id="6147" name="Object 3"/>
          <p:cNvGraphicFramePr>
            <a:graphicFrameLocks noGrp="1" noChangeAspect="1"/>
          </p:cNvGraphicFramePr>
          <p:nvPr>
            <p:ph sz="quarter" idx="1"/>
          </p:nvPr>
        </p:nvGraphicFramePr>
        <p:xfrm>
          <a:off x="2916238" y="1125538"/>
          <a:ext cx="2828925" cy="685800"/>
        </p:xfrm>
        <a:graphic>
          <a:graphicData uri="http://schemas.openxmlformats.org/presentationml/2006/ole">
            <mc:AlternateContent xmlns:mc="http://schemas.openxmlformats.org/markup-compatibility/2006">
              <mc:Choice xmlns:v="urn:schemas-microsoft-com:vml" Requires="v">
                <p:oleObj spid="_x0000_s3082" name="Bitmap Image" r:id="rId4" imgW="2828571" imgH="685714" progId="PBrush">
                  <p:embed/>
                </p:oleObj>
              </mc:Choice>
              <mc:Fallback>
                <p:oleObj name="Bitmap Image" r:id="rId4" imgW="2828571" imgH="685714"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125538"/>
                        <a:ext cx="2828925"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Grp="1" noChangeAspect="1"/>
          </p:cNvGraphicFramePr>
          <p:nvPr>
            <p:ph sz="quarter" idx="2"/>
          </p:nvPr>
        </p:nvGraphicFramePr>
        <p:xfrm>
          <a:off x="2484438" y="1916113"/>
          <a:ext cx="3808412" cy="985837"/>
        </p:xfrm>
        <a:graphic>
          <a:graphicData uri="http://schemas.openxmlformats.org/presentationml/2006/ole">
            <mc:AlternateContent xmlns:mc="http://schemas.openxmlformats.org/markup-compatibility/2006">
              <mc:Choice xmlns:v="urn:schemas-microsoft-com:vml" Requires="v">
                <p:oleObj spid="_x0000_s3083" name="Bitmap Image" r:id="rId6" imgW="4009524" imgH="1038370" progId="PBrush">
                  <p:embed/>
                </p:oleObj>
              </mc:Choice>
              <mc:Fallback>
                <p:oleObj name="Bitmap Image" r:id="rId6" imgW="4009524" imgH="1038370" progId="PBrush">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4438" y="1916113"/>
                        <a:ext cx="3808412" cy="98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9" name="Object 5"/>
          <p:cNvGraphicFramePr>
            <a:graphicFrameLocks noGrp="1" noChangeAspect="1"/>
          </p:cNvGraphicFramePr>
          <p:nvPr>
            <p:ph sz="quarter" idx="3"/>
          </p:nvPr>
        </p:nvGraphicFramePr>
        <p:xfrm>
          <a:off x="0" y="2781300"/>
          <a:ext cx="3590925" cy="1666875"/>
        </p:xfrm>
        <a:graphic>
          <a:graphicData uri="http://schemas.openxmlformats.org/presentationml/2006/ole">
            <mc:AlternateContent xmlns:mc="http://schemas.openxmlformats.org/markup-compatibility/2006">
              <mc:Choice xmlns:v="urn:schemas-microsoft-com:vml" Requires="v">
                <p:oleObj spid="_x0000_s3084" name="Bitmap Image" r:id="rId8" imgW="3591426" imgH="1666667" progId="PBrush">
                  <p:embed/>
                </p:oleObj>
              </mc:Choice>
              <mc:Fallback>
                <p:oleObj name="Bitmap Image" r:id="rId8" imgW="3591426" imgH="1666667" progId="PBrush">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781300"/>
                        <a:ext cx="359092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0" name="Object 6"/>
          <p:cNvGraphicFramePr>
            <a:graphicFrameLocks noGrp="1" noChangeAspect="1"/>
          </p:cNvGraphicFramePr>
          <p:nvPr>
            <p:ph sz="quarter" idx="4"/>
          </p:nvPr>
        </p:nvGraphicFramePr>
        <p:xfrm>
          <a:off x="3122613" y="2630488"/>
          <a:ext cx="2693987" cy="904875"/>
        </p:xfrm>
        <a:graphic>
          <a:graphicData uri="http://schemas.openxmlformats.org/presentationml/2006/ole">
            <mc:AlternateContent xmlns:mc="http://schemas.openxmlformats.org/markup-compatibility/2006">
              <mc:Choice xmlns:v="urn:schemas-microsoft-com:vml" Requires="v">
                <p:oleObj spid="_x0000_s3085" name="Bitmap Image" r:id="rId10" imgW="2542857" imgH="828791" progId="PBrush">
                  <p:embed/>
                </p:oleObj>
              </mc:Choice>
              <mc:Fallback>
                <p:oleObj name="Bitmap Image" r:id="rId10" imgW="2542857" imgH="828791" progId="PBrush">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2613" y="2630488"/>
                        <a:ext cx="2693987"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1" name="Object 7"/>
          <p:cNvGraphicFramePr>
            <a:graphicFrameLocks noChangeAspect="1"/>
          </p:cNvGraphicFramePr>
          <p:nvPr/>
        </p:nvGraphicFramePr>
        <p:xfrm>
          <a:off x="5372100" y="2997200"/>
          <a:ext cx="3771900" cy="1781175"/>
        </p:xfrm>
        <a:graphic>
          <a:graphicData uri="http://schemas.openxmlformats.org/presentationml/2006/ole">
            <mc:AlternateContent xmlns:mc="http://schemas.openxmlformats.org/markup-compatibility/2006">
              <mc:Choice xmlns:v="urn:schemas-microsoft-com:vml" Requires="v">
                <p:oleObj spid="_x0000_s3086" name="Bitmap Image" r:id="rId12" imgW="3772427" imgH="1781424" progId="PBrush">
                  <p:embed/>
                </p:oleObj>
              </mc:Choice>
              <mc:Fallback>
                <p:oleObj name="Bitmap Image" r:id="rId12" imgW="3772427" imgH="1781424" progId="PBrush">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72100" y="2997200"/>
                        <a:ext cx="37719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2" name="Object 8"/>
          <p:cNvGraphicFramePr>
            <a:graphicFrameLocks noChangeAspect="1"/>
          </p:cNvGraphicFramePr>
          <p:nvPr/>
        </p:nvGraphicFramePr>
        <p:xfrm>
          <a:off x="3419475" y="4221163"/>
          <a:ext cx="1971675" cy="428625"/>
        </p:xfrm>
        <a:graphic>
          <a:graphicData uri="http://schemas.openxmlformats.org/presentationml/2006/ole">
            <mc:AlternateContent xmlns:mc="http://schemas.openxmlformats.org/markup-compatibility/2006">
              <mc:Choice xmlns:v="urn:schemas-microsoft-com:vml" Requires="v">
                <p:oleObj spid="_x0000_s3087" name="Bitmap Image" r:id="rId14" imgW="1971950" imgH="428798" progId="PBrush">
                  <p:embed/>
                </p:oleObj>
              </mc:Choice>
              <mc:Fallback>
                <p:oleObj name="Bitmap Image" r:id="rId14" imgW="1971950" imgH="428798" progId="PBrush">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19475" y="4221163"/>
                        <a:ext cx="197167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3" name="Object 9"/>
          <p:cNvGraphicFramePr>
            <a:graphicFrameLocks noChangeAspect="1"/>
          </p:cNvGraphicFramePr>
          <p:nvPr/>
        </p:nvGraphicFramePr>
        <p:xfrm>
          <a:off x="2339975" y="4652963"/>
          <a:ext cx="3962400" cy="1981200"/>
        </p:xfrm>
        <a:graphic>
          <a:graphicData uri="http://schemas.openxmlformats.org/presentationml/2006/ole">
            <mc:AlternateContent xmlns:mc="http://schemas.openxmlformats.org/markup-compatibility/2006">
              <mc:Choice xmlns:v="urn:schemas-microsoft-com:vml" Requires="v">
                <p:oleObj spid="_x0000_s3088" name="Bitmap Image" r:id="rId16" imgW="3962953" imgH="1980952" progId="PBrush">
                  <p:embed/>
                </p:oleObj>
              </mc:Choice>
              <mc:Fallback>
                <p:oleObj name="Bitmap Image" r:id="rId16" imgW="3962953" imgH="1980952" progId="PBrush">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39975" y="4652963"/>
                        <a:ext cx="3962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4" name="Object 10"/>
          <p:cNvGraphicFramePr>
            <a:graphicFrameLocks noChangeAspect="1"/>
          </p:cNvGraphicFramePr>
          <p:nvPr/>
        </p:nvGraphicFramePr>
        <p:xfrm>
          <a:off x="6011863" y="5084763"/>
          <a:ext cx="2962275" cy="1514475"/>
        </p:xfrm>
        <a:graphic>
          <a:graphicData uri="http://schemas.openxmlformats.org/presentationml/2006/ole">
            <mc:AlternateContent xmlns:mc="http://schemas.openxmlformats.org/markup-compatibility/2006">
              <mc:Choice xmlns:v="urn:schemas-microsoft-com:vml" Requires="v">
                <p:oleObj spid="_x0000_s3089" name="Bitmap Image" r:id="rId18" imgW="2962689" imgH="1514686" progId="PBrush">
                  <p:embed/>
                </p:oleObj>
              </mc:Choice>
              <mc:Fallback>
                <p:oleObj name="Bitmap Image" r:id="rId18" imgW="2962689" imgH="1514686" progId="PBrush">
                  <p:embed/>
                  <p:pic>
                    <p:nvPicPr>
                      <p:cNvPr id="0" name="Picture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11863" y="5084763"/>
                        <a:ext cx="2962275"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p:txBody>
          <a:bodyPr>
            <a:normAutofit fontScale="90000"/>
          </a:bodyPr>
          <a:lstStyle/>
          <a:p>
            <a:r>
              <a:rPr lang="en-US" sz="4000" dirty="0" smtClean="0"/>
              <a:t>Relief </a:t>
            </a:r>
            <a:r>
              <a:rPr lang="en-US" sz="4000" dirty="0"/>
              <a:t>and drainage of the </a:t>
            </a:r>
            <a:r>
              <a:rPr lang="en-US" sz="4000" dirty="0" err="1"/>
              <a:t>Mezzogiorno</a:t>
            </a:r>
            <a:r>
              <a:rPr lang="en-US" sz="4000" dirty="0"/>
              <a:t/>
            </a:r>
            <a:br>
              <a:rPr lang="en-US" sz="4000" dirty="0"/>
            </a:br>
            <a:endParaRPr lang="en-US" sz="4000" dirty="0"/>
          </a:p>
        </p:txBody>
      </p:sp>
      <p:pic>
        <p:nvPicPr>
          <p:cNvPr id="34820" name="Picture 4"/>
          <p:cNvPicPr>
            <a:picLocks noGrp="1" noChangeAspect="1" noChangeArrowheads="1"/>
          </p:cNvPicPr>
          <p:nvPr>
            <p:ph idx="1"/>
          </p:nvPr>
        </p:nvPicPr>
        <p:blipFill>
          <a:blip r:embed="rId3" cstate="print"/>
          <a:srcRect/>
          <a:stretch>
            <a:fillRect/>
          </a:stretch>
        </p:blipFill>
        <p:spPr>
          <a:xfrm>
            <a:off x="500034" y="903665"/>
            <a:ext cx="8358246" cy="5800803"/>
          </a:xfrm>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33506" name="Picture 2" descr="Italy Map">
            <a:hlinkClick r:id="rId3"/>
          </p:cNvPr>
          <p:cNvPicPr>
            <a:picLocks noChangeAspect="1" noChangeArrowheads="1"/>
          </p:cNvPicPr>
          <p:nvPr/>
        </p:nvPicPr>
        <p:blipFill>
          <a:blip r:embed="rId4" cstate="print"/>
          <a:srcRect l="3571" t="16437" r="4762" b="4639"/>
          <a:stretch>
            <a:fillRect/>
          </a:stretch>
        </p:blipFill>
        <p:spPr bwMode="auto">
          <a:xfrm>
            <a:off x="1187624" y="0"/>
            <a:ext cx="6624736"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IE" dirty="0" smtClean="0"/>
              <a:t>Physical Processes</a:t>
            </a:r>
            <a:endParaRPr lang="en-US" dirty="0"/>
          </a:p>
        </p:txBody>
      </p:sp>
      <p:sp>
        <p:nvSpPr>
          <p:cNvPr id="8" name="Subtitle 7"/>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81922" name="Picture 2" descr="http://static.howstuffworks.com/gif/abruzzo-wine-region-1.jpg"/>
          <p:cNvPicPr>
            <a:picLocks noChangeAspect="1" noChangeArrowheads="1"/>
          </p:cNvPicPr>
          <p:nvPr/>
        </p:nvPicPr>
        <p:blipFill>
          <a:blip r:embed="rId3" cstate="print"/>
          <a:srcRect/>
          <a:stretch>
            <a:fillRect/>
          </a:stretch>
        </p:blipFill>
        <p:spPr bwMode="auto">
          <a:xfrm>
            <a:off x="428596" y="142828"/>
            <a:ext cx="8429684" cy="6322263"/>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Mezzogiorno-Physical</a:t>
            </a:r>
            <a:endParaRPr lang="en-US" dirty="0"/>
          </a:p>
        </p:txBody>
      </p:sp>
      <p:sp>
        <p:nvSpPr>
          <p:cNvPr id="3" name="Content Placeholder 2"/>
          <p:cNvSpPr>
            <a:spLocks noGrp="1"/>
          </p:cNvSpPr>
          <p:nvPr>
            <p:ph idx="1"/>
          </p:nvPr>
        </p:nvSpPr>
        <p:spPr>
          <a:xfrm>
            <a:off x="214282" y="1142984"/>
            <a:ext cx="8715436" cy="5357850"/>
          </a:xfrm>
        </p:spPr>
        <p:txBody>
          <a:bodyPr>
            <a:normAutofit lnSpcReduction="10000"/>
          </a:bodyPr>
          <a:lstStyle/>
          <a:p>
            <a:r>
              <a:rPr lang="en-IE" dirty="0" smtClean="0">
                <a:solidFill>
                  <a:srgbClr val="00B050"/>
                </a:solidFill>
              </a:rPr>
              <a:t>85% is classified as upland (200m+). 45% classified as mountains (400+). 15% being lowland or coastal</a:t>
            </a:r>
          </a:p>
          <a:p>
            <a:r>
              <a:rPr lang="en-IE" dirty="0" smtClean="0">
                <a:solidFill>
                  <a:srgbClr val="00B050"/>
                </a:solidFill>
              </a:rPr>
              <a:t>Apennines- 1050km</a:t>
            </a:r>
            <a:r>
              <a:rPr lang="en-IE" dirty="0" smtClean="0"/>
              <a:t>- is backbone of Italy caused by Alpine folding.</a:t>
            </a:r>
          </a:p>
          <a:p>
            <a:r>
              <a:rPr lang="en-IE" dirty="0" smtClean="0"/>
              <a:t>Gran </a:t>
            </a:r>
            <a:r>
              <a:rPr lang="en-IE" dirty="0" err="1" smtClean="0"/>
              <a:t>Sasso</a:t>
            </a:r>
            <a:r>
              <a:rPr lang="en-IE" dirty="0" smtClean="0"/>
              <a:t> </a:t>
            </a:r>
            <a:r>
              <a:rPr lang="en-IE" dirty="0" err="1" smtClean="0"/>
              <a:t>d’Italia</a:t>
            </a:r>
            <a:r>
              <a:rPr lang="en-IE" dirty="0" smtClean="0"/>
              <a:t> is the highest peak at 2914m.</a:t>
            </a:r>
          </a:p>
          <a:p>
            <a:r>
              <a:rPr lang="en-IE" dirty="0" smtClean="0">
                <a:solidFill>
                  <a:srgbClr val="00B050"/>
                </a:solidFill>
              </a:rPr>
              <a:t>Coastal lowland areas are small- </a:t>
            </a:r>
            <a:r>
              <a:rPr lang="en-IE" dirty="0" smtClean="0"/>
              <a:t>Campania fertile plain is fronted by long sandy beaches and </a:t>
            </a:r>
            <a:r>
              <a:rPr lang="en-IE" dirty="0" err="1" smtClean="0"/>
              <a:t>seperated</a:t>
            </a:r>
            <a:r>
              <a:rPr lang="en-IE" dirty="0" smtClean="0"/>
              <a:t> by rocky headlands.</a:t>
            </a:r>
          </a:p>
          <a:p>
            <a:r>
              <a:rPr lang="en-IE" dirty="0" smtClean="0"/>
              <a:t>Sicily’s plain of Catania produces citrus fruit.</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5074" name="Picture 2" descr="File:Parco Nazionale d'Abruzzo, Lazio e Molise.jpg">
            <a:hlinkClick r:id="rId3"/>
          </p:cNvPr>
          <p:cNvPicPr>
            <a:picLocks noChangeAspect="1" noChangeArrowheads="1"/>
          </p:cNvPicPr>
          <p:nvPr/>
        </p:nvPicPr>
        <p:blipFill>
          <a:blip r:embed="rId4" cstate="print"/>
          <a:srcRect/>
          <a:stretch>
            <a:fillRect/>
          </a:stretch>
        </p:blipFill>
        <p:spPr bwMode="auto">
          <a:xfrm>
            <a:off x="0" y="188640"/>
            <a:ext cx="8892480" cy="666936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p:txBody>
          <a:bodyPr>
            <a:normAutofit fontScale="90000"/>
          </a:bodyPr>
          <a:lstStyle/>
          <a:p>
            <a:r>
              <a:rPr lang="en-US" sz="4000" dirty="0" smtClean="0"/>
              <a:t>Relief </a:t>
            </a:r>
            <a:r>
              <a:rPr lang="en-US" sz="4000" dirty="0"/>
              <a:t>and drainage of the </a:t>
            </a:r>
            <a:r>
              <a:rPr lang="en-US" sz="4000" dirty="0" err="1"/>
              <a:t>Mezzogiorno</a:t>
            </a:r>
            <a:r>
              <a:rPr lang="en-US" sz="4000" dirty="0"/>
              <a:t/>
            </a:r>
            <a:br>
              <a:rPr lang="en-US" sz="4000" dirty="0"/>
            </a:br>
            <a:endParaRPr lang="en-US" sz="4000" dirty="0"/>
          </a:p>
        </p:txBody>
      </p:sp>
      <p:pic>
        <p:nvPicPr>
          <p:cNvPr id="34820" name="Picture 4"/>
          <p:cNvPicPr>
            <a:picLocks noGrp="1" noChangeAspect="1" noChangeArrowheads="1"/>
          </p:cNvPicPr>
          <p:nvPr>
            <p:ph idx="1"/>
          </p:nvPr>
        </p:nvPicPr>
        <p:blipFill>
          <a:blip r:embed="rId3" cstate="print"/>
          <a:srcRect/>
          <a:stretch>
            <a:fillRect/>
          </a:stretch>
        </p:blipFill>
        <p:spPr>
          <a:xfrm>
            <a:off x="500034" y="903665"/>
            <a:ext cx="8358246" cy="5800803"/>
          </a:xfrm>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Gran </a:t>
            </a:r>
            <a:r>
              <a:rPr lang="en-IE" dirty="0" err="1" smtClean="0"/>
              <a:t>Sasso</a:t>
            </a:r>
            <a:r>
              <a:rPr lang="en-IE" dirty="0" smtClean="0"/>
              <a:t> </a:t>
            </a:r>
            <a:r>
              <a:rPr lang="en-IE" dirty="0" err="1" smtClean="0"/>
              <a:t>d’Italia</a:t>
            </a:r>
            <a:endParaRPr lang="en-US" dirty="0"/>
          </a:p>
        </p:txBody>
      </p:sp>
      <p:sp>
        <p:nvSpPr>
          <p:cNvPr id="3" name="Content Placeholder 2"/>
          <p:cNvSpPr>
            <a:spLocks noGrp="1"/>
          </p:cNvSpPr>
          <p:nvPr>
            <p:ph idx="1"/>
          </p:nvPr>
        </p:nvSpPr>
        <p:spPr/>
        <p:txBody>
          <a:bodyPr/>
          <a:lstStyle/>
          <a:p>
            <a:endParaRPr lang="en-US"/>
          </a:p>
        </p:txBody>
      </p:sp>
      <p:pic>
        <p:nvPicPr>
          <p:cNvPr id="119810" name="Picture 2" descr="http://upload.wikimedia.org/wikipedia/commons/5/50/Gran_sasso_italia.jpg"/>
          <p:cNvPicPr>
            <a:picLocks noChangeAspect="1" noChangeArrowheads="1"/>
          </p:cNvPicPr>
          <p:nvPr/>
        </p:nvPicPr>
        <p:blipFill>
          <a:blip r:embed="rId3" cstate="print"/>
          <a:srcRect/>
          <a:stretch>
            <a:fillRect/>
          </a:stretch>
        </p:blipFill>
        <p:spPr bwMode="auto">
          <a:xfrm>
            <a:off x="428596" y="1428736"/>
            <a:ext cx="8215370" cy="482917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Sicily’s plain of Catania</a:t>
            </a:r>
            <a:endParaRPr lang="en-US" dirty="0"/>
          </a:p>
        </p:txBody>
      </p:sp>
      <p:sp>
        <p:nvSpPr>
          <p:cNvPr id="3" name="Content Placeholder 2"/>
          <p:cNvSpPr>
            <a:spLocks noGrp="1"/>
          </p:cNvSpPr>
          <p:nvPr>
            <p:ph idx="1"/>
          </p:nvPr>
        </p:nvSpPr>
        <p:spPr/>
        <p:txBody>
          <a:bodyPr/>
          <a:lstStyle/>
          <a:p>
            <a:endParaRPr lang="en-US"/>
          </a:p>
        </p:txBody>
      </p:sp>
      <p:pic>
        <p:nvPicPr>
          <p:cNvPr id="121858" name="Picture 2" descr="http://www.ibiblio.org/hyperwar/USA/USA-MTO-Sicily/maps/USA-MTO-Sicily-III.jpg"/>
          <p:cNvPicPr>
            <a:picLocks noChangeAspect="1" noChangeArrowheads="1"/>
          </p:cNvPicPr>
          <p:nvPr/>
        </p:nvPicPr>
        <p:blipFill>
          <a:blip r:embed="rId3" cstate="print"/>
          <a:srcRect/>
          <a:stretch>
            <a:fillRect/>
          </a:stretch>
        </p:blipFill>
        <p:spPr bwMode="auto">
          <a:xfrm>
            <a:off x="214282" y="2028825"/>
            <a:ext cx="8929718" cy="482917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Catania’s Citrus Fruits</a:t>
            </a:r>
            <a:endParaRPr lang="en-US" dirty="0"/>
          </a:p>
        </p:txBody>
      </p:sp>
      <p:sp>
        <p:nvSpPr>
          <p:cNvPr id="3" name="Content Placeholder 2"/>
          <p:cNvSpPr>
            <a:spLocks noGrp="1"/>
          </p:cNvSpPr>
          <p:nvPr>
            <p:ph idx="1"/>
          </p:nvPr>
        </p:nvSpPr>
        <p:spPr/>
        <p:txBody>
          <a:bodyPr/>
          <a:lstStyle/>
          <a:p>
            <a:endParaRPr lang="en-US"/>
          </a:p>
        </p:txBody>
      </p:sp>
      <p:pic>
        <p:nvPicPr>
          <p:cNvPr id="123906" name="Picture 2" descr="http://www.freshplaza.it/images/2008/1119/Immagine%20005.jpg"/>
          <p:cNvPicPr>
            <a:picLocks noChangeAspect="1" noChangeArrowheads="1"/>
          </p:cNvPicPr>
          <p:nvPr/>
        </p:nvPicPr>
        <p:blipFill>
          <a:blip r:embed="rId3" cstate="print"/>
          <a:srcRect/>
          <a:stretch>
            <a:fillRect/>
          </a:stretch>
        </p:blipFill>
        <p:spPr bwMode="auto">
          <a:xfrm>
            <a:off x="357158" y="1428736"/>
            <a:ext cx="8572560" cy="524277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0" y="0"/>
          <a:ext cx="2743200" cy="1181100"/>
        </p:xfrm>
        <a:graphic>
          <a:graphicData uri="http://schemas.openxmlformats.org/presentationml/2006/ole">
            <mc:AlternateContent xmlns:mc="http://schemas.openxmlformats.org/markup-compatibility/2006">
              <mc:Choice xmlns:v="urn:schemas-microsoft-com:vml" Requires="v">
                <p:oleObj spid="_x0000_s4100" name="Bitmap Image" r:id="rId4" imgW="2742857" imgH="1181265" progId="PBrush">
                  <p:embed/>
                </p:oleObj>
              </mc:Choice>
              <mc:Fallback>
                <p:oleObj name="Bitmap Image" r:id="rId4" imgW="2742857" imgH="1181265"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7432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3"/>
          <p:cNvGraphicFramePr>
            <a:graphicFrameLocks noChangeAspect="1"/>
          </p:cNvGraphicFramePr>
          <p:nvPr/>
        </p:nvGraphicFramePr>
        <p:xfrm>
          <a:off x="0" y="1196753"/>
          <a:ext cx="9144000" cy="5661248"/>
        </p:xfrm>
        <a:graphic>
          <a:graphicData uri="http://schemas.openxmlformats.org/presentationml/2006/ole">
            <mc:AlternateContent xmlns:mc="http://schemas.openxmlformats.org/markup-compatibility/2006">
              <mc:Choice xmlns:v="urn:schemas-microsoft-com:vml" Requires="v">
                <p:oleObj spid="_x0000_s4101" name="Bitmap Image" r:id="rId6" imgW="6114286" imgH="5723810" progId="PBrush">
                  <p:embed/>
                </p:oleObj>
              </mc:Choice>
              <mc:Fallback>
                <p:oleObj name="Bitmap Image" r:id="rId6" imgW="6114286" imgH="5723810" progId="PBrush">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96753"/>
                        <a:ext cx="9144000"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Mezzogiorno-Geology</a:t>
            </a:r>
            <a:endParaRPr lang="en-US" dirty="0"/>
          </a:p>
        </p:txBody>
      </p:sp>
      <p:sp>
        <p:nvSpPr>
          <p:cNvPr id="3" name="Content Placeholder 2"/>
          <p:cNvSpPr>
            <a:spLocks noGrp="1"/>
          </p:cNvSpPr>
          <p:nvPr>
            <p:ph idx="1"/>
          </p:nvPr>
        </p:nvSpPr>
        <p:spPr>
          <a:xfrm>
            <a:off x="214282" y="1142984"/>
            <a:ext cx="8715436" cy="5357850"/>
          </a:xfrm>
        </p:spPr>
        <p:txBody>
          <a:bodyPr/>
          <a:lstStyle/>
          <a:p>
            <a:r>
              <a:rPr lang="en-IE" dirty="0" smtClean="0"/>
              <a:t>Apennines have </a:t>
            </a:r>
            <a:r>
              <a:rPr lang="en-IE" dirty="0" smtClean="0">
                <a:solidFill>
                  <a:srgbClr val="00B050"/>
                </a:solidFill>
              </a:rPr>
              <a:t>a permeable limestone centre and sandstone in the south</a:t>
            </a:r>
            <a:r>
              <a:rPr lang="en-IE" dirty="0" smtClean="0"/>
              <a:t>. Means that there are few large surface rivers besides for the </a:t>
            </a:r>
            <a:r>
              <a:rPr lang="en-IE" dirty="0" err="1" smtClean="0"/>
              <a:t>Agri</a:t>
            </a:r>
            <a:r>
              <a:rPr lang="en-IE" dirty="0" smtClean="0"/>
              <a:t> and </a:t>
            </a:r>
            <a:r>
              <a:rPr lang="en-IE" dirty="0" err="1" smtClean="0"/>
              <a:t>Volturno</a:t>
            </a:r>
            <a:r>
              <a:rPr lang="en-IE" dirty="0" smtClean="0"/>
              <a:t> </a:t>
            </a:r>
          </a:p>
          <a:p>
            <a:r>
              <a:rPr lang="en-IE" dirty="0" smtClean="0"/>
              <a:t>Subject to </a:t>
            </a:r>
            <a:r>
              <a:rPr lang="en-IE" dirty="0" smtClean="0">
                <a:solidFill>
                  <a:srgbClr val="00B050"/>
                </a:solidFill>
              </a:rPr>
              <a:t>natural disasters </a:t>
            </a:r>
            <a:r>
              <a:rPr lang="en-IE" dirty="0" smtClean="0"/>
              <a:t>(tectonically active)</a:t>
            </a:r>
          </a:p>
          <a:p>
            <a:r>
              <a:rPr lang="en-IE" dirty="0" smtClean="0">
                <a:solidFill>
                  <a:srgbClr val="00B050"/>
                </a:solidFill>
              </a:rPr>
              <a:t>Earthquakes</a:t>
            </a:r>
            <a:r>
              <a:rPr lang="en-IE" dirty="0" smtClean="0"/>
              <a:t> common-5.4 at St </a:t>
            </a:r>
            <a:r>
              <a:rPr lang="en-IE" dirty="0" err="1" smtClean="0"/>
              <a:t>Giuliano</a:t>
            </a:r>
            <a:r>
              <a:rPr lang="en-IE" dirty="0" smtClean="0"/>
              <a:t> </a:t>
            </a:r>
            <a:r>
              <a:rPr lang="en-IE" dirty="0" err="1" smtClean="0"/>
              <a:t>di</a:t>
            </a:r>
            <a:r>
              <a:rPr lang="en-IE" dirty="0" smtClean="0"/>
              <a:t> Puglia</a:t>
            </a:r>
          </a:p>
          <a:p>
            <a:r>
              <a:rPr lang="en-IE" dirty="0" smtClean="0">
                <a:solidFill>
                  <a:srgbClr val="00B050"/>
                </a:solidFill>
              </a:rPr>
              <a:t>Volcanoes at Vesuv</a:t>
            </a:r>
            <a:r>
              <a:rPr lang="en-IE" dirty="0" smtClean="0"/>
              <a:t>ius- eastern Apennines, Stromboli-Lipari Island- Mount Etna- Sicily</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PPTDE"/>
          <p:cNvPicPr>
            <a:picLocks noChangeAspect="1" noChangeArrowheads="1"/>
          </p:cNvPicPr>
          <p:nvPr/>
        </p:nvPicPr>
        <p:blipFill>
          <a:blip r:embed="rId3" cstate="print"/>
          <a:srcRect/>
          <a:stretch>
            <a:fillRect/>
          </a:stretch>
        </p:blipFill>
        <p:spPr bwMode="auto">
          <a:xfrm>
            <a:off x="571472" y="247650"/>
            <a:ext cx="7715304" cy="6610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Apennines</a:t>
            </a:r>
            <a:endParaRPr lang="en-US" dirty="0"/>
          </a:p>
        </p:txBody>
      </p:sp>
      <p:sp>
        <p:nvSpPr>
          <p:cNvPr id="3" name="Content Placeholder 2"/>
          <p:cNvSpPr>
            <a:spLocks noGrp="1"/>
          </p:cNvSpPr>
          <p:nvPr>
            <p:ph idx="1"/>
          </p:nvPr>
        </p:nvSpPr>
        <p:spPr/>
        <p:txBody>
          <a:bodyPr/>
          <a:lstStyle/>
          <a:p>
            <a:endParaRPr lang="en-US"/>
          </a:p>
        </p:txBody>
      </p:sp>
      <p:pic>
        <p:nvPicPr>
          <p:cNvPr id="125954" name="Picture 2" descr="http://maps.unomaha.edu/peterson/funda/Pictures/Italy/Italy_files/image003.jpg"/>
          <p:cNvPicPr>
            <a:picLocks noChangeAspect="1" noChangeArrowheads="1"/>
          </p:cNvPicPr>
          <p:nvPr/>
        </p:nvPicPr>
        <p:blipFill>
          <a:blip r:embed="rId3" cstate="print"/>
          <a:srcRect/>
          <a:stretch>
            <a:fillRect/>
          </a:stretch>
        </p:blipFill>
        <p:spPr bwMode="auto">
          <a:xfrm>
            <a:off x="500034" y="1357298"/>
            <a:ext cx="7786742" cy="482917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Apennines</a:t>
            </a:r>
            <a:endParaRPr lang="en-US" dirty="0"/>
          </a:p>
        </p:txBody>
      </p:sp>
      <p:sp>
        <p:nvSpPr>
          <p:cNvPr id="3" name="Content Placeholder 2"/>
          <p:cNvSpPr>
            <a:spLocks noGrp="1"/>
          </p:cNvSpPr>
          <p:nvPr>
            <p:ph idx="1"/>
          </p:nvPr>
        </p:nvSpPr>
        <p:spPr/>
        <p:txBody>
          <a:bodyPr/>
          <a:lstStyle/>
          <a:p>
            <a:endParaRPr lang="en-US"/>
          </a:p>
        </p:txBody>
      </p:sp>
      <p:pic>
        <p:nvPicPr>
          <p:cNvPr id="128002" name="Picture 2" descr="http://www.autosavant.com/wp-content/uploads/2008/09/mountains.jpg"/>
          <p:cNvPicPr>
            <a:picLocks noChangeAspect="1" noChangeArrowheads="1"/>
          </p:cNvPicPr>
          <p:nvPr/>
        </p:nvPicPr>
        <p:blipFill>
          <a:blip r:embed="rId3" cstate="print"/>
          <a:srcRect/>
          <a:stretch>
            <a:fillRect/>
          </a:stretch>
        </p:blipFill>
        <p:spPr bwMode="auto">
          <a:xfrm>
            <a:off x="357158" y="1212023"/>
            <a:ext cx="8429684" cy="547929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115328" cy="1082660"/>
          </a:xfrm>
        </p:spPr>
        <p:txBody>
          <a:bodyPr/>
          <a:lstStyle/>
          <a:p>
            <a:r>
              <a:rPr lang="en-IE" sz="4000" dirty="0"/>
              <a:t>PHYSICAL PROCESSES-GEOLOGY</a:t>
            </a:r>
            <a:endParaRPr lang="en-US" sz="4000" dirty="0"/>
          </a:p>
        </p:txBody>
      </p:sp>
      <p:sp>
        <p:nvSpPr>
          <p:cNvPr id="52227" name="Rectangle 3"/>
          <p:cNvSpPr>
            <a:spLocks noGrp="1" noChangeArrowheads="1"/>
          </p:cNvSpPr>
          <p:nvPr>
            <p:ph type="body" idx="1"/>
          </p:nvPr>
        </p:nvSpPr>
        <p:spPr/>
        <p:txBody>
          <a:bodyPr/>
          <a:lstStyle/>
          <a:p>
            <a:r>
              <a:rPr lang="en-IE" dirty="0"/>
              <a:t>                                       </a:t>
            </a:r>
            <a:endParaRPr lang="en-US" dirty="0"/>
          </a:p>
        </p:txBody>
      </p:sp>
      <p:pic>
        <p:nvPicPr>
          <p:cNvPr id="52228" name="Picture 4"/>
          <p:cNvPicPr>
            <a:picLocks noChangeAspect="1" noChangeArrowheads="1"/>
          </p:cNvPicPr>
          <p:nvPr/>
        </p:nvPicPr>
        <p:blipFill>
          <a:blip r:embed="rId3" cstate="print"/>
          <a:srcRect/>
          <a:stretch>
            <a:fillRect/>
          </a:stretch>
        </p:blipFill>
        <p:spPr bwMode="auto">
          <a:xfrm>
            <a:off x="228600" y="1428736"/>
            <a:ext cx="8343928" cy="51244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Mt Etna</a:t>
            </a:r>
            <a:endParaRPr lang="en-US" dirty="0"/>
          </a:p>
        </p:txBody>
      </p:sp>
      <p:sp>
        <p:nvSpPr>
          <p:cNvPr id="3" name="Content Placeholder 2"/>
          <p:cNvSpPr>
            <a:spLocks noGrp="1"/>
          </p:cNvSpPr>
          <p:nvPr>
            <p:ph idx="1"/>
          </p:nvPr>
        </p:nvSpPr>
        <p:spPr/>
        <p:txBody>
          <a:bodyPr/>
          <a:lstStyle/>
          <a:p>
            <a:endParaRPr lang="en-US"/>
          </a:p>
        </p:txBody>
      </p:sp>
      <p:pic>
        <p:nvPicPr>
          <p:cNvPr id="6146" name="Picture 2" descr="http://www.paintinghere.com/uploadpic/Thomas%20Cole/big/Mount%20Etna.jpg"/>
          <p:cNvPicPr>
            <a:picLocks noChangeAspect="1" noChangeArrowheads="1"/>
          </p:cNvPicPr>
          <p:nvPr/>
        </p:nvPicPr>
        <p:blipFill>
          <a:blip r:embed="rId3" cstate="print"/>
          <a:srcRect/>
          <a:stretch>
            <a:fillRect/>
          </a:stretch>
        </p:blipFill>
        <p:spPr bwMode="auto">
          <a:xfrm>
            <a:off x="357158" y="1134584"/>
            <a:ext cx="8358246" cy="5480517"/>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sz="quarter"/>
          </p:nvPr>
        </p:nvSpPr>
        <p:spPr>
          <a:xfrm>
            <a:off x="457200" y="228600"/>
            <a:ext cx="8229600" cy="914400"/>
          </a:xfrm>
        </p:spPr>
        <p:txBody>
          <a:bodyPr/>
          <a:lstStyle/>
          <a:p>
            <a:r>
              <a:rPr lang="en-IE" sz="4000">
                <a:solidFill>
                  <a:srgbClr val="0000FF"/>
                </a:solidFill>
              </a:rPr>
              <a:t>PHYSICAL PROCESSES-GEOLOGY</a:t>
            </a:r>
            <a:endParaRPr lang="en-US" sz="4000">
              <a:solidFill>
                <a:srgbClr val="0000FF"/>
              </a:solidFill>
            </a:endParaRPr>
          </a:p>
        </p:txBody>
      </p:sp>
      <p:sp>
        <p:nvSpPr>
          <p:cNvPr id="32774" name="Rectangle 6"/>
          <p:cNvSpPr>
            <a:spLocks noGrp="1" noChangeArrowheads="1"/>
          </p:cNvSpPr>
          <p:nvPr>
            <p:ph sz="quarter" idx="2"/>
          </p:nvPr>
        </p:nvSpPr>
        <p:spPr/>
        <p:txBody>
          <a:bodyPr/>
          <a:lstStyle/>
          <a:p>
            <a:endParaRPr lang="en-US" sz="2400"/>
          </a:p>
        </p:txBody>
      </p:sp>
      <p:sp>
        <p:nvSpPr>
          <p:cNvPr id="32775" name="Rectangle 7"/>
          <p:cNvSpPr>
            <a:spLocks noGrp="1" noChangeArrowheads="1"/>
          </p:cNvSpPr>
          <p:nvPr>
            <p:ph sz="quarter" idx="3"/>
          </p:nvPr>
        </p:nvSpPr>
        <p:spPr/>
        <p:txBody>
          <a:bodyPr/>
          <a:lstStyle/>
          <a:p>
            <a:endParaRPr lang="en-US" sz="2400" dirty="0"/>
          </a:p>
        </p:txBody>
      </p:sp>
      <p:pic>
        <p:nvPicPr>
          <p:cNvPr id="32777" name="Picture 9"/>
          <p:cNvPicPr>
            <a:picLocks noGrp="1" noChangeAspect="1" noChangeArrowheads="1"/>
          </p:cNvPicPr>
          <p:nvPr>
            <p:ph sz="quarter" idx="4"/>
          </p:nvPr>
        </p:nvPicPr>
        <p:blipFill>
          <a:blip r:embed="rId3" cstate="print"/>
          <a:srcRect/>
          <a:stretch>
            <a:fillRect/>
          </a:stretch>
        </p:blipFill>
        <p:spPr>
          <a:xfrm>
            <a:off x="4786314" y="1000108"/>
            <a:ext cx="4357686" cy="5591180"/>
          </a:xfrm>
          <a:ln/>
        </p:spPr>
      </p:pic>
      <p:pic>
        <p:nvPicPr>
          <p:cNvPr id="32778" name="Picture 10"/>
          <p:cNvPicPr>
            <a:picLocks noGrp="1" noChangeAspect="1" noChangeArrowheads="1"/>
          </p:cNvPicPr>
          <p:nvPr>
            <p:ph sz="quarter" idx="1"/>
          </p:nvPr>
        </p:nvPicPr>
        <p:blipFill>
          <a:blip r:embed="rId4" cstate="print"/>
          <a:srcRect/>
          <a:stretch>
            <a:fillRect/>
          </a:stretch>
        </p:blipFill>
        <p:spPr>
          <a:xfrm>
            <a:off x="285720" y="1071546"/>
            <a:ext cx="4214842" cy="5786454"/>
          </a:xfrm>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Mezzogiorno- Drainage</a:t>
            </a:r>
            <a:endParaRPr lang="en-US" dirty="0"/>
          </a:p>
        </p:txBody>
      </p:sp>
      <p:sp>
        <p:nvSpPr>
          <p:cNvPr id="3" name="Content Placeholder 2"/>
          <p:cNvSpPr>
            <a:spLocks noGrp="1"/>
          </p:cNvSpPr>
          <p:nvPr>
            <p:ph idx="1"/>
          </p:nvPr>
        </p:nvSpPr>
        <p:spPr/>
        <p:txBody>
          <a:bodyPr/>
          <a:lstStyle/>
          <a:p>
            <a:r>
              <a:rPr lang="en-IE" dirty="0" smtClean="0">
                <a:solidFill>
                  <a:srgbClr val="00B050"/>
                </a:solidFill>
              </a:rPr>
              <a:t>Valleys flood in the winter but experience drought in the summer</a:t>
            </a:r>
            <a:r>
              <a:rPr lang="en-IE" dirty="0" smtClean="0"/>
              <a:t>. In limestone regions water drains underground </a:t>
            </a:r>
            <a:r>
              <a:rPr lang="en-IE" dirty="0" err="1" smtClean="0"/>
              <a:t>throught</a:t>
            </a:r>
            <a:r>
              <a:rPr lang="en-IE" dirty="0" smtClean="0"/>
              <a:t> sinkholes such as </a:t>
            </a:r>
            <a:r>
              <a:rPr lang="en-IE" dirty="0" err="1" smtClean="0"/>
              <a:t>Castellana</a:t>
            </a:r>
            <a:r>
              <a:rPr lang="en-IE" dirty="0" smtClean="0"/>
              <a:t> in Puglia</a:t>
            </a:r>
          </a:p>
          <a:p>
            <a:r>
              <a:rPr lang="en-IE" dirty="0" err="1" smtClean="0">
                <a:solidFill>
                  <a:srgbClr val="00B050"/>
                </a:solidFill>
              </a:rPr>
              <a:t>Volturno</a:t>
            </a:r>
            <a:r>
              <a:rPr lang="en-IE" dirty="0" smtClean="0"/>
              <a:t>- flows into the Tyrrhenian</a:t>
            </a:r>
          </a:p>
          <a:p>
            <a:r>
              <a:rPr lang="en-IE" dirty="0" err="1" smtClean="0">
                <a:solidFill>
                  <a:srgbClr val="00B050"/>
                </a:solidFill>
              </a:rPr>
              <a:t>Agri</a:t>
            </a:r>
            <a:r>
              <a:rPr lang="en-IE" dirty="0" smtClean="0"/>
              <a:t>- large river flows into Gulf of Taranto</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ChangeArrowheads="1"/>
          </p:cNvSpPr>
          <p:nvPr>
            <p:ph type="title"/>
          </p:nvPr>
        </p:nvSpPr>
        <p:spPr/>
        <p:txBody>
          <a:bodyPr>
            <a:normAutofit fontScale="90000"/>
          </a:bodyPr>
          <a:lstStyle/>
          <a:p>
            <a:r>
              <a:rPr lang="en-US" sz="4000" dirty="0" smtClean="0"/>
              <a:t>Map </a:t>
            </a:r>
            <a:r>
              <a:rPr lang="en-US" sz="4000" dirty="0"/>
              <a:t>of the </a:t>
            </a:r>
            <a:r>
              <a:rPr lang="en-US" sz="4000" dirty="0" err="1"/>
              <a:t>Metapontino</a:t>
            </a:r>
            <a:r>
              <a:rPr lang="en-US" sz="4000" dirty="0"/>
              <a:t> region</a:t>
            </a:r>
            <a:br>
              <a:rPr lang="en-US" sz="4000" dirty="0"/>
            </a:br>
            <a:endParaRPr lang="en-US" sz="4000" dirty="0"/>
          </a:p>
        </p:txBody>
      </p:sp>
      <p:pic>
        <p:nvPicPr>
          <p:cNvPr id="45060" name="Picture 4"/>
          <p:cNvPicPr>
            <a:picLocks noGrp="1" noChangeAspect="1" noChangeArrowheads="1"/>
          </p:cNvPicPr>
          <p:nvPr>
            <p:ph idx="1"/>
          </p:nvPr>
        </p:nvPicPr>
        <p:blipFill>
          <a:blip r:embed="rId3" cstate="print"/>
          <a:srcRect/>
          <a:stretch>
            <a:fillRect/>
          </a:stretch>
        </p:blipFill>
        <p:spPr>
          <a:xfrm>
            <a:off x="714348" y="857232"/>
            <a:ext cx="7643866" cy="5938908"/>
          </a:xfrm>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smtClean="0"/>
              <a:t>Volturno</a:t>
            </a:r>
            <a:endParaRPr lang="en-US" dirty="0"/>
          </a:p>
        </p:txBody>
      </p:sp>
      <p:sp>
        <p:nvSpPr>
          <p:cNvPr id="3" name="Content Placeholder 2"/>
          <p:cNvSpPr>
            <a:spLocks noGrp="1"/>
          </p:cNvSpPr>
          <p:nvPr>
            <p:ph idx="1"/>
          </p:nvPr>
        </p:nvSpPr>
        <p:spPr/>
        <p:txBody>
          <a:bodyPr/>
          <a:lstStyle/>
          <a:p>
            <a:endParaRPr lang="en-US"/>
          </a:p>
        </p:txBody>
      </p:sp>
      <p:pic>
        <p:nvPicPr>
          <p:cNvPr id="129026" name="Picture 2"/>
          <p:cNvPicPr>
            <a:picLocks noChangeAspect="1" noChangeArrowheads="1"/>
          </p:cNvPicPr>
          <p:nvPr/>
        </p:nvPicPr>
        <p:blipFill>
          <a:blip r:embed="rId3" cstate="print"/>
          <a:srcRect l="41748" t="46875" r="1855" b="9179"/>
          <a:stretch>
            <a:fillRect/>
          </a:stretch>
        </p:blipFill>
        <p:spPr bwMode="auto">
          <a:xfrm>
            <a:off x="-1" y="1142984"/>
            <a:ext cx="9045597" cy="542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Grp="1" noChangeArrowheads="1"/>
          </p:cNvSpPr>
          <p:nvPr>
            <p:ph type="title"/>
          </p:nvPr>
        </p:nvSpPr>
        <p:spPr/>
        <p:txBody>
          <a:bodyPr>
            <a:normAutofit fontScale="90000"/>
          </a:bodyPr>
          <a:lstStyle/>
          <a:p>
            <a:r>
              <a:rPr lang="en-US" sz="4000" dirty="0" smtClean="0"/>
              <a:t>Socio-economic </a:t>
            </a:r>
            <a:r>
              <a:rPr lang="en-US" sz="4000" dirty="0"/>
              <a:t>regions in Europe</a:t>
            </a:r>
            <a:br>
              <a:rPr lang="en-US" sz="4000" dirty="0"/>
            </a:br>
            <a:endParaRPr lang="en-US" sz="4000" dirty="0"/>
          </a:p>
        </p:txBody>
      </p:sp>
      <p:pic>
        <p:nvPicPr>
          <p:cNvPr id="5124" name="Picture 4"/>
          <p:cNvPicPr>
            <a:picLocks noGrp="1" noChangeAspect="1" noChangeArrowheads="1"/>
          </p:cNvPicPr>
          <p:nvPr>
            <p:ph idx="1"/>
          </p:nvPr>
        </p:nvPicPr>
        <p:blipFill>
          <a:blip r:embed="rId3" cstate="print"/>
          <a:srcRect/>
          <a:stretch>
            <a:fillRect/>
          </a:stretch>
        </p:blipFill>
        <p:spPr>
          <a:xfrm>
            <a:off x="428596" y="1028350"/>
            <a:ext cx="8215370" cy="5655014"/>
          </a:xfrm>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Pescara</a:t>
            </a:r>
            <a:endParaRPr lang="en-US" dirty="0"/>
          </a:p>
        </p:txBody>
      </p:sp>
      <p:sp>
        <p:nvSpPr>
          <p:cNvPr id="3" name="Content Placeholder 2"/>
          <p:cNvSpPr>
            <a:spLocks noGrp="1"/>
          </p:cNvSpPr>
          <p:nvPr>
            <p:ph idx="1"/>
          </p:nvPr>
        </p:nvSpPr>
        <p:spPr/>
        <p:txBody>
          <a:bodyPr/>
          <a:lstStyle/>
          <a:p>
            <a:endParaRPr lang="en-US"/>
          </a:p>
        </p:txBody>
      </p:sp>
      <p:pic>
        <p:nvPicPr>
          <p:cNvPr id="130050" name="Picture 2"/>
          <p:cNvPicPr>
            <a:picLocks noChangeAspect="1" noChangeArrowheads="1"/>
          </p:cNvPicPr>
          <p:nvPr/>
        </p:nvPicPr>
        <p:blipFill>
          <a:blip r:embed="rId3" cstate="print"/>
          <a:srcRect l="43213" t="41992" r="1123" b="6250"/>
          <a:stretch>
            <a:fillRect/>
          </a:stretch>
        </p:blipFill>
        <p:spPr bwMode="auto">
          <a:xfrm>
            <a:off x="0" y="1571612"/>
            <a:ext cx="9144000" cy="52807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Mezzogiorno-Soil</a:t>
            </a:r>
            <a:endParaRPr lang="en-US" dirty="0"/>
          </a:p>
        </p:txBody>
      </p:sp>
      <p:sp>
        <p:nvSpPr>
          <p:cNvPr id="3" name="Content Placeholder 2"/>
          <p:cNvSpPr>
            <a:spLocks noGrp="1"/>
          </p:cNvSpPr>
          <p:nvPr>
            <p:ph idx="1"/>
          </p:nvPr>
        </p:nvSpPr>
        <p:spPr/>
        <p:txBody>
          <a:bodyPr>
            <a:normAutofit lnSpcReduction="10000"/>
          </a:bodyPr>
          <a:lstStyle/>
          <a:p>
            <a:r>
              <a:rPr lang="en-IE" dirty="0" smtClean="0"/>
              <a:t>Campania have </a:t>
            </a:r>
            <a:r>
              <a:rPr lang="en-IE" dirty="0" smtClean="0">
                <a:solidFill>
                  <a:srgbClr val="00B050"/>
                </a:solidFill>
              </a:rPr>
              <a:t>fertile soils with rich alluvial floodplains.</a:t>
            </a:r>
          </a:p>
          <a:p>
            <a:r>
              <a:rPr lang="en-IE" dirty="0" smtClean="0">
                <a:solidFill>
                  <a:srgbClr val="00B050"/>
                </a:solidFill>
              </a:rPr>
              <a:t>Terra </a:t>
            </a:r>
            <a:r>
              <a:rPr lang="en-IE" dirty="0" err="1" smtClean="0">
                <a:solidFill>
                  <a:srgbClr val="00B050"/>
                </a:solidFill>
              </a:rPr>
              <a:t>rossa</a:t>
            </a:r>
            <a:r>
              <a:rPr lang="en-IE" dirty="0" smtClean="0">
                <a:solidFill>
                  <a:srgbClr val="00B050"/>
                </a:solidFill>
              </a:rPr>
              <a:t> soils (red soils) </a:t>
            </a:r>
            <a:r>
              <a:rPr lang="en-IE" dirty="0" smtClean="0"/>
              <a:t>made from weathered limestone are found in south of the region-vineyards, olive groves.</a:t>
            </a:r>
          </a:p>
          <a:p>
            <a:r>
              <a:rPr lang="en-IE" dirty="0" smtClean="0">
                <a:solidFill>
                  <a:srgbClr val="00B050"/>
                </a:solidFill>
              </a:rPr>
              <a:t>High Apennines are thin and denuded </a:t>
            </a:r>
            <a:r>
              <a:rPr lang="en-IE" dirty="0" smtClean="0"/>
              <a:t>due to weathering erosion and earthquakes. </a:t>
            </a:r>
          </a:p>
          <a:p>
            <a:r>
              <a:rPr lang="en-IE" dirty="0" smtClean="0"/>
              <a:t>Rich soils found in densely populated plains EX Vesuvius </a:t>
            </a:r>
            <a:r>
              <a:rPr lang="en-IE" dirty="0" smtClean="0">
                <a:solidFill>
                  <a:srgbClr val="00B050"/>
                </a:solidFill>
              </a:rPr>
              <a:t>(Rich volcanic soil)</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2098" name="Picture 2" descr="http://www.pickatrail.com/jupiter/location/europe/italy/map/campania.gif"/>
          <p:cNvPicPr>
            <a:picLocks noChangeAspect="1" noChangeArrowheads="1"/>
          </p:cNvPicPr>
          <p:nvPr/>
        </p:nvPicPr>
        <p:blipFill>
          <a:blip r:embed="rId3" cstate="print"/>
          <a:srcRect/>
          <a:stretch>
            <a:fillRect/>
          </a:stretch>
        </p:blipFill>
        <p:spPr bwMode="auto">
          <a:xfrm>
            <a:off x="428596" y="223502"/>
            <a:ext cx="8215370" cy="63916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6194" name="Picture 2" descr="http://www.cabotoclub.com/images/maps/campania-map.jpg"/>
          <p:cNvPicPr>
            <a:picLocks noChangeAspect="1" noChangeArrowheads="1"/>
          </p:cNvPicPr>
          <p:nvPr/>
        </p:nvPicPr>
        <p:blipFill>
          <a:blip r:embed="rId3" cstate="print"/>
          <a:srcRect/>
          <a:stretch>
            <a:fillRect/>
          </a:stretch>
        </p:blipFill>
        <p:spPr bwMode="auto">
          <a:xfrm>
            <a:off x="642910" y="357166"/>
            <a:ext cx="8001056" cy="6109897"/>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152400"/>
            <a:ext cx="8229600" cy="533400"/>
          </a:xfrm>
        </p:spPr>
        <p:txBody>
          <a:bodyPr>
            <a:normAutofit fontScale="90000"/>
          </a:bodyPr>
          <a:lstStyle/>
          <a:p>
            <a:r>
              <a:rPr lang="en-IE" sz="3600">
                <a:solidFill>
                  <a:srgbClr val="0000FF"/>
                </a:solidFill>
              </a:rPr>
              <a:t>PHYSICAL PROCESSES-SOILS</a:t>
            </a:r>
            <a:endParaRPr lang="en-US" sz="3600">
              <a:solidFill>
                <a:srgbClr val="0000FF"/>
              </a:solidFill>
            </a:endParaRPr>
          </a:p>
        </p:txBody>
      </p:sp>
      <p:sp>
        <p:nvSpPr>
          <p:cNvPr id="64515" name="Rectangle 3"/>
          <p:cNvSpPr>
            <a:spLocks noGrp="1" noChangeArrowheads="1"/>
          </p:cNvSpPr>
          <p:nvPr>
            <p:ph type="body" sz="half" idx="3"/>
          </p:nvPr>
        </p:nvSpPr>
        <p:spPr/>
        <p:txBody>
          <a:bodyPr/>
          <a:lstStyle/>
          <a:p>
            <a:endParaRPr lang="en-US" sz="2800"/>
          </a:p>
        </p:txBody>
      </p:sp>
      <p:pic>
        <p:nvPicPr>
          <p:cNvPr id="64517" name="Picture 5"/>
          <p:cNvPicPr>
            <a:picLocks noGrp="1" noChangeAspect="1" noChangeArrowheads="1"/>
          </p:cNvPicPr>
          <p:nvPr>
            <p:ph sz="quarter" idx="2"/>
          </p:nvPr>
        </p:nvPicPr>
        <p:blipFill>
          <a:blip r:embed="rId3" cstate="print"/>
          <a:srcRect/>
          <a:stretch>
            <a:fillRect/>
          </a:stretch>
        </p:blipFill>
        <p:spPr>
          <a:xfrm>
            <a:off x="0" y="685800"/>
            <a:ext cx="7286644" cy="5957910"/>
          </a:xfrm>
          <a:ln/>
        </p:spPr>
      </p:pic>
      <p:sp>
        <p:nvSpPr>
          <p:cNvPr id="64521" name="Text Box 9"/>
          <p:cNvSpPr txBox="1">
            <a:spLocks noChangeArrowheads="1"/>
          </p:cNvSpPr>
          <p:nvPr/>
        </p:nvSpPr>
        <p:spPr bwMode="auto">
          <a:xfrm>
            <a:off x="7429520" y="214290"/>
            <a:ext cx="1527175" cy="1311275"/>
          </a:xfrm>
          <a:prstGeom prst="rect">
            <a:avLst/>
          </a:prstGeom>
          <a:noFill/>
          <a:ln w="9525">
            <a:noFill/>
            <a:miter lim="800000"/>
            <a:headEnd/>
            <a:tailEnd/>
          </a:ln>
          <a:effectLst/>
        </p:spPr>
        <p:txBody>
          <a:bodyPr wrap="none">
            <a:spAutoFit/>
          </a:bodyPr>
          <a:lstStyle/>
          <a:p>
            <a:r>
              <a:rPr lang="en-IE" sz="2000" dirty="0">
                <a:solidFill>
                  <a:srgbClr val="FF0000"/>
                </a:solidFill>
              </a:rPr>
              <a:t>GRANITE-</a:t>
            </a:r>
          </a:p>
          <a:p>
            <a:r>
              <a:rPr lang="en-IE" sz="2000" dirty="0">
                <a:solidFill>
                  <a:srgbClr val="FF0000"/>
                </a:solidFill>
              </a:rPr>
              <a:t>CALABRIA-</a:t>
            </a:r>
          </a:p>
          <a:p>
            <a:r>
              <a:rPr lang="en-IE" sz="2000" dirty="0">
                <a:solidFill>
                  <a:srgbClr val="FF0000"/>
                </a:solidFill>
              </a:rPr>
              <a:t>POOR&amp;</a:t>
            </a:r>
          </a:p>
          <a:p>
            <a:r>
              <a:rPr lang="en-IE" sz="2000" dirty="0">
                <a:solidFill>
                  <a:srgbClr val="FF0000"/>
                </a:solidFill>
              </a:rPr>
              <a:t>THIN</a:t>
            </a:r>
            <a:endParaRPr lang="en-US" sz="2000" dirty="0">
              <a:solidFill>
                <a:srgbClr val="FF0000"/>
              </a:solidFill>
            </a:endParaRPr>
          </a:p>
        </p:txBody>
      </p:sp>
      <p:sp>
        <p:nvSpPr>
          <p:cNvPr id="8" name="Content Placeholder 7"/>
          <p:cNvSpPr>
            <a:spLocks noGrp="1"/>
          </p:cNvSpPr>
          <p:nvPr>
            <p:ph sz="quarter" idx="1"/>
          </p:nvPr>
        </p:nvSpPr>
        <p:spPr/>
        <p:txBody>
          <a:bodyPr/>
          <a:lstStyle/>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Mezzogiorno-Climate</a:t>
            </a:r>
            <a:endParaRPr lang="en-US" dirty="0"/>
          </a:p>
        </p:txBody>
      </p:sp>
      <p:sp>
        <p:nvSpPr>
          <p:cNvPr id="3" name="Content Placeholder 2"/>
          <p:cNvSpPr>
            <a:spLocks noGrp="1"/>
          </p:cNvSpPr>
          <p:nvPr>
            <p:ph idx="1"/>
          </p:nvPr>
        </p:nvSpPr>
        <p:spPr>
          <a:xfrm>
            <a:off x="214282" y="1285860"/>
            <a:ext cx="8786874" cy="4840303"/>
          </a:xfrm>
        </p:spPr>
        <p:txBody>
          <a:bodyPr>
            <a:normAutofit/>
          </a:bodyPr>
          <a:lstStyle/>
          <a:p>
            <a:r>
              <a:rPr lang="en-IE" dirty="0" smtClean="0">
                <a:solidFill>
                  <a:srgbClr val="00B050"/>
                </a:solidFill>
              </a:rPr>
              <a:t>Warm temperate oceanic- </a:t>
            </a:r>
            <a:r>
              <a:rPr lang="en-IE" dirty="0" smtClean="0"/>
              <a:t>hot, dry summers (high pressure) Average temp 29 C. Azores bring dry stable weather and can cause drought. </a:t>
            </a:r>
            <a:r>
              <a:rPr lang="en-IE" dirty="0" smtClean="0">
                <a:solidFill>
                  <a:srgbClr val="00B050"/>
                </a:solidFill>
              </a:rPr>
              <a:t>Convectional Rainfall creates thunderstorms</a:t>
            </a:r>
            <a:r>
              <a:rPr lang="en-IE" dirty="0" smtClean="0"/>
              <a:t>.</a:t>
            </a:r>
          </a:p>
          <a:p>
            <a:r>
              <a:rPr lang="en-IE" dirty="0" smtClean="0"/>
              <a:t> </a:t>
            </a:r>
            <a:r>
              <a:rPr lang="en-IE" dirty="0" smtClean="0">
                <a:solidFill>
                  <a:srgbClr val="00B050"/>
                </a:solidFill>
              </a:rPr>
              <a:t>Mild wet winters (low pressure) Average temp =11 C</a:t>
            </a:r>
            <a:r>
              <a:rPr lang="en-IE" dirty="0" smtClean="0"/>
              <a:t>. Winter vary in the Apennines with altitude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5"/>
          <p:cNvSpPr>
            <a:spLocks noGrp="1" noChangeArrowheads="1"/>
          </p:cNvSpPr>
          <p:nvPr>
            <p:ph type="title"/>
          </p:nvPr>
        </p:nvSpPr>
        <p:spPr/>
        <p:txBody>
          <a:bodyPr>
            <a:normAutofit fontScale="90000"/>
          </a:bodyPr>
          <a:lstStyle/>
          <a:p>
            <a:r>
              <a:rPr lang="en-US" sz="4000" dirty="0" smtClean="0"/>
              <a:t>Annual </a:t>
            </a:r>
            <a:r>
              <a:rPr lang="en-US" sz="4000" dirty="0"/>
              <a:t>precipitation and seasonal winds in Naples and Sicily</a:t>
            </a:r>
            <a:br>
              <a:rPr lang="en-US" sz="4000" dirty="0"/>
            </a:br>
            <a:endParaRPr lang="en-US" sz="4000" dirty="0"/>
          </a:p>
        </p:txBody>
      </p:sp>
      <p:pic>
        <p:nvPicPr>
          <p:cNvPr id="28676" name="Picture 4"/>
          <p:cNvPicPr>
            <a:picLocks noGrp="1" noChangeAspect="1" noChangeArrowheads="1"/>
          </p:cNvPicPr>
          <p:nvPr>
            <p:ph idx="1"/>
          </p:nvPr>
        </p:nvPicPr>
        <p:blipFill>
          <a:blip r:embed="rId3" cstate="print"/>
          <a:srcRect/>
          <a:stretch>
            <a:fillRect/>
          </a:stretch>
        </p:blipFill>
        <p:spPr>
          <a:xfrm>
            <a:off x="1000100" y="1285860"/>
            <a:ext cx="6643734" cy="5572140"/>
          </a:xfrm>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a:xfrm>
            <a:off x="457200" y="274638"/>
            <a:ext cx="8229600" cy="639762"/>
          </a:xfrm>
        </p:spPr>
        <p:txBody>
          <a:bodyPr/>
          <a:lstStyle/>
          <a:p>
            <a:r>
              <a:rPr lang="en-IE" sz="3200">
                <a:solidFill>
                  <a:srgbClr val="0000FF"/>
                </a:solidFill>
              </a:rPr>
              <a:t>PHYSICAL PROCESSES-CLIMATE</a:t>
            </a:r>
            <a:endParaRPr lang="en-US" sz="3200">
              <a:solidFill>
                <a:srgbClr val="0000FF"/>
              </a:solidFill>
            </a:endParaRPr>
          </a:p>
        </p:txBody>
      </p:sp>
      <p:sp>
        <p:nvSpPr>
          <p:cNvPr id="19463" name="Rectangle 7"/>
          <p:cNvSpPr>
            <a:spLocks noGrp="1" noChangeArrowheads="1"/>
          </p:cNvSpPr>
          <p:nvPr>
            <p:ph type="body" sz="half" idx="3"/>
          </p:nvPr>
        </p:nvSpPr>
        <p:spPr/>
        <p:txBody>
          <a:bodyPr/>
          <a:lstStyle/>
          <a:p>
            <a:endParaRPr lang="en-US" sz="2800" dirty="0"/>
          </a:p>
        </p:txBody>
      </p:sp>
      <p:pic>
        <p:nvPicPr>
          <p:cNvPr id="19467" name="Picture 11"/>
          <p:cNvPicPr>
            <a:picLocks noGrp="1" noChangeAspect="1" noChangeArrowheads="1"/>
          </p:cNvPicPr>
          <p:nvPr>
            <p:ph sz="quarter" idx="1"/>
          </p:nvPr>
        </p:nvPicPr>
        <p:blipFill>
          <a:blip r:embed="rId3" cstate="print"/>
          <a:srcRect/>
          <a:stretch>
            <a:fillRect/>
          </a:stretch>
        </p:blipFill>
        <p:spPr>
          <a:xfrm>
            <a:off x="214282" y="1357298"/>
            <a:ext cx="8001056" cy="5086366"/>
          </a:xfrm>
          <a:ln/>
        </p:spPr>
      </p:pic>
      <p:sp>
        <p:nvSpPr>
          <p:cNvPr id="6" name="Content Placeholder 5"/>
          <p:cNvSpPr>
            <a:spLocks noGrp="1"/>
          </p:cNvSpPr>
          <p:nvPr>
            <p:ph sz="quarter" idx="2"/>
          </p:nvPr>
        </p:nvSpPr>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PPTDF"/>
          <p:cNvPicPr>
            <a:picLocks noChangeAspect="1" noChangeArrowheads="1"/>
          </p:cNvPicPr>
          <p:nvPr/>
        </p:nvPicPr>
        <p:blipFill>
          <a:blip r:embed="rId3" cstate="print"/>
          <a:srcRect/>
          <a:stretch>
            <a:fillRect/>
          </a:stretch>
        </p:blipFill>
        <p:spPr bwMode="auto">
          <a:xfrm>
            <a:off x="706438" y="138113"/>
            <a:ext cx="7753350" cy="660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PPTE0"/>
          <p:cNvPicPr>
            <a:picLocks noChangeAspect="1" noChangeArrowheads="1"/>
          </p:cNvPicPr>
          <p:nvPr/>
        </p:nvPicPr>
        <p:blipFill>
          <a:blip r:embed="rId3" cstate="print"/>
          <a:srcRect/>
          <a:stretch>
            <a:fillRect/>
          </a:stretch>
        </p:blipFill>
        <p:spPr bwMode="auto">
          <a:xfrm>
            <a:off x="1535113" y="131763"/>
            <a:ext cx="6061075" cy="6610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Grp="1" noChangeArrowheads="1"/>
          </p:cNvSpPr>
          <p:nvPr>
            <p:ph type="title"/>
          </p:nvPr>
        </p:nvSpPr>
        <p:spPr/>
        <p:txBody>
          <a:bodyPr>
            <a:normAutofit fontScale="90000"/>
          </a:bodyPr>
          <a:lstStyle/>
          <a:p>
            <a:r>
              <a:rPr lang="en-US" sz="4000" dirty="0" smtClean="0"/>
              <a:t>Core </a:t>
            </a:r>
            <a:r>
              <a:rPr lang="en-US" sz="4000" dirty="0"/>
              <a:t>regions of Europe</a:t>
            </a:r>
            <a:br>
              <a:rPr lang="en-US" sz="4000" dirty="0"/>
            </a:br>
            <a:endParaRPr lang="en-US" sz="4000" dirty="0"/>
          </a:p>
        </p:txBody>
      </p:sp>
      <p:pic>
        <p:nvPicPr>
          <p:cNvPr id="7172" name="Picture 4"/>
          <p:cNvPicPr>
            <a:picLocks noGrp="1" noChangeAspect="1" noChangeArrowheads="1"/>
          </p:cNvPicPr>
          <p:nvPr>
            <p:ph idx="1"/>
          </p:nvPr>
        </p:nvPicPr>
        <p:blipFill>
          <a:blip r:embed="rId3" cstate="print"/>
          <a:srcRect/>
          <a:stretch>
            <a:fillRect/>
          </a:stretch>
        </p:blipFill>
        <p:spPr>
          <a:xfrm>
            <a:off x="714348" y="928670"/>
            <a:ext cx="7715304" cy="5736210"/>
          </a:xfrm>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smtClean="0"/>
              <a:t>Mezzogiorno</a:t>
            </a:r>
            <a:r>
              <a:rPr lang="en-IE" dirty="0" smtClean="0"/>
              <a:t>-Climate</a:t>
            </a:r>
            <a:endParaRPr lang="en-US" dirty="0"/>
          </a:p>
        </p:txBody>
      </p:sp>
      <p:sp>
        <p:nvSpPr>
          <p:cNvPr id="3" name="Content Placeholder 2"/>
          <p:cNvSpPr>
            <a:spLocks noGrp="1"/>
          </p:cNvSpPr>
          <p:nvPr>
            <p:ph idx="1"/>
          </p:nvPr>
        </p:nvSpPr>
        <p:spPr>
          <a:xfrm>
            <a:off x="214282" y="1285860"/>
            <a:ext cx="8786874" cy="4840303"/>
          </a:xfrm>
        </p:spPr>
        <p:txBody>
          <a:bodyPr/>
          <a:lstStyle/>
          <a:p>
            <a:r>
              <a:rPr lang="en-IE" dirty="0" smtClean="0">
                <a:solidFill>
                  <a:srgbClr val="00B050"/>
                </a:solidFill>
              </a:rPr>
              <a:t>Rainfall ranging from 400mm in Bari to 700mm </a:t>
            </a:r>
            <a:r>
              <a:rPr lang="en-IE" dirty="0" smtClean="0"/>
              <a:t>in Naples. East of region is drier due to </a:t>
            </a:r>
            <a:r>
              <a:rPr lang="en-IE" dirty="0" smtClean="0">
                <a:solidFill>
                  <a:srgbClr val="00B050"/>
                </a:solidFill>
              </a:rPr>
              <a:t>rain shadow </a:t>
            </a:r>
            <a:r>
              <a:rPr lang="en-IE" dirty="0" smtClean="0"/>
              <a:t>effect of Apennine Mountains</a:t>
            </a:r>
          </a:p>
          <a:p>
            <a:r>
              <a:rPr lang="en-IE" dirty="0" smtClean="0">
                <a:solidFill>
                  <a:srgbClr val="00B050"/>
                </a:solidFill>
              </a:rPr>
              <a:t>Hot sirocco winds </a:t>
            </a:r>
            <a:r>
              <a:rPr lang="en-IE" dirty="0" smtClean="0"/>
              <a:t>influence south of Mezzogiorno. </a:t>
            </a:r>
          </a:p>
          <a:p>
            <a:r>
              <a:rPr lang="en-IE" dirty="0" smtClean="0"/>
              <a:t>Sardinia subject to the </a:t>
            </a:r>
            <a:r>
              <a:rPr lang="en-IE" dirty="0" smtClean="0">
                <a:solidFill>
                  <a:srgbClr val="00B050"/>
                </a:solidFill>
              </a:rPr>
              <a:t>cold mistral winds </a:t>
            </a:r>
            <a:r>
              <a:rPr lang="en-IE" dirty="0" smtClean="0"/>
              <a:t>that bring a cold eastern winds from Europe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p:cNvSpPr>
            <a:spLocks noGrp="1" noChangeArrowheads="1"/>
          </p:cNvSpPr>
          <p:nvPr>
            <p:ph type="title"/>
          </p:nvPr>
        </p:nvSpPr>
        <p:spPr>
          <a:xfrm>
            <a:off x="500034" y="500042"/>
            <a:ext cx="8229600" cy="428628"/>
          </a:xfrm>
        </p:spPr>
        <p:txBody>
          <a:bodyPr>
            <a:normAutofit fontScale="90000"/>
          </a:bodyPr>
          <a:lstStyle/>
          <a:p>
            <a:r>
              <a:rPr lang="en-US" sz="4000" dirty="0" smtClean="0"/>
              <a:t>Climate </a:t>
            </a:r>
            <a:r>
              <a:rPr lang="en-US" sz="4000" dirty="0"/>
              <a:t>charts and rainfall measures for Naples and Sicily </a:t>
            </a:r>
            <a:br>
              <a:rPr lang="en-US" sz="4000" dirty="0"/>
            </a:br>
            <a:endParaRPr lang="en-US" sz="4000" dirty="0"/>
          </a:p>
        </p:txBody>
      </p:sp>
      <p:pic>
        <p:nvPicPr>
          <p:cNvPr id="30724" name="Picture 4"/>
          <p:cNvPicPr>
            <a:picLocks noGrp="1" noChangeAspect="1" noChangeArrowheads="1"/>
          </p:cNvPicPr>
          <p:nvPr>
            <p:ph idx="1"/>
          </p:nvPr>
        </p:nvPicPr>
        <p:blipFill>
          <a:blip r:embed="rId3" cstate="print"/>
          <a:srcRect/>
          <a:stretch>
            <a:fillRect/>
          </a:stretch>
        </p:blipFill>
        <p:spPr>
          <a:xfrm>
            <a:off x="685800" y="1428736"/>
            <a:ext cx="7772400" cy="5000659"/>
          </a:xfrm>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smtClean="0"/>
              <a:t>Primary Activities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Primary Activities</a:t>
            </a:r>
            <a:endParaRPr lang="en-US" dirty="0"/>
          </a:p>
        </p:txBody>
      </p:sp>
      <p:sp>
        <p:nvSpPr>
          <p:cNvPr id="3" name="Content Placeholder 2"/>
          <p:cNvSpPr>
            <a:spLocks noGrp="1"/>
          </p:cNvSpPr>
          <p:nvPr>
            <p:ph idx="1"/>
          </p:nvPr>
        </p:nvSpPr>
        <p:spPr/>
        <p:txBody>
          <a:bodyPr/>
          <a:lstStyle/>
          <a:p>
            <a:r>
              <a:rPr lang="en-IE" dirty="0" smtClean="0"/>
              <a:t>Primary Activities are the removal of natural resources from the earth.</a:t>
            </a:r>
          </a:p>
          <a:p>
            <a:r>
              <a:rPr lang="en-IE" dirty="0" smtClean="0"/>
              <a:t>Regions that are mainly involved in primary economic activities tend to be poorer.</a:t>
            </a:r>
          </a:p>
          <a:p>
            <a:r>
              <a:rPr lang="en-IE" dirty="0" smtClean="0">
                <a:solidFill>
                  <a:srgbClr val="00B050"/>
                </a:solidFill>
              </a:rPr>
              <a:t>10% of people are employed in primary activities in this region.</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E" dirty="0" smtClean="0"/>
              <a:t>Primary Activities- Agriculture</a:t>
            </a:r>
            <a:endParaRPr lang="en-US" dirty="0"/>
          </a:p>
        </p:txBody>
      </p:sp>
      <p:sp>
        <p:nvSpPr>
          <p:cNvPr id="8" name="Content Placeholder 7"/>
          <p:cNvSpPr>
            <a:spLocks noGrp="1"/>
          </p:cNvSpPr>
          <p:nvPr>
            <p:ph idx="1"/>
          </p:nvPr>
        </p:nvSpPr>
        <p:spPr/>
        <p:txBody>
          <a:bodyPr>
            <a:normAutofit fontScale="92500" lnSpcReduction="10000"/>
          </a:bodyPr>
          <a:lstStyle/>
          <a:p>
            <a:r>
              <a:rPr lang="ga-IE" dirty="0" smtClean="0"/>
              <a:t>Agriculture in the Mezzogiorna has </a:t>
            </a:r>
            <a:r>
              <a:rPr lang="ga-IE" dirty="0" smtClean="0">
                <a:solidFill>
                  <a:srgbClr val="00B050"/>
                </a:solidFill>
              </a:rPr>
              <a:t>traditionally been unproductive and subsistent</a:t>
            </a:r>
            <a:r>
              <a:rPr lang="ga-IE" dirty="0" smtClean="0"/>
              <a:t>, particularly until the 1970’s. </a:t>
            </a:r>
            <a:endParaRPr lang="en-IE" dirty="0" smtClean="0"/>
          </a:p>
          <a:p>
            <a:r>
              <a:rPr lang="en-IE" dirty="0" smtClean="0"/>
              <a:t>High </a:t>
            </a:r>
            <a:r>
              <a:rPr lang="en-IE" dirty="0" smtClean="0">
                <a:solidFill>
                  <a:srgbClr val="00B050"/>
                </a:solidFill>
              </a:rPr>
              <a:t>dependency on EU grants</a:t>
            </a:r>
            <a:r>
              <a:rPr lang="en-IE" dirty="0" smtClean="0"/>
              <a:t>.</a:t>
            </a:r>
          </a:p>
          <a:p>
            <a:r>
              <a:rPr lang="en-IE" dirty="0" smtClean="0">
                <a:solidFill>
                  <a:srgbClr val="00B050"/>
                </a:solidFill>
              </a:rPr>
              <a:t>Farm incomes are 50% lower </a:t>
            </a:r>
            <a:r>
              <a:rPr lang="en-IE" dirty="0" smtClean="0"/>
              <a:t>than EU average.</a:t>
            </a:r>
          </a:p>
          <a:p>
            <a:r>
              <a:rPr lang="ga-IE" dirty="0" smtClean="0"/>
              <a:t>There are many </a:t>
            </a:r>
            <a:r>
              <a:rPr lang="ga-IE" dirty="0" smtClean="0">
                <a:solidFill>
                  <a:srgbClr val="00B050"/>
                </a:solidFill>
              </a:rPr>
              <a:t>physical factors </a:t>
            </a:r>
            <a:r>
              <a:rPr lang="ga-IE" dirty="0" smtClean="0"/>
              <a:t>that led to agriculture being so unproductive including the mountaineos relief, infertile soils and the Mediterranean climate which frequently causes drought. </a:t>
            </a:r>
            <a:endParaRPr lang="en-IE" dirty="0" smtClean="0"/>
          </a:p>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PPTF5"/>
          <p:cNvPicPr>
            <a:picLocks noChangeAspect="1" noChangeArrowheads="1"/>
          </p:cNvPicPr>
          <p:nvPr/>
        </p:nvPicPr>
        <p:blipFill>
          <a:blip r:embed="rId3" cstate="print"/>
          <a:srcRect/>
          <a:stretch>
            <a:fillRect/>
          </a:stretch>
        </p:blipFill>
        <p:spPr bwMode="auto">
          <a:xfrm>
            <a:off x="642910" y="0"/>
            <a:ext cx="7429552" cy="6537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E" dirty="0" smtClean="0"/>
              <a:t>Primary Activities- Agriculture</a:t>
            </a:r>
            <a:endParaRPr lang="en-US" dirty="0"/>
          </a:p>
        </p:txBody>
      </p:sp>
      <p:sp>
        <p:nvSpPr>
          <p:cNvPr id="8" name="Content Placeholder 7"/>
          <p:cNvSpPr>
            <a:spLocks noGrp="1"/>
          </p:cNvSpPr>
          <p:nvPr>
            <p:ph idx="1"/>
          </p:nvPr>
        </p:nvSpPr>
        <p:spPr/>
        <p:txBody>
          <a:bodyPr>
            <a:normAutofit fontScale="92500" lnSpcReduction="20000"/>
          </a:bodyPr>
          <a:lstStyle/>
          <a:p>
            <a:r>
              <a:rPr lang="ga-IE" dirty="0" smtClean="0"/>
              <a:t>The only productive region have been the alluvial soil near Cerignola and Naples. </a:t>
            </a:r>
            <a:endParaRPr lang="en-IE" dirty="0" smtClean="0"/>
          </a:p>
          <a:p>
            <a:r>
              <a:rPr lang="ga-IE" dirty="0" smtClean="0"/>
              <a:t>Also, up until the </a:t>
            </a:r>
            <a:r>
              <a:rPr lang="ga-IE" dirty="0" smtClean="0">
                <a:solidFill>
                  <a:srgbClr val="00B050"/>
                </a:solidFill>
              </a:rPr>
              <a:t>1950’s</a:t>
            </a:r>
            <a:r>
              <a:rPr lang="ga-IE" dirty="0" smtClean="0"/>
              <a:t> most land was owned by </a:t>
            </a:r>
            <a:r>
              <a:rPr lang="ga-IE" dirty="0" smtClean="0">
                <a:solidFill>
                  <a:srgbClr val="00B050"/>
                </a:solidFill>
              </a:rPr>
              <a:t>absentee landlords who rented the land to tenant farmers. </a:t>
            </a:r>
            <a:endParaRPr lang="en-IE" dirty="0" smtClean="0">
              <a:solidFill>
                <a:srgbClr val="00B050"/>
              </a:solidFill>
            </a:endParaRPr>
          </a:p>
          <a:p>
            <a:r>
              <a:rPr lang="ga-IE" dirty="0" smtClean="0">
                <a:solidFill>
                  <a:srgbClr val="00B050"/>
                </a:solidFill>
              </a:rPr>
              <a:t>This was called the “latifundia</a:t>
            </a:r>
            <a:r>
              <a:rPr lang="ga-IE" dirty="0" smtClean="0"/>
              <a:t>” system of </a:t>
            </a:r>
            <a:r>
              <a:rPr lang="en-IE" dirty="0" smtClean="0"/>
              <a:t>a</a:t>
            </a:r>
            <a:r>
              <a:rPr lang="ga-IE" dirty="0" smtClean="0"/>
              <a:t>griculture and made agriculture extremely unproductive.</a:t>
            </a:r>
            <a:r>
              <a:rPr lang="en-IE" dirty="0" smtClean="0"/>
              <a:t> Only </a:t>
            </a:r>
            <a:r>
              <a:rPr lang="en-IE" dirty="0" smtClean="0">
                <a:solidFill>
                  <a:srgbClr val="00B050"/>
                </a:solidFill>
              </a:rPr>
              <a:t>25% of people owned their land.</a:t>
            </a:r>
          </a:p>
          <a:p>
            <a:r>
              <a:rPr lang="en-IE" dirty="0" smtClean="0">
                <a:solidFill>
                  <a:srgbClr val="00B050"/>
                </a:solidFill>
              </a:rPr>
              <a:t>70%  of farms were less than 3 hectares</a:t>
            </a:r>
            <a:r>
              <a:rPr lang="en-IE" dirty="0" smtClean="0"/>
              <a:t>.</a:t>
            </a:r>
          </a:p>
          <a:p>
            <a:r>
              <a:rPr lang="en-IE" dirty="0" smtClean="0"/>
              <a:t>Often </a:t>
            </a:r>
            <a:r>
              <a:rPr lang="en-IE" dirty="0" smtClean="0">
                <a:solidFill>
                  <a:srgbClr val="00B050"/>
                </a:solidFill>
              </a:rPr>
              <a:t>overgrazing and </a:t>
            </a:r>
            <a:r>
              <a:rPr lang="en-IE" dirty="0" err="1" smtClean="0">
                <a:solidFill>
                  <a:srgbClr val="00B050"/>
                </a:solidFill>
              </a:rPr>
              <a:t>overcultivation</a:t>
            </a:r>
            <a:r>
              <a:rPr lang="en-IE" dirty="0" smtClean="0">
                <a:solidFill>
                  <a:srgbClr val="00B050"/>
                </a:solidFill>
              </a:rPr>
              <a:t> </a:t>
            </a:r>
            <a:r>
              <a:rPr lang="en-IE" dirty="0" err="1" smtClean="0"/>
              <a:t>occuring</a:t>
            </a:r>
            <a:endParaRPr lang="en-US" dirty="0" smtClean="0"/>
          </a:p>
          <a:p>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5"/>
          <p:cNvSpPr>
            <a:spLocks noGrp="1" noChangeArrowheads="1"/>
          </p:cNvSpPr>
          <p:nvPr>
            <p:ph type="title"/>
          </p:nvPr>
        </p:nvSpPr>
        <p:spPr/>
        <p:txBody>
          <a:bodyPr>
            <a:normAutofit fontScale="90000"/>
          </a:bodyPr>
          <a:lstStyle/>
          <a:p>
            <a:r>
              <a:rPr lang="en-US" sz="4000" dirty="0" smtClean="0"/>
              <a:t>Agricultural </a:t>
            </a:r>
            <a:r>
              <a:rPr lang="en-US" sz="4000" dirty="0"/>
              <a:t>production in the </a:t>
            </a:r>
            <a:r>
              <a:rPr lang="en-US" sz="4000" dirty="0" err="1"/>
              <a:t>Mezzogiorno</a:t>
            </a:r>
            <a:r>
              <a:rPr lang="en-US" sz="4000" dirty="0"/>
              <a:t/>
            </a:r>
            <a:br>
              <a:rPr lang="en-US" sz="4000" dirty="0"/>
            </a:br>
            <a:endParaRPr lang="en-US" sz="4000" dirty="0"/>
          </a:p>
        </p:txBody>
      </p:sp>
      <p:pic>
        <p:nvPicPr>
          <p:cNvPr id="38916" name="Picture 4"/>
          <p:cNvPicPr>
            <a:picLocks noGrp="1" noChangeAspect="1" noChangeArrowheads="1"/>
          </p:cNvPicPr>
          <p:nvPr>
            <p:ph idx="1"/>
          </p:nvPr>
        </p:nvPicPr>
        <p:blipFill>
          <a:blip r:embed="rId3" cstate="print"/>
          <a:srcRect/>
          <a:stretch>
            <a:fillRect/>
          </a:stretch>
        </p:blipFill>
        <p:spPr>
          <a:xfrm>
            <a:off x="928662" y="1071546"/>
            <a:ext cx="7143800" cy="5786454"/>
          </a:xfrm>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E" dirty="0" smtClean="0"/>
              <a:t>Primary Activities</a:t>
            </a:r>
            <a:endParaRPr lang="en-US" dirty="0"/>
          </a:p>
        </p:txBody>
      </p:sp>
      <p:sp>
        <p:nvSpPr>
          <p:cNvPr id="8" name="Content Placeholder 7"/>
          <p:cNvSpPr>
            <a:spLocks noGrp="1"/>
          </p:cNvSpPr>
          <p:nvPr>
            <p:ph idx="1"/>
          </p:nvPr>
        </p:nvSpPr>
        <p:spPr/>
        <p:txBody>
          <a:bodyPr>
            <a:normAutofit/>
          </a:bodyPr>
          <a:lstStyle/>
          <a:p>
            <a:r>
              <a:rPr lang="ga-IE" dirty="0" smtClean="0">
                <a:solidFill>
                  <a:srgbClr val="00B050"/>
                </a:solidFill>
              </a:rPr>
              <a:t>isolated from the lucrative north Italian</a:t>
            </a:r>
            <a:r>
              <a:rPr lang="en-IE" dirty="0" smtClean="0">
                <a:solidFill>
                  <a:srgbClr val="00B050"/>
                </a:solidFill>
              </a:rPr>
              <a:t>/ EU</a:t>
            </a:r>
            <a:r>
              <a:rPr lang="ga-IE" dirty="0" smtClean="0">
                <a:solidFill>
                  <a:srgbClr val="00B050"/>
                </a:solidFill>
              </a:rPr>
              <a:t> market due to the poor transport links </a:t>
            </a:r>
            <a:r>
              <a:rPr lang="ga-IE" dirty="0" smtClean="0"/>
              <a:t>and the mountaineous relief between the two regions. </a:t>
            </a:r>
            <a:endParaRPr lang="en-IE" dirty="0" smtClean="0"/>
          </a:p>
          <a:p>
            <a:r>
              <a:rPr lang="ga-IE" dirty="0" smtClean="0"/>
              <a:t>This </a:t>
            </a:r>
            <a:r>
              <a:rPr lang="ga-IE" dirty="0" smtClean="0">
                <a:solidFill>
                  <a:srgbClr val="00B050"/>
                </a:solidFill>
              </a:rPr>
              <a:t>migration of young people meant that there was no young workforce </a:t>
            </a:r>
            <a:r>
              <a:rPr lang="ga-IE" dirty="0" smtClean="0"/>
              <a:t>to take over from ageing farmers which meant many farms were abandoned.</a:t>
            </a:r>
            <a:endParaRPr lang="en-US" dirty="0" smtClean="0"/>
          </a:p>
          <a:p>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28596" y="0"/>
            <a:ext cx="8472518" cy="939784"/>
          </a:xfrm>
        </p:spPr>
        <p:txBody>
          <a:bodyPr>
            <a:normAutofit fontScale="90000"/>
          </a:bodyPr>
          <a:lstStyle/>
          <a:p>
            <a:r>
              <a:rPr lang="en-IE" sz="4000" dirty="0">
                <a:solidFill>
                  <a:srgbClr val="00FF00"/>
                </a:solidFill>
              </a:rPr>
              <a:t>PRIMARY ACTIVITIES-AGRICULTURE REFORM</a:t>
            </a:r>
            <a:endParaRPr lang="en-US" sz="4000" dirty="0">
              <a:solidFill>
                <a:srgbClr val="00FF00"/>
              </a:solidFill>
            </a:endParaRPr>
          </a:p>
        </p:txBody>
      </p:sp>
      <p:sp>
        <p:nvSpPr>
          <p:cNvPr id="46083" name="Rectangle 3"/>
          <p:cNvSpPr>
            <a:spLocks noGrp="1" noChangeArrowheads="1"/>
          </p:cNvSpPr>
          <p:nvPr>
            <p:ph type="body" idx="1"/>
          </p:nvPr>
        </p:nvSpPr>
        <p:spPr/>
        <p:txBody>
          <a:bodyPr/>
          <a:lstStyle/>
          <a:p>
            <a:endParaRPr lang="en-US"/>
          </a:p>
        </p:txBody>
      </p:sp>
      <p:pic>
        <p:nvPicPr>
          <p:cNvPr id="46084" name="Picture 4"/>
          <p:cNvPicPr>
            <a:picLocks noChangeAspect="1" noChangeArrowheads="1"/>
          </p:cNvPicPr>
          <p:nvPr/>
        </p:nvPicPr>
        <p:blipFill>
          <a:blip r:embed="rId3" cstate="print"/>
          <a:srcRect/>
          <a:stretch>
            <a:fillRect/>
          </a:stretch>
        </p:blipFill>
        <p:spPr bwMode="auto">
          <a:xfrm>
            <a:off x="457200" y="1033468"/>
            <a:ext cx="8401080" cy="56816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Grp="1" noChangeArrowheads="1"/>
          </p:cNvSpPr>
          <p:nvPr>
            <p:ph type="title"/>
          </p:nvPr>
        </p:nvSpPr>
        <p:spPr/>
        <p:txBody>
          <a:bodyPr>
            <a:normAutofit fontScale="90000"/>
          </a:bodyPr>
          <a:lstStyle/>
          <a:p>
            <a:r>
              <a:rPr lang="en-US" sz="4000" dirty="0" smtClean="0"/>
              <a:t>Peripheral </a:t>
            </a:r>
            <a:r>
              <a:rPr lang="en-US" sz="4000" dirty="0"/>
              <a:t>regions of Europe</a:t>
            </a:r>
            <a:br>
              <a:rPr lang="en-US" sz="4000" dirty="0"/>
            </a:br>
            <a:endParaRPr lang="en-US" sz="4000" dirty="0"/>
          </a:p>
        </p:txBody>
      </p:sp>
      <p:pic>
        <p:nvPicPr>
          <p:cNvPr id="9220" name="Picture 4"/>
          <p:cNvPicPr>
            <a:picLocks noGrp="1" noChangeAspect="1" noChangeArrowheads="1"/>
          </p:cNvPicPr>
          <p:nvPr>
            <p:ph idx="1"/>
          </p:nvPr>
        </p:nvPicPr>
        <p:blipFill>
          <a:blip r:embed="rId3" cstate="print"/>
          <a:srcRect/>
          <a:stretch>
            <a:fillRect/>
          </a:stretch>
        </p:blipFill>
        <p:spPr>
          <a:xfrm>
            <a:off x="642910" y="857232"/>
            <a:ext cx="8286808" cy="6000768"/>
          </a:xfrm>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9314" name="Picture 2" descr="http://en.academic.ru/pictures/enwiki/77/Mappa_autostrada_A14_Italia.png"/>
          <p:cNvPicPr>
            <a:picLocks noChangeAspect="1" noChangeArrowheads="1"/>
          </p:cNvPicPr>
          <p:nvPr/>
        </p:nvPicPr>
        <p:blipFill>
          <a:blip r:embed="rId3" cstate="print"/>
          <a:srcRect/>
          <a:stretch>
            <a:fillRect/>
          </a:stretch>
        </p:blipFill>
        <p:spPr bwMode="auto">
          <a:xfrm>
            <a:off x="0" y="214290"/>
            <a:ext cx="8929718" cy="6357982"/>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PPTE1"/>
          <p:cNvPicPr>
            <a:picLocks noChangeAspect="1" noChangeArrowheads="1"/>
          </p:cNvPicPr>
          <p:nvPr/>
        </p:nvPicPr>
        <p:blipFill>
          <a:blip r:embed="rId3" cstate="print"/>
          <a:srcRect/>
          <a:stretch>
            <a:fillRect/>
          </a:stretch>
        </p:blipFill>
        <p:spPr bwMode="auto">
          <a:xfrm>
            <a:off x="0" y="0"/>
            <a:ext cx="9144000" cy="67273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IE" sz="4000">
                <a:solidFill>
                  <a:srgbClr val="00FF00"/>
                </a:solidFill>
              </a:rPr>
              <a:t>PRIMARY ACTIVITIES-AGRICULTURE</a:t>
            </a:r>
            <a:endParaRPr lang="en-US" sz="4000">
              <a:solidFill>
                <a:srgbClr val="00FF00"/>
              </a:solidFill>
            </a:endParaRPr>
          </a:p>
        </p:txBody>
      </p:sp>
      <p:sp>
        <p:nvSpPr>
          <p:cNvPr id="39939" name="Rectangle 3"/>
          <p:cNvSpPr>
            <a:spLocks noGrp="1" noChangeArrowheads="1"/>
          </p:cNvSpPr>
          <p:nvPr>
            <p:ph type="body" idx="1"/>
          </p:nvPr>
        </p:nvSpPr>
        <p:spPr/>
        <p:txBody>
          <a:bodyPr/>
          <a:lstStyle/>
          <a:p>
            <a:endParaRPr lang="en-US"/>
          </a:p>
        </p:txBody>
      </p:sp>
      <p:pic>
        <p:nvPicPr>
          <p:cNvPr id="39940" name="Picture 4"/>
          <p:cNvPicPr>
            <a:picLocks noChangeAspect="1" noChangeArrowheads="1"/>
          </p:cNvPicPr>
          <p:nvPr/>
        </p:nvPicPr>
        <p:blipFill>
          <a:blip r:embed="rId3" cstate="print"/>
          <a:srcRect/>
          <a:stretch>
            <a:fillRect/>
          </a:stretch>
        </p:blipFill>
        <p:spPr bwMode="auto">
          <a:xfrm>
            <a:off x="0" y="1285860"/>
            <a:ext cx="9126256" cy="53340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E" dirty="0" smtClean="0"/>
              <a:t>Primary Activities</a:t>
            </a:r>
            <a:endParaRPr lang="en-US" dirty="0"/>
          </a:p>
        </p:txBody>
      </p:sp>
      <p:sp>
        <p:nvSpPr>
          <p:cNvPr id="8" name="Content Placeholder 7"/>
          <p:cNvSpPr>
            <a:spLocks noGrp="1"/>
          </p:cNvSpPr>
          <p:nvPr>
            <p:ph idx="1"/>
          </p:nvPr>
        </p:nvSpPr>
        <p:spPr/>
        <p:txBody>
          <a:bodyPr>
            <a:normAutofit fontScale="92500" lnSpcReduction="10000"/>
          </a:bodyPr>
          <a:lstStyle/>
          <a:p>
            <a:r>
              <a:rPr lang="ga-IE" dirty="0" smtClean="0"/>
              <a:t>In order to reform the agriculture sector in the Mezzogiorna, the </a:t>
            </a:r>
            <a:r>
              <a:rPr lang="ga-IE" dirty="0" smtClean="0">
                <a:solidFill>
                  <a:srgbClr val="00B050"/>
                </a:solidFill>
              </a:rPr>
              <a:t>Cassa per il Mezzogiorna was set up in the 1950’s</a:t>
            </a:r>
            <a:r>
              <a:rPr lang="ga-IE" dirty="0" smtClean="0"/>
              <a:t>.  </a:t>
            </a:r>
            <a:endParaRPr lang="en-IE" dirty="0" smtClean="0"/>
          </a:p>
          <a:p>
            <a:r>
              <a:rPr lang="en-IE" dirty="0" smtClean="0">
                <a:solidFill>
                  <a:srgbClr val="00B050"/>
                </a:solidFill>
              </a:rPr>
              <a:t>Land reform was introduced</a:t>
            </a:r>
            <a:r>
              <a:rPr lang="en-IE" dirty="0" smtClean="0"/>
              <a:t>; </a:t>
            </a:r>
            <a:r>
              <a:rPr lang="ga-IE" dirty="0" smtClean="0">
                <a:solidFill>
                  <a:srgbClr val="00B050"/>
                </a:solidFill>
              </a:rPr>
              <a:t>The large landlord estates were broken up and the land was distributed amongst the farmers, allowing them to adopt more modern methods of agriculture</a:t>
            </a:r>
            <a:r>
              <a:rPr lang="ga-IE" dirty="0" smtClean="0"/>
              <a:t>. </a:t>
            </a:r>
            <a:endParaRPr lang="en-IE" dirty="0" smtClean="0"/>
          </a:p>
          <a:p>
            <a:r>
              <a:rPr lang="ga-IE" dirty="0" smtClean="0"/>
              <a:t>The Cassa encouraged a change from traditional agriculture to the </a:t>
            </a:r>
            <a:r>
              <a:rPr lang="ga-IE" dirty="0" smtClean="0">
                <a:solidFill>
                  <a:srgbClr val="00B050"/>
                </a:solidFill>
              </a:rPr>
              <a:t>production of cash crops such as citrus fruits and tobacco</a:t>
            </a:r>
            <a:r>
              <a:rPr lang="ga-IE" dirty="0" smtClean="0"/>
              <a:t>. </a:t>
            </a:r>
            <a:endParaRPr lang="en-IE" dirty="0" smtClean="0"/>
          </a:p>
          <a:p>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r>
              <a:rPr lang="en-IE" sz="4000">
                <a:solidFill>
                  <a:srgbClr val="00FF00"/>
                </a:solidFill>
              </a:rPr>
              <a:t>PRIMARY ACTIVITIES-AGRICULTURE REFORM</a:t>
            </a:r>
            <a:endParaRPr lang="en-US" sz="4000">
              <a:solidFill>
                <a:srgbClr val="00FF00"/>
              </a:solidFill>
            </a:endParaRPr>
          </a:p>
        </p:txBody>
      </p:sp>
      <p:sp>
        <p:nvSpPr>
          <p:cNvPr id="36867" name="Rectangle 3"/>
          <p:cNvSpPr>
            <a:spLocks noGrp="1" noChangeArrowheads="1"/>
          </p:cNvSpPr>
          <p:nvPr>
            <p:ph type="body" idx="1"/>
          </p:nvPr>
        </p:nvSpPr>
        <p:spPr/>
        <p:txBody>
          <a:bodyPr/>
          <a:lstStyle/>
          <a:p>
            <a:endParaRPr lang="en-US"/>
          </a:p>
        </p:txBody>
      </p:sp>
      <p:pic>
        <p:nvPicPr>
          <p:cNvPr id="36868" name="Picture 4"/>
          <p:cNvPicPr>
            <a:picLocks noChangeAspect="1" noChangeArrowheads="1"/>
          </p:cNvPicPr>
          <p:nvPr/>
        </p:nvPicPr>
        <p:blipFill>
          <a:blip r:embed="rId3" cstate="print"/>
          <a:srcRect/>
          <a:stretch>
            <a:fillRect/>
          </a:stretch>
        </p:blipFill>
        <p:spPr bwMode="auto">
          <a:xfrm>
            <a:off x="0" y="1571613"/>
            <a:ext cx="4643438" cy="5286388"/>
          </a:xfrm>
          <a:prstGeom prst="rect">
            <a:avLst/>
          </a:prstGeom>
          <a:noFill/>
          <a:ln w="9525">
            <a:noFill/>
            <a:miter lim="800000"/>
            <a:headEnd/>
            <a:tailEnd/>
          </a:ln>
          <a:effectLst/>
        </p:spPr>
      </p:pic>
      <p:pic>
        <p:nvPicPr>
          <p:cNvPr id="36869" name="Picture 5"/>
          <p:cNvPicPr>
            <a:picLocks noChangeAspect="1" noChangeArrowheads="1"/>
          </p:cNvPicPr>
          <p:nvPr/>
        </p:nvPicPr>
        <p:blipFill>
          <a:blip r:embed="rId4" cstate="print"/>
          <a:srcRect/>
          <a:stretch>
            <a:fillRect/>
          </a:stretch>
        </p:blipFill>
        <p:spPr bwMode="auto">
          <a:xfrm>
            <a:off x="4572000" y="1428736"/>
            <a:ext cx="4572000" cy="52387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E" dirty="0" smtClean="0"/>
              <a:t>Primary Activities</a:t>
            </a:r>
            <a:endParaRPr lang="en-US" dirty="0"/>
          </a:p>
        </p:txBody>
      </p:sp>
      <p:sp>
        <p:nvSpPr>
          <p:cNvPr id="8" name="Content Placeholder 7"/>
          <p:cNvSpPr>
            <a:spLocks noGrp="1"/>
          </p:cNvSpPr>
          <p:nvPr>
            <p:ph idx="1"/>
          </p:nvPr>
        </p:nvSpPr>
        <p:spPr/>
        <p:txBody>
          <a:bodyPr>
            <a:normAutofit lnSpcReduction="10000"/>
          </a:bodyPr>
          <a:lstStyle/>
          <a:p>
            <a:r>
              <a:rPr lang="ga-IE" dirty="0" smtClean="0"/>
              <a:t>Large amounts of money were invested in</a:t>
            </a:r>
            <a:r>
              <a:rPr lang="en-IE" dirty="0" smtClean="0"/>
              <a:t> </a:t>
            </a:r>
            <a:r>
              <a:rPr lang="en-IE" dirty="0" smtClean="0">
                <a:solidFill>
                  <a:srgbClr val="00B050"/>
                </a:solidFill>
              </a:rPr>
              <a:t>farmer education, mechanisation,</a:t>
            </a:r>
            <a:r>
              <a:rPr lang="ga-IE" dirty="0" smtClean="0">
                <a:solidFill>
                  <a:srgbClr val="00B050"/>
                </a:solidFill>
              </a:rPr>
              <a:t> irrigation</a:t>
            </a:r>
            <a:r>
              <a:rPr lang="ga-IE" dirty="0" smtClean="0"/>
              <a:t> and developing wells and reservoirs to make previously unproductive land productive. </a:t>
            </a:r>
            <a:endParaRPr lang="en-IE" dirty="0" smtClean="0"/>
          </a:p>
          <a:p>
            <a:r>
              <a:rPr lang="ga-IE" dirty="0" smtClean="0">
                <a:solidFill>
                  <a:srgbClr val="00B050"/>
                </a:solidFill>
              </a:rPr>
              <a:t>Transport links were improved between north and south with the construction of the italian Autostrade </a:t>
            </a:r>
            <a:r>
              <a:rPr lang="ga-IE" dirty="0" smtClean="0"/>
              <a:t>which allows agriculture goods to reach the market quickly.</a:t>
            </a:r>
            <a:endParaRPr lang="en-IE" dirty="0" smtClean="0"/>
          </a:p>
          <a:p>
            <a:r>
              <a:rPr lang="en-IE" dirty="0" smtClean="0"/>
              <a:t>Malarial swamps were drained and reclaimed.</a:t>
            </a:r>
            <a:endParaRPr lang="en-US" dirty="0" smtClean="0"/>
          </a:p>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r>
              <a:rPr lang="en-IE" sz="4000">
                <a:solidFill>
                  <a:srgbClr val="00FF00"/>
                </a:solidFill>
              </a:rPr>
              <a:t>PRIMARY ACTIVITIES-AGRICULTURE REFORM</a:t>
            </a:r>
            <a:endParaRPr lang="en-US" sz="4000">
              <a:solidFill>
                <a:srgbClr val="00FF00"/>
              </a:solidFill>
            </a:endParaRPr>
          </a:p>
        </p:txBody>
      </p:sp>
      <p:sp>
        <p:nvSpPr>
          <p:cNvPr id="40963" name="Rectangle 3"/>
          <p:cNvSpPr>
            <a:spLocks noGrp="1" noChangeArrowheads="1"/>
          </p:cNvSpPr>
          <p:nvPr>
            <p:ph type="body" idx="1"/>
          </p:nvPr>
        </p:nvSpPr>
        <p:spPr/>
        <p:txBody>
          <a:bodyPr/>
          <a:lstStyle/>
          <a:p>
            <a:endParaRPr lang="en-US"/>
          </a:p>
        </p:txBody>
      </p:sp>
      <p:pic>
        <p:nvPicPr>
          <p:cNvPr id="40964" name="Picture 4"/>
          <p:cNvPicPr>
            <a:picLocks noChangeAspect="1" noChangeArrowheads="1"/>
          </p:cNvPicPr>
          <p:nvPr/>
        </p:nvPicPr>
        <p:blipFill>
          <a:blip r:embed="rId3" cstate="print"/>
          <a:srcRect/>
          <a:stretch>
            <a:fillRect/>
          </a:stretch>
        </p:blipFill>
        <p:spPr bwMode="auto">
          <a:xfrm>
            <a:off x="214282" y="1302980"/>
            <a:ext cx="8929718" cy="53407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Grp="1" noChangeArrowheads="1"/>
          </p:cNvSpPr>
          <p:nvPr>
            <p:ph type="title"/>
          </p:nvPr>
        </p:nvSpPr>
        <p:spPr/>
        <p:txBody>
          <a:bodyPr>
            <a:normAutofit fontScale="90000"/>
          </a:bodyPr>
          <a:lstStyle/>
          <a:p>
            <a:r>
              <a:rPr lang="en-US" sz="4000" dirty="0" smtClean="0"/>
              <a:t>Typical </a:t>
            </a:r>
            <a:r>
              <a:rPr lang="en-US" sz="4000" dirty="0"/>
              <a:t>land use in the </a:t>
            </a:r>
            <a:r>
              <a:rPr lang="en-US" sz="4000" dirty="0" err="1"/>
              <a:t>Mezzogiorno</a:t>
            </a:r>
            <a:r>
              <a:rPr lang="en-US" sz="4000" dirty="0"/>
              <a:t/>
            </a:r>
            <a:br>
              <a:rPr lang="en-US" sz="4000" dirty="0"/>
            </a:br>
            <a:endParaRPr lang="en-US" sz="4000" dirty="0"/>
          </a:p>
        </p:txBody>
      </p:sp>
      <p:pic>
        <p:nvPicPr>
          <p:cNvPr id="36868" name="Picture 4"/>
          <p:cNvPicPr>
            <a:picLocks noGrp="1" noChangeAspect="1" noChangeArrowheads="1"/>
          </p:cNvPicPr>
          <p:nvPr>
            <p:ph idx="1"/>
          </p:nvPr>
        </p:nvPicPr>
        <p:blipFill>
          <a:blip r:embed="rId3" cstate="print"/>
          <a:srcRect/>
          <a:stretch>
            <a:fillRect/>
          </a:stretch>
        </p:blipFill>
        <p:spPr>
          <a:xfrm>
            <a:off x="357158" y="825000"/>
            <a:ext cx="8358246" cy="6033000"/>
          </a:xfrm>
          <a:no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PPTE2"/>
          <p:cNvPicPr>
            <a:picLocks noChangeAspect="1" noChangeArrowheads="1"/>
          </p:cNvPicPr>
          <p:nvPr/>
        </p:nvPicPr>
        <p:blipFill>
          <a:blip r:embed="rId3" cstate="print"/>
          <a:srcRect/>
          <a:stretch>
            <a:fillRect/>
          </a:stretch>
        </p:blipFill>
        <p:spPr bwMode="auto">
          <a:xfrm>
            <a:off x="428596" y="0"/>
            <a:ext cx="8072494"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Southern Italy</a:t>
            </a:r>
            <a:endParaRPr lang="en-US" dirty="0"/>
          </a:p>
        </p:txBody>
      </p:sp>
      <p:sp>
        <p:nvSpPr>
          <p:cNvPr id="3" name="Content Placeholder 2"/>
          <p:cNvSpPr>
            <a:spLocks noGrp="1"/>
          </p:cNvSpPr>
          <p:nvPr>
            <p:ph idx="1"/>
          </p:nvPr>
        </p:nvSpPr>
        <p:spPr/>
        <p:txBody>
          <a:bodyPr/>
          <a:lstStyle/>
          <a:p>
            <a:endParaRPr lang="en-US"/>
          </a:p>
        </p:txBody>
      </p:sp>
      <p:pic>
        <p:nvPicPr>
          <p:cNvPr id="2050" name="Picture 2" descr="http://www.italianvisits.com/tours/ivtours/mezzogiorno/maratea.jpg"/>
          <p:cNvPicPr>
            <a:picLocks noChangeAspect="1" noChangeArrowheads="1"/>
          </p:cNvPicPr>
          <p:nvPr/>
        </p:nvPicPr>
        <p:blipFill>
          <a:blip r:embed="rId3" cstate="print"/>
          <a:srcRect/>
          <a:stretch>
            <a:fillRect/>
          </a:stretch>
        </p:blipFill>
        <p:spPr bwMode="auto">
          <a:xfrm>
            <a:off x="142843" y="1214423"/>
            <a:ext cx="9027509" cy="564357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Grp="1" noChangeArrowheads="1"/>
          </p:cNvSpPr>
          <p:nvPr>
            <p:ph type="title"/>
          </p:nvPr>
        </p:nvSpPr>
        <p:spPr/>
        <p:txBody>
          <a:bodyPr>
            <a:normAutofit fontScale="90000"/>
          </a:bodyPr>
          <a:lstStyle/>
          <a:p>
            <a:r>
              <a:rPr lang="en-US" sz="4000" dirty="0" smtClean="0"/>
              <a:t>Former </a:t>
            </a:r>
            <a:r>
              <a:rPr lang="en-US" sz="4000" dirty="0"/>
              <a:t>Objective One regions in Europe</a:t>
            </a:r>
            <a:br>
              <a:rPr lang="en-US" sz="4000" dirty="0"/>
            </a:br>
            <a:endParaRPr lang="en-US" sz="4000" dirty="0"/>
          </a:p>
        </p:txBody>
      </p:sp>
      <p:pic>
        <p:nvPicPr>
          <p:cNvPr id="11268" name="Picture 4"/>
          <p:cNvPicPr>
            <a:picLocks noGrp="1" noChangeAspect="1" noChangeArrowheads="1"/>
          </p:cNvPicPr>
          <p:nvPr>
            <p:ph idx="1"/>
          </p:nvPr>
        </p:nvPicPr>
        <p:blipFill>
          <a:blip r:embed="rId3" cstate="print"/>
          <a:srcRect/>
          <a:stretch>
            <a:fillRect/>
          </a:stretch>
        </p:blipFill>
        <p:spPr>
          <a:xfrm>
            <a:off x="928662" y="928670"/>
            <a:ext cx="7429552" cy="5929331"/>
          </a:xfrm>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Agriculture- Arable (Crops) farming</a:t>
            </a:r>
            <a:endParaRPr lang="en-US" dirty="0"/>
          </a:p>
        </p:txBody>
      </p:sp>
      <p:sp>
        <p:nvSpPr>
          <p:cNvPr id="3" name="Content Placeholder 2"/>
          <p:cNvSpPr>
            <a:spLocks noGrp="1"/>
          </p:cNvSpPr>
          <p:nvPr>
            <p:ph idx="1"/>
          </p:nvPr>
        </p:nvSpPr>
        <p:spPr>
          <a:xfrm>
            <a:off x="285720" y="1600200"/>
            <a:ext cx="8429684" cy="4525963"/>
          </a:xfrm>
        </p:spPr>
        <p:txBody>
          <a:bodyPr>
            <a:normAutofit/>
          </a:bodyPr>
          <a:lstStyle/>
          <a:p>
            <a:r>
              <a:rPr lang="en-IE" dirty="0" smtClean="0">
                <a:solidFill>
                  <a:srgbClr val="00B050"/>
                </a:solidFill>
              </a:rPr>
              <a:t>Used to grow hard wheat </a:t>
            </a:r>
            <a:r>
              <a:rPr lang="en-IE" dirty="0" smtClean="0"/>
              <a:t>used for making pasta, bread, pizza.</a:t>
            </a:r>
          </a:p>
          <a:p>
            <a:r>
              <a:rPr lang="en-IE" dirty="0" smtClean="0">
                <a:solidFill>
                  <a:srgbClr val="00B050"/>
                </a:solidFill>
              </a:rPr>
              <a:t>Campanie </a:t>
            </a:r>
            <a:r>
              <a:rPr lang="en-IE" dirty="0" smtClean="0"/>
              <a:t>specialise in production of </a:t>
            </a:r>
            <a:r>
              <a:rPr lang="en-IE" dirty="0" smtClean="0">
                <a:solidFill>
                  <a:srgbClr val="00B050"/>
                </a:solidFill>
              </a:rPr>
              <a:t>tomatoes</a:t>
            </a:r>
          </a:p>
          <a:p>
            <a:r>
              <a:rPr lang="en-IE" dirty="0" smtClean="0"/>
              <a:t>Mezzogiorno main producer of </a:t>
            </a:r>
            <a:r>
              <a:rPr lang="en-IE" dirty="0" smtClean="0">
                <a:solidFill>
                  <a:srgbClr val="00B050"/>
                </a:solidFill>
              </a:rPr>
              <a:t>citrus fruit, grapes (wines) &amp; olives</a:t>
            </a:r>
            <a:r>
              <a:rPr lang="en-IE" dirty="0" smtClean="0"/>
              <a:t> in EU.</a:t>
            </a:r>
          </a:p>
          <a:p>
            <a:r>
              <a:rPr lang="en-IE" dirty="0" smtClean="0"/>
              <a:t>60% of citrus fruits produced in Sicily</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Citrus Fruits- Lemon and Lime</a:t>
            </a:r>
            <a:endParaRPr lang="en-US" dirty="0"/>
          </a:p>
        </p:txBody>
      </p:sp>
      <p:sp>
        <p:nvSpPr>
          <p:cNvPr id="3" name="Content Placeholder 2"/>
          <p:cNvSpPr>
            <a:spLocks noGrp="1"/>
          </p:cNvSpPr>
          <p:nvPr>
            <p:ph idx="1"/>
          </p:nvPr>
        </p:nvSpPr>
        <p:spPr/>
        <p:txBody>
          <a:bodyPr/>
          <a:lstStyle/>
          <a:p>
            <a:endParaRPr lang="en-US"/>
          </a:p>
        </p:txBody>
      </p:sp>
      <p:pic>
        <p:nvPicPr>
          <p:cNvPr id="150530" name="Picture 2" descr="http://www.abc.net.au/reslib/200902/r343824_1567715.jpg"/>
          <p:cNvPicPr>
            <a:picLocks noChangeAspect="1" noChangeArrowheads="1"/>
          </p:cNvPicPr>
          <p:nvPr/>
        </p:nvPicPr>
        <p:blipFill>
          <a:blip r:embed="rId3" cstate="print"/>
          <a:srcRect/>
          <a:stretch>
            <a:fillRect/>
          </a:stretch>
        </p:blipFill>
        <p:spPr bwMode="auto">
          <a:xfrm>
            <a:off x="214282" y="1339415"/>
            <a:ext cx="8643998" cy="5518586"/>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Campanie</a:t>
            </a:r>
            <a:endParaRPr lang="en-US" dirty="0"/>
          </a:p>
        </p:txBody>
      </p:sp>
      <p:sp>
        <p:nvSpPr>
          <p:cNvPr id="3" name="Content Placeholder 2"/>
          <p:cNvSpPr>
            <a:spLocks noGrp="1"/>
          </p:cNvSpPr>
          <p:nvPr>
            <p:ph idx="1"/>
          </p:nvPr>
        </p:nvSpPr>
        <p:spPr/>
        <p:txBody>
          <a:bodyPr/>
          <a:lstStyle/>
          <a:p>
            <a:endParaRPr lang="en-US"/>
          </a:p>
        </p:txBody>
      </p:sp>
      <p:pic>
        <p:nvPicPr>
          <p:cNvPr id="152578" name="Picture 2" descr="http://www.epicurious.com/images/articlesguides/diningtravel/culinarytravel/campania-culinary-tour.jpg"/>
          <p:cNvPicPr>
            <a:picLocks noChangeAspect="1" noChangeArrowheads="1"/>
          </p:cNvPicPr>
          <p:nvPr/>
        </p:nvPicPr>
        <p:blipFill>
          <a:blip r:embed="rId3" cstate="print"/>
          <a:srcRect/>
          <a:stretch>
            <a:fillRect/>
          </a:stretch>
        </p:blipFill>
        <p:spPr bwMode="auto">
          <a:xfrm>
            <a:off x="214282" y="1285860"/>
            <a:ext cx="8732040" cy="5279175"/>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892480" cy="1143000"/>
          </a:xfrm>
        </p:spPr>
        <p:txBody>
          <a:bodyPr>
            <a:normAutofit fontScale="90000"/>
          </a:bodyPr>
          <a:lstStyle/>
          <a:p>
            <a:r>
              <a:rPr lang="en-IE" dirty="0" smtClean="0"/>
              <a:t>Agriculture- Pastoral (Livestock) farming</a:t>
            </a:r>
            <a:endParaRPr lang="en-US" dirty="0"/>
          </a:p>
        </p:txBody>
      </p:sp>
      <p:sp>
        <p:nvSpPr>
          <p:cNvPr id="3" name="Content Placeholder 2"/>
          <p:cNvSpPr>
            <a:spLocks noGrp="1"/>
          </p:cNvSpPr>
          <p:nvPr>
            <p:ph idx="1"/>
          </p:nvPr>
        </p:nvSpPr>
        <p:spPr/>
        <p:txBody>
          <a:bodyPr/>
          <a:lstStyle/>
          <a:p>
            <a:r>
              <a:rPr lang="en-IE" dirty="0" smtClean="0">
                <a:solidFill>
                  <a:srgbClr val="00B050"/>
                </a:solidFill>
              </a:rPr>
              <a:t>High costs of irrigation make pastoral farming unprofitable </a:t>
            </a:r>
            <a:r>
              <a:rPr lang="en-IE" dirty="0" smtClean="0"/>
              <a:t>though Buffalo are raised in Campania as their milk is used to make cheese. </a:t>
            </a:r>
          </a:p>
          <a:p>
            <a:r>
              <a:rPr lang="en-IE" dirty="0" smtClean="0">
                <a:solidFill>
                  <a:srgbClr val="00B050"/>
                </a:solidFill>
              </a:rPr>
              <a:t>Goats and sheep used in highland areas</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Campania Buffalo and cheese.</a:t>
            </a:r>
            <a:endParaRPr lang="en-US" dirty="0"/>
          </a:p>
        </p:txBody>
      </p:sp>
      <p:sp>
        <p:nvSpPr>
          <p:cNvPr id="3" name="Content Placeholder 2"/>
          <p:cNvSpPr>
            <a:spLocks noGrp="1"/>
          </p:cNvSpPr>
          <p:nvPr>
            <p:ph idx="1"/>
          </p:nvPr>
        </p:nvSpPr>
        <p:spPr/>
        <p:txBody>
          <a:bodyPr/>
          <a:lstStyle/>
          <a:p>
            <a:endParaRPr lang="en-US"/>
          </a:p>
        </p:txBody>
      </p:sp>
      <p:pic>
        <p:nvPicPr>
          <p:cNvPr id="273410" name="Picture 2" descr="http://www.cellartours.com/blog/wp-content/uploads/2008/10/vannullo-2.jpg"/>
          <p:cNvPicPr>
            <a:picLocks noChangeAspect="1" noChangeArrowheads="1"/>
          </p:cNvPicPr>
          <p:nvPr/>
        </p:nvPicPr>
        <p:blipFill>
          <a:blip r:embed="rId3" cstate="print"/>
          <a:srcRect/>
          <a:stretch>
            <a:fillRect/>
          </a:stretch>
        </p:blipFill>
        <p:spPr bwMode="auto">
          <a:xfrm>
            <a:off x="0" y="1428736"/>
            <a:ext cx="4500562" cy="4948242"/>
          </a:xfrm>
          <a:prstGeom prst="rect">
            <a:avLst/>
          </a:prstGeom>
          <a:noFill/>
        </p:spPr>
      </p:pic>
      <p:pic>
        <p:nvPicPr>
          <p:cNvPr id="273412" name="Picture 4" descr="http://guelphmercury.blogs.com/.a/6a00d8341cf1f953ef01156fac2561970c-320wi"/>
          <p:cNvPicPr>
            <a:picLocks noChangeAspect="1" noChangeArrowheads="1"/>
          </p:cNvPicPr>
          <p:nvPr/>
        </p:nvPicPr>
        <p:blipFill>
          <a:blip r:embed="rId4" cstate="print"/>
          <a:srcRect/>
          <a:stretch>
            <a:fillRect/>
          </a:stretch>
        </p:blipFill>
        <p:spPr bwMode="auto">
          <a:xfrm>
            <a:off x="4563160" y="1428736"/>
            <a:ext cx="4271286" cy="5205429"/>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 are</a:t>
            </a:r>
            <a:endParaRPr lang="en-US" dirty="0"/>
          </a:p>
        </p:txBody>
      </p:sp>
      <p:sp>
        <p:nvSpPr>
          <p:cNvPr id="3" name="Content Placeholder 2"/>
          <p:cNvSpPr>
            <a:spLocks noGrp="1"/>
          </p:cNvSpPr>
          <p:nvPr>
            <p:ph idx="1"/>
          </p:nvPr>
        </p:nvSpPr>
        <p:spPr/>
        <p:txBody>
          <a:bodyPr/>
          <a:lstStyle/>
          <a:p>
            <a:endParaRPr lang="en-US"/>
          </a:p>
        </p:txBody>
      </p:sp>
      <p:pic>
        <p:nvPicPr>
          <p:cNvPr id="154626" name="Picture 2" descr="http://www.bartellonline.com/winter/2/tlg-mountain_goat.jpg"/>
          <p:cNvPicPr>
            <a:picLocks noChangeAspect="1" noChangeArrowheads="1"/>
          </p:cNvPicPr>
          <p:nvPr/>
        </p:nvPicPr>
        <p:blipFill>
          <a:blip r:embed="rId3" cstate="print"/>
          <a:srcRect/>
          <a:stretch>
            <a:fillRect/>
          </a:stretch>
        </p:blipFill>
        <p:spPr bwMode="auto">
          <a:xfrm>
            <a:off x="214282" y="267836"/>
            <a:ext cx="8501122" cy="6375842"/>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Negative effects of the Cassa</a:t>
            </a:r>
            <a:endParaRPr lang="en-US" dirty="0"/>
          </a:p>
        </p:txBody>
      </p:sp>
      <p:sp>
        <p:nvSpPr>
          <p:cNvPr id="3" name="Content Placeholder 2"/>
          <p:cNvSpPr>
            <a:spLocks noGrp="1"/>
          </p:cNvSpPr>
          <p:nvPr>
            <p:ph idx="1"/>
          </p:nvPr>
        </p:nvSpPr>
        <p:spPr/>
        <p:txBody>
          <a:bodyPr/>
          <a:lstStyle/>
          <a:p>
            <a:r>
              <a:rPr lang="en-IE" dirty="0" smtClean="0">
                <a:solidFill>
                  <a:srgbClr val="00B050"/>
                </a:solidFill>
              </a:rPr>
              <a:t>Only benefited the coastal plains and widened income gap </a:t>
            </a:r>
            <a:r>
              <a:rPr lang="en-IE" dirty="0" smtClean="0"/>
              <a:t>between the plains and upland areas.</a:t>
            </a:r>
          </a:p>
          <a:p>
            <a:r>
              <a:rPr lang="en-IE" dirty="0" smtClean="0">
                <a:solidFill>
                  <a:srgbClr val="00B050"/>
                </a:solidFill>
              </a:rPr>
              <a:t>Seasonal overproduction has led to a dramatic fall in prices.</a:t>
            </a:r>
          </a:p>
          <a:p>
            <a:r>
              <a:rPr lang="en-IE" dirty="0" smtClean="0">
                <a:solidFill>
                  <a:srgbClr val="00B050"/>
                </a:solidFill>
              </a:rPr>
              <a:t>Mechanisation of farming led to loss of jobs</a:t>
            </a:r>
          </a:p>
          <a:p>
            <a:r>
              <a:rPr lang="en-IE" dirty="0" smtClean="0">
                <a:solidFill>
                  <a:srgbClr val="00B050"/>
                </a:solidFill>
              </a:rPr>
              <a:t>Irrigation system are expensive to maintain.</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30 Mark Question</a:t>
            </a:r>
            <a:endParaRPr lang="en-US" dirty="0"/>
          </a:p>
        </p:txBody>
      </p:sp>
      <p:sp>
        <p:nvSpPr>
          <p:cNvPr id="3" name="Content Placeholder 2"/>
          <p:cNvSpPr>
            <a:spLocks noGrp="1"/>
          </p:cNvSpPr>
          <p:nvPr>
            <p:ph idx="1"/>
          </p:nvPr>
        </p:nvSpPr>
        <p:spPr/>
        <p:txBody>
          <a:bodyPr/>
          <a:lstStyle/>
          <a:p>
            <a:r>
              <a:rPr lang="en-IE" dirty="0" smtClean="0"/>
              <a:t>Describe how physical factors have affected agriculture in a European Region </a:t>
            </a:r>
            <a:r>
              <a:rPr lang="en-IE" i="1" u="sng" dirty="0" smtClean="0"/>
              <a:t>(NOT IRELAND)</a:t>
            </a:r>
            <a:r>
              <a:rPr lang="en-IE" dirty="0" smtClean="0"/>
              <a:t> that you have studied.</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Agriculture Questions</a:t>
            </a:r>
            <a:endParaRPr lang="en-US" dirty="0"/>
          </a:p>
        </p:txBody>
      </p:sp>
      <p:sp>
        <p:nvSpPr>
          <p:cNvPr id="3" name="Content Placeholder 2"/>
          <p:cNvSpPr>
            <a:spLocks noGrp="1"/>
          </p:cNvSpPr>
          <p:nvPr>
            <p:ph idx="1"/>
          </p:nvPr>
        </p:nvSpPr>
        <p:spPr/>
        <p:txBody>
          <a:bodyPr>
            <a:normAutofit fontScale="92500"/>
          </a:bodyPr>
          <a:lstStyle/>
          <a:p>
            <a:r>
              <a:rPr lang="en-IE" dirty="0" smtClean="0"/>
              <a:t>What is the % of people employed in agriculture? </a:t>
            </a:r>
          </a:p>
          <a:p>
            <a:r>
              <a:rPr lang="en-IE" dirty="0" smtClean="0"/>
              <a:t>Give a list of what people farm in the Mezzogiorno.</a:t>
            </a:r>
          </a:p>
          <a:p>
            <a:r>
              <a:rPr lang="en-IE" dirty="0" smtClean="0"/>
              <a:t>List the negative factors that hindered Agriculture in the Mezzogiorno.</a:t>
            </a:r>
          </a:p>
          <a:p>
            <a:r>
              <a:rPr lang="en-IE" dirty="0" smtClean="0"/>
              <a:t>What was the name of the plan the Italian government put in place.</a:t>
            </a:r>
          </a:p>
          <a:p>
            <a:r>
              <a:rPr lang="en-IE" dirty="0" smtClean="0"/>
              <a:t>Discuss the aims and implementation of this plan.</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Forestry</a:t>
            </a:r>
            <a:endParaRPr lang="en-US" dirty="0"/>
          </a:p>
        </p:txBody>
      </p:sp>
      <p:sp>
        <p:nvSpPr>
          <p:cNvPr id="3" name="Content Placeholder 2"/>
          <p:cNvSpPr>
            <a:spLocks noGrp="1"/>
          </p:cNvSpPr>
          <p:nvPr>
            <p:ph idx="1"/>
          </p:nvPr>
        </p:nvSpPr>
        <p:spPr/>
        <p:txBody>
          <a:bodyPr/>
          <a:lstStyle/>
          <a:p>
            <a:r>
              <a:rPr lang="en-IE" dirty="0" smtClean="0"/>
              <a:t>The </a:t>
            </a:r>
            <a:r>
              <a:rPr lang="en-IE" dirty="0" smtClean="0">
                <a:solidFill>
                  <a:srgbClr val="00B050"/>
                </a:solidFill>
              </a:rPr>
              <a:t>mixed woodland </a:t>
            </a:r>
            <a:r>
              <a:rPr lang="en-IE" dirty="0" smtClean="0"/>
              <a:t>(cork &amp; evergreen oak) that covered most of the Mezzogiorno have been cleared for agriculture and settlement.</a:t>
            </a:r>
          </a:p>
          <a:p>
            <a:r>
              <a:rPr lang="en-IE" dirty="0" smtClean="0"/>
              <a:t>Upland Calabria and Abruzzi have Beech and silver fir spaced widely apart.</a:t>
            </a:r>
          </a:p>
          <a:p>
            <a:r>
              <a:rPr lang="en-IE" dirty="0" smtClean="0"/>
              <a:t> Majority of upland areas have scrub vegetation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PTC3"/>
          <p:cNvPicPr>
            <a:picLocks noChangeAspect="1" noChangeArrowheads="1"/>
          </p:cNvPicPr>
          <p:nvPr/>
        </p:nvPicPr>
        <p:blipFill>
          <a:blip r:embed="rId3" cstate="print"/>
          <a:srcRect/>
          <a:stretch>
            <a:fillRect/>
          </a:stretch>
        </p:blipFill>
        <p:spPr bwMode="auto">
          <a:xfrm>
            <a:off x="0" y="1571612"/>
            <a:ext cx="8569325" cy="5014925"/>
          </a:xfrm>
          <a:prstGeom prst="rect">
            <a:avLst/>
          </a:prstGeom>
          <a:noFill/>
          <a:ln w="9525">
            <a:noFill/>
            <a:miter lim="800000"/>
            <a:headEnd/>
            <a:tailEnd/>
          </a:ln>
          <a:effectLst/>
        </p:spPr>
      </p:pic>
      <p:sp>
        <p:nvSpPr>
          <p:cNvPr id="3" name="Title 2"/>
          <p:cNvSpPr>
            <a:spLocks noGrp="1"/>
          </p:cNvSpPr>
          <p:nvPr>
            <p:ph type="title"/>
          </p:nvPr>
        </p:nvSpPr>
        <p:spPr/>
        <p:txBody>
          <a:bodyPr/>
          <a:lstStyle/>
          <a:p>
            <a:r>
              <a:rPr lang="en-IE" dirty="0" smtClean="0"/>
              <a:t>Core VS Peripheral Region</a:t>
            </a:r>
            <a:endParaRPr lang="en-US" dirty="0"/>
          </a:p>
        </p:txBody>
      </p:sp>
      <p:sp>
        <p:nvSpPr>
          <p:cNvPr id="4" name="Content Placeholder 3"/>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5458" name="Picture 2" descr="http://image.shutterstock.com/display_pic_with_logo/109885/109885,1220691378,1/stock-photo-hills-with-olive-trees-and-abandoned-buildings-in-calabria-southern-italy-17014654.jpg"/>
          <p:cNvPicPr>
            <a:picLocks noChangeAspect="1" noChangeArrowheads="1"/>
          </p:cNvPicPr>
          <p:nvPr/>
        </p:nvPicPr>
        <p:blipFill>
          <a:blip r:embed="rId3" cstate="print"/>
          <a:srcRect/>
          <a:stretch>
            <a:fillRect/>
          </a:stretch>
        </p:blipFill>
        <p:spPr bwMode="auto">
          <a:xfrm>
            <a:off x="1357290" y="653145"/>
            <a:ext cx="6786590" cy="6204855"/>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Mining </a:t>
            </a:r>
            <a:r>
              <a:rPr lang="en-IE" smtClean="0"/>
              <a:t>and energy</a:t>
            </a:r>
            <a:endParaRPr lang="en-US"/>
          </a:p>
        </p:txBody>
      </p:sp>
      <p:sp>
        <p:nvSpPr>
          <p:cNvPr id="3" name="Content Placeholder 2"/>
          <p:cNvSpPr>
            <a:spLocks noGrp="1"/>
          </p:cNvSpPr>
          <p:nvPr>
            <p:ph idx="1"/>
          </p:nvPr>
        </p:nvSpPr>
        <p:spPr/>
        <p:txBody>
          <a:bodyPr/>
          <a:lstStyle/>
          <a:p>
            <a:r>
              <a:rPr lang="en-IE" dirty="0" smtClean="0">
                <a:solidFill>
                  <a:srgbClr val="00B050"/>
                </a:solidFill>
              </a:rPr>
              <a:t>HEP is limited due to climate and geological reasons</a:t>
            </a:r>
            <a:r>
              <a:rPr lang="en-US" dirty="0" smtClean="0">
                <a:solidFill>
                  <a:srgbClr val="00B050"/>
                </a:solidFill>
              </a:rPr>
              <a:t>.</a:t>
            </a:r>
          </a:p>
          <a:p>
            <a:r>
              <a:rPr lang="en-IE" dirty="0" smtClean="0">
                <a:solidFill>
                  <a:srgbClr val="00B050"/>
                </a:solidFill>
              </a:rPr>
              <a:t>Various pockets of gas exploited</a:t>
            </a:r>
            <a:r>
              <a:rPr lang="en-IE" dirty="0" smtClean="0"/>
              <a:t> at Calabria and Sicily.</a:t>
            </a:r>
          </a:p>
          <a:p>
            <a:r>
              <a:rPr lang="en-IE" dirty="0" smtClean="0"/>
              <a:t>1980- natural gas pipe was built to Algeria</a:t>
            </a:r>
          </a:p>
          <a:p>
            <a:r>
              <a:rPr lang="en-IE" dirty="0" smtClean="0">
                <a:solidFill>
                  <a:srgbClr val="00B050"/>
                </a:solidFill>
              </a:rPr>
              <a:t>New wave of renewable energy being invested in the area</a:t>
            </a:r>
          </a:p>
          <a:p>
            <a:endParaRPr lang="en-US" dirty="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Gas Pipe line</a:t>
            </a:r>
            <a:endParaRPr lang="en-US" dirty="0"/>
          </a:p>
        </p:txBody>
      </p:sp>
      <p:sp>
        <p:nvSpPr>
          <p:cNvPr id="3" name="Content Placeholder 2"/>
          <p:cNvSpPr>
            <a:spLocks noGrp="1"/>
          </p:cNvSpPr>
          <p:nvPr>
            <p:ph idx="1"/>
          </p:nvPr>
        </p:nvSpPr>
        <p:spPr/>
        <p:txBody>
          <a:bodyPr/>
          <a:lstStyle/>
          <a:p>
            <a:endParaRPr lang="en-US"/>
          </a:p>
        </p:txBody>
      </p:sp>
      <p:pic>
        <p:nvPicPr>
          <p:cNvPr id="277506" name="Picture 2" descr="http://operachic.typepad.com/photos/uncategorized/2007/05/08/pipe.jpg"/>
          <p:cNvPicPr>
            <a:picLocks noChangeAspect="1" noChangeArrowheads="1"/>
          </p:cNvPicPr>
          <p:nvPr/>
        </p:nvPicPr>
        <p:blipFill>
          <a:blip r:embed="rId3" cstate="print"/>
          <a:srcRect/>
          <a:stretch>
            <a:fillRect/>
          </a:stretch>
        </p:blipFill>
        <p:spPr bwMode="auto">
          <a:xfrm>
            <a:off x="1142976" y="1428738"/>
            <a:ext cx="6786578" cy="5429262"/>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6674" name="Picture 2" descr="http://www.bluehusa.com/Prototype%20after%20launch%20in%204m%20deep%20waters.jpg"/>
          <p:cNvPicPr>
            <a:picLocks noChangeAspect="1" noChangeArrowheads="1"/>
          </p:cNvPicPr>
          <p:nvPr/>
        </p:nvPicPr>
        <p:blipFill>
          <a:blip r:embed="rId3" cstate="print"/>
          <a:srcRect/>
          <a:stretch>
            <a:fillRect/>
          </a:stretch>
        </p:blipFill>
        <p:spPr bwMode="auto">
          <a:xfrm>
            <a:off x="714348" y="1071546"/>
            <a:ext cx="7743825" cy="4829175"/>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Deepwater-Floating-Wind Turbine</a:t>
            </a:r>
            <a:endParaRPr lang="en-US" dirty="0"/>
          </a:p>
        </p:txBody>
      </p:sp>
      <p:sp>
        <p:nvSpPr>
          <p:cNvPr id="3" name="Content Placeholder 2"/>
          <p:cNvSpPr>
            <a:spLocks noGrp="1"/>
          </p:cNvSpPr>
          <p:nvPr>
            <p:ph idx="1"/>
          </p:nvPr>
        </p:nvSpPr>
        <p:spPr/>
        <p:txBody>
          <a:bodyPr/>
          <a:lstStyle/>
          <a:p>
            <a:endParaRPr lang="en-US"/>
          </a:p>
        </p:txBody>
      </p:sp>
      <p:pic>
        <p:nvPicPr>
          <p:cNvPr id="158723" name="Picture 3" descr="World's First Floating Wind Turbine"/>
          <p:cNvPicPr>
            <a:picLocks noChangeAspect="1" noChangeArrowheads="1"/>
          </p:cNvPicPr>
          <p:nvPr/>
        </p:nvPicPr>
        <p:blipFill>
          <a:blip r:embed="rId3" cstate="print"/>
          <a:srcRect t="22222"/>
          <a:stretch>
            <a:fillRect/>
          </a:stretch>
        </p:blipFill>
        <p:spPr bwMode="auto">
          <a:xfrm>
            <a:off x="357158" y="1477446"/>
            <a:ext cx="8315348" cy="5023353"/>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Primary Activities Fishing</a:t>
            </a:r>
            <a:endParaRPr lang="en-US" dirty="0"/>
          </a:p>
        </p:txBody>
      </p:sp>
      <p:sp>
        <p:nvSpPr>
          <p:cNvPr id="3" name="Content Placeholder 2"/>
          <p:cNvSpPr>
            <a:spLocks noGrp="1"/>
          </p:cNvSpPr>
          <p:nvPr>
            <p:ph idx="1"/>
          </p:nvPr>
        </p:nvSpPr>
        <p:spPr>
          <a:xfrm>
            <a:off x="457200" y="1600200"/>
            <a:ext cx="8401080" cy="4525963"/>
          </a:xfrm>
        </p:spPr>
        <p:txBody>
          <a:bodyPr>
            <a:normAutofit fontScale="85000" lnSpcReduction="10000"/>
          </a:bodyPr>
          <a:lstStyle/>
          <a:p>
            <a:r>
              <a:rPr lang="en-IE" dirty="0" smtClean="0"/>
              <a:t>Fishing in not a major activity.</a:t>
            </a:r>
          </a:p>
          <a:p>
            <a:r>
              <a:rPr lang="en-IE" dirty="0" smtClean="0"/>
              <a:t>T</a:t>
            </a:r>
            <a:r>
              <a:rPr lang="ga-IE" dirty="0" smtClean="0"/>
              <a:t>hough fishing is an important industry for many regions in Western Europe, the enclosed Mediterranean Sea contans relatively </a:t>
            </a:r>
            <a:r>
              <a:rPr lang="ga-IE" dirty="0" smtClean="0">
                <a:solidFill>
                  <a:srgbClr val="00B050"/>
                </a:solidFill>
              </a:rPr>
              <a:t>high levels of pollution and salinity which limit the variety of fish species</a:t>
            </a:r>
            <a:r>
              <a:rPr lang="ga-IE" dirty="0" smtClean="0"/>
              <a:t>. </a:t>
            </a:r>
            <a:endParaRPr lang="en-IE" dirty="0" smtClean="0"/>
          </a:p>
          <a:p>
            <a:r>
              <a:rPr lang="ga-IE" dirty="0" smtClean="0"/>
              <a:t>The se</a:t>
            </a:r>
            <a:r>
              <a:rPr lang="en-IE" dirty="0" smtClean="0"/>
              <a:t>a</a:t>
            </a:r>
            <a:r>
              <a:rPr lang="ga-IE" dirty="0" smtClean="0"/>
              <a:t> also contains </a:t>
            </a:r>
            <a:r>
              <a:rPr lang="ga-IE" dirty="0" smtClean="0">
                <a:solidFill>
                  <a:srgbClr val="00B050"/>
                </a:solidFill>
              </a:rPr>
              <a:t>low levels of oxygen, and plankton growth is slower</a:t>
            </a:r>
            <a:r>
              <a:rPr lang="ga-IE" dirty="0" smtClean="0"/>
              <a:t> than in the open waters of the Atlantic Ocean</a:t>
            </a:r>
            <a:r>
              <a:rPr lang="en-IE" dirty="0" smtClean="0"/>
              <a:t>.</a:t>
            </a:r>
          </a:p>
          <a:p>
            <a:r>
              <a:rPr lang="ga-IE" dirty="0" smtClean="0"/>
              <a:t>The dominant fishing ports in the region are areas such as Salernoo and Nicastro. There are some factors that have assisted the development of fishing here.</a:t>
            </a:r>
            <a:endParaRPr lang="en-IE" dirty="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4866" name="Picture 2" descr="http://www.hickerphoto.com/data/media/183/vernazza-harbour_11680.jpg"/>
          <p:cNvPicPr>
            <a:picLocks noChangeAspect="1" noChangeArrowheads="1"/>
          </p:cNvPicPr>
          <p:nvPr/>
        </p:nvPicPr>
        <p:blipFill>
          <a:blip r:embed="rId3" cstate="print"/>
          <a:srcRect/>
          <a:stretch>
            <a:fillRect/>
          </a:stretch>
        </p:blipFill>
        <p:spPr bwMode="auto">
          <a:xfrm>
            <a:off x="928662" y="1857364"/>
            <a:ext cx="7243782" cy="481371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0770" name="Picture 2" descr="http://www.car-hire-centre.co.uk/photos/guides/big_126_traditional_maltese_fishing_boats_at_st_george_s_bay.jpg"/>
          <p:cNvPicPr>
            <a:picLocks noChangeAspect="1" noChangeArrowheads="1"/>
          </p:cNvPicPr>
          <p:nvPr/>
        </p:nvPicPr>
        <p:blipFill>
          <a:blip r:embed="rId3" cstate="print"/>
          <a:srcRect/>
          <a:stretch>
            <a:fillRect/>
          </a:stretch>
        </p:blipFill>
        <p:spPr bwMode="auto">
          <a:xfrm>
            <a:off x="357158" y="357166"/>
            <a:ext cx="8096275" cy="6072206"/>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2818" name="Picture 2" descr="http://static.howstuffworks.com/gif/fishing-quota-2.jpg"/>
          <p:cNvPicPr>
            <a:picLocks noChangeAspect="1" noChangeArrowheads="1"/>
          </p:cNvPicPr>
          <p:nvPr/>
        </p:nvPicPr>
        <p:blipFill>
          <a:blip r:embed="rId3" cstate="print"/>
          <a:srcRect/>
          <a:stretch>
            <a:fillRect/>
          </a:stretch>
        </p:blipFill>
        <p:spPr bwMode="auto">
          <a:xfrm>
            <a:off x="285720" y="553600"/>
            <a:ext cx="7929618" cy="5947214"/>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Primary Activities- Fishing</a:t>
            </a:r>
            <a:endParaRPr lang="en-US" dirty="0"/>
          </a:p>
        </p:txBody>
      </p:sp>
      <p:sp>
        <p:nvSpPr>
          <p:cNvPr id="3" name="Content Placeholder 2"/>
          <p:cNvSpPr>
            <a:spLocks noGrp="1"/>
          </p:cNvSpPr>
          <p:nvPr>
            <p:ph idx="1"/>
          </p:nvPr>
        </p:nvSpPr>
        <p:spPr/>
        <p:txBody>
          <a:bodyPr>
            <a:normAutofit lnSpcReduction="10000"/>
          </a:bodyPr>
          <a:lstStyle/>
          <a:p>
            <a:r>
              <a:rPr lang="ga-IE" dirty="0" smtClean="0"/>
              <a:t>The peninsula contains a </a:t>
            </a:r>
            <a:r>
              <a:rPr lang="ga-IE" dirty="0" smtClean="0">
                <a:solidFill>
                  <a:srgbClr val="00B050"/>
                </a:solidFill>
              </a:rPr>
              <a:t>fairly large continental shelf and possesses a large amount of anchovies, tuna and sardines</a:t>
            </a:r>
            <a:r>
              <a:rPr lang="ga-IE" dirty="0" smtClean="0"/>
              <a:t>. The weather in the Mezzogiorna is seldom severe, which possesses many natural harbours. </a:t>
            </a:r>
            <a:endParaRPr lang="en-IE" dirty="0" smtClean="0"/>
          </a:p>
          <a:p>
            <a:r>
              <a:rPr lang="ga-IE" dirty="0" smtClean="0"/>
              <a:t>The majority of the fish </a:t>
            </a:r>
            <a:r>
              <a:rPr lang="ga-IE" dirty="0" smtClean="0">
                <a:solidFill>
                  <a:srgbClr val="00B050"/>
                </a:solidFill>
              </a:rPr>
              <a:t>caught are sold for human consumption and as such there are no significant spin-off industries in the form of fish processing. </a:t>
            </a:r>
            <a:endParaRPr lang="en-IE" dirty="0" smtClean="0">
              <a:solidFill>
                <a:srgbClr val="00B05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buNone/>
            </a:pPr>
            <a:r>
              <a:rPr lang="en-IE" sz="5400" dirty="0" smtClean="0"/>
              <a:t>The Mezzogiorno</a:t>
            </a:r>
            <a:br>
              <a:rPr lang="en-IE" sz="5400" dirty="0" smtClean="0"/>
            </a:br>
            <a:r>
              <a:rPr lang="en-IE" sz="5400" dirty="0" smtClean="0"/>
              <a:t>A Peripheral Region</a:t>
            </a:r>
          </a:p>
          <a:p>
            <a:pPr algn="ctr">
              <a:buNone/>
            </a:pPr>
            <a:r>
              <a:rPr lang="en-IE" sz="5400" dirty="0" smtClean="0"/>
              <a:t>“LAND OF THE MIDDAY SUN”</a:t>
            </a:r>
            <a:endParaRPr lang="en-US" sz="54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28596" y="0"/>
            <a:ext cx="8229600" cy="60348"/>
          </a:xfrm>
        </p:spPr>
        <p:txBody>
          <a:bodyPr>
            <a:normAutofit fontScale="90000"/>
          </a:bodyPr>
          <a:lstStyle/>
          <a:p>
            <a:endParaRPr lang="en-US" dirty="0"/>
          </a:p>
        </p:txBody>
      </p:sp>
      <p:sp>
        <p:nvSpPr>
          <p:cNvPr id="3" name="Content Placeholder 2"/>
          <p:cNvSpPr>
            <a:spLocks noGrp="1"/>
          </p:cNvSpPr>
          <p:nvPr>
            <p:ph idx="1"/>
          </p:nvPr>
        </p:nvSpPr>
        <p:spPr>
          <a:xfrm>
            <a:off x="214282" y="214290"/>
            <a:ext cx="8715436" cy="6429420"/>
          </a:xfrm>
        </p:spPr>
        <p:txBody>
          <a:bodyPr>
            <a:normAutofit fontScale="47500" lnSpcReduction="20000"/>
          </a:bodyPr>
          <a:lstStyle/>
          <a:p>
            <a:r>
              <a:rPr lang="ga-IE" b="1" u="sng" dirty="0"/>
              <a:t>Examine the development of primary activities in a European region that you have studied.</a:t>
            </a:r>
            <a:endParaRPr lang="en-US" dirty="0"/>
          </a:p>
          <a:p>
            <a:r>
              <a:rPr lang="ga-IE" dirty="0"/>
              <a:t>The reason I have studied is the Mezzogiorna. Primary activities in the region includes agriculture and fishing.</a:t>
            </a:r>
            <a:endParaRPr lang="en-US" dirty="0"/>
          </a:p>
          <a:p>
            <a:r>
              <a:rPr lang="ga-IE" dirty="0"/>
              <a:t>Agriculture in the Mezzogiorna has traditionally been unproductive and subsistent, particularly until the 1970’s. There are many physical factors that led to agriculture being so unproductive including the mountaineos relief, infertile soils and the Mediterranean climate which frequently causes drought. The only productive region have been the alluvial soil near Cerignola and Naples. Also, up until the 1950’s most land was owned by absentee landlords who rented the land to tenant farmers. This was called the “latifundia” system of sgriculture and made agriculture extremely unproductive.</a:t>
            </a:r>
            <a:endParaRPr lang="en-US" dirty="0"/>
          </a:p>
          <a:p>
            <a:r>
              <a:rPr lang="ga-IE" dirty="0"/>
              <a:t>The mezzogiorna has traditionally been isolated from the lucrative north Italian market due to the poor transport links and the mountaineous relief between the two regions. The distance from the markets is a major problem for perishable goods. Throughout the past century there has been a trend of out migration from the Mezzogiorna to cities such as Milan and Turin in the north. This mmigration of young people meant that there was no young workforce to take over from ageing farmers which meant many farms were abandoned.</a:t>
            </a:r>
            <a:endParaRPr lang="en-US" dirty="0"/>
          </a:p>
          <a:p>
            <a:r>
              <a:rPr lang="ga-IE" dirty="0"/>
              <a:t>In order to reform the agriculture sector in the Mezzogiorna, the Cassa per il Mezzogiorna was set up in the 1950’s. The cassa invested hugely in agriculture in the region. The large landlord estates were broken up and the land was distributed amongst the farmers, allowing them to adopt more modern methods of agriculture. The Cassa encouraged a change from traditional agriculture to the production of cash crops such as citrus fruits and tobacco. Large amounts of money were invested in irrigation and developing wells and reservoirs to make previously unproductive land productive. Transport links were improved between north and south with the construction of the italian Autostrade which allows agriculture goods to reach the market quickly.</a:t>
            </a:r>
            <a:endParaRPr lang="en-US" dirty="0"/>
          </a:p>
          <a:p>
            <a:r>
              <a:rPr lang="ga-IE" dirty="0"/>
              <a:t>A secondary primary activity is  fishing. Although fishing is an important industry for many regions in Western Europe, the enclosed Mediterranean Sea contans relatively high levels of pollution and salinity which limit the variety of fish species. The ses also contains low levels of oxygen, and plankton growth is slower than in the open waters of the Atlantic Ocean, The dominant fishing ports in the region are areas such as Salernoo and Nicastro. There are some factors that have assisted the development of fishing here. The peninsula contains a fairly large continental shelf and possesses a large amount of anchovies, tuna and sardines. The weather in the Mezzogiorna is seldom severe, which possesses many natural harbours. </a:t>
            </a:r>
            <a:endParaRPr lang="en-US" dirty="0"/>
          </a:p>
          <a:p>
            <a:r>
              <a:rPr lang="ga-IE" dirty="0"/>
              <a:t>The majority of the fish caught are sold for human consumption and as such there are no significant spin-off industries in the form of fish processing. Numerous difficulties face the fishing industries in the Mezzogiorno such as the decline in stocks and the introduction of quotas by the EU.</a:t>
            </a:r>
            <a:endParaRPr lang="en-US" dirty="0"/>
          </a:p>
          <a:p>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IE" dirty="0" smtClean="0"/>
              <a:t>Secondary Economic Activities</a:t>
            </a:r>
            <a:br>
              <a:rPr lang="en-IE" dirty="0" smtClean="0"/>
            </a:br>
            <a:r>
              <a:rPr lang="en-IE" dirty="0" smtClean="0"/>
              <a:t>Economic Challenge; Manufacturing</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Secondary Economic Activities</a:t>
            </a:r>
            <a:endParaRPr lang="en-US" dirty="0"/>
          </a:p>
        </p:txBody>
      </p:sp>
      <p:sp>
        <p:nvSpPr>
          <p:cNvPr id="3" name="Content Placeholder 2"/>
          <p:cNvSpPr>
            <a:spLocks noGrp="1"/>
          </p:cNvSpPr>
          <p:nvPr>
            <p:ph idx="1"/>
          </p:nvPr>
        </p:nvSpPr>
        <p:spPr/>
        <p:txBody>
          <a:bodyPr/>
          <a:lstStyle/>
          <a:p>
            <a:r>
              <a:rPr lang="en-IE" dirty="0" smtClean="0"/>
              <a:t>Raw materials processed or semi- processed materials are further developed.</a:t>
            </a:r>
          </a:p>
          <a:p>
            <a:r>
              <a:rPr lang="en-IE" dirty="0" err="1" smtClean="0">
                <a:solidFill>
                  <a:srgbClr val="00B050"/>
                </a:solidFill>
              </a:rPr>
              <a:t>Maroity</a:t>
            </a:r>
            <a:r>
              <a:rPr lang="en-IE" dirty="0" smtClean="0">
                <a:solidFill>
                  <a:srgbClr val="00B050"/>
                </a:solidFill>
              </a:rPr>
              <a:t> of 2</a:t>
            </a:r>
            <a:r>
              <a:rPr lang="en-IE" baseline="30000" dirty="0" smtClean="0">
                <a:solidFill>
                  <a:srgbClr val="00B050"/>
                </a:solidFill>
              </a:rPr>
              <a:t>nd</a:t>
            </a:r>
            <a:r>
              <a:rPr lang="en-IE" dirty="0" smtClean="0">
                <a:solidFill>
                  <a:srgbClr val="00B050"/>
                </a:solidFill>
              </a:rPr>
              <a:t> activities are state owned</a:t>
            </a:r>
            <a:r>
              <a:rPr lang="en-IE" dirty="0" smtClean="0"/>
              <a:t>.</a:t>
            </a:r>
          </a:p>
          <a:p>
            <a:r>
              <a:rPr lang="en-IE" dirty="0" smtClean="0">
                <a:solidFill>
                  <a:srgbClr val="00B050"/>
                </a:solidFill>
              </a:rPr>
              <a:t>24% of people employed in 2</a:t>
            </a:r>
            <a:r>
              <a:rPr lang="en-IE" baseline="30000" dirty="0" smtClean="0">
                <a:solidFill>
                  <a:srgbClr val="00B050"/>
                </a:solidFill>
              </a:rPr>
              <a:t>nd</a:t>
            </a:r>
            <a:r>
              <a:rPr lang="en-IE" dirty="0" smtClean="0">
                <a:solidFill>
                  <a:srgbClr val="00B050"/>
                </a:solidFill>
              </a:rPr>
              <a:t> activities. This has tripled since 1960’s.</a:t>
            </a:r>
          </a:p>
          <a:p>
            <a:r>
              <a:rPr lang="en-IE" dirty="0" smtClean="0">
                <a:solidFill>
                  <a:srgbClr val="00B050"/>
                </a:solidFill>
              </a:rPr>
              <a:t>It is poorly developed.</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PPTE4"/>
          <p:cNvPicPr>
            <a:picLocks noChangeAspect="1" noChangeArrowheads="1"/>
          </p:cNvPicPr>
          <p:nvPr/>
        </p:nvPicPr>
        <p:blipFill>
          <a:blip r:embed="rId3" cstate="print"/>
          <a:srcRect/>
          <a:stretch>
            <a:fillRect/>
          </a:stretch>
        </p:blipFill>
        <p:spPr bwMode="auto">
          <a:xfrm>
            <a:off x="928662" y="0"/>
            <a:ext cx="7572428" cy="6394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Secondary Economic Activities</a:t>
            </a:r>
            <a:br>
              <a:rPr lang="en-IE" dirty="0" smtClean="0"/>
            </a:br>
            <a:r>
              <a:rPr lang="en-IE" dirty="0" smtClean="0"/>
              <a:t>Disadvantages</a:t>
            </a:r>
            <a:endParaRPr lang="en-US" dirty="0"/>
          </a:p>
        </p:txBody>
      </p:sp>
      <p:sp>
        <p:nvSpPr>
          <p:cNvPr id="3" name="Content Placeholder 2"/>
          <p:cNvSpPr>
            <a:spLocks noGrp="1"/>
          </p:cNvSpPr>
          <p:nvPr>
            <p:ph idx="1"/>
          </p:nvPr>
        </p:nvSpPr>
        <p:spPr/>
        <p:txBody>
          <a:bodyPr>
            <a:normAutofit fontScale="92500" lnSpcReduction="20000"/>
          </a:bodyPr>
          <a:lstStyle/>
          <a:p>
            <a:r>
              <a:rPr lang="en-IE" dirty="0" smtClean="0">
                <a:solidFill>
                  <a:srgbClr val="00B050"/>
                </a:solidFill>
              </a:rPr>
              <a:t>Did not experience Industrial/ Agricultural revolution</a:t>
            </a:r>
            <a:r>
              <a:rPr lang="en-IE" dirty="0" smtClean="0"/>
              <a:t>.</a:t>
            </a:r>
          </a:p>
          <a:p>
            <a:r>
              <a:rPr lang="en-IE" dirty="0" smtClean="0"/>
              <a:t>Impoverished agricultural sector and lack natural resources.</a:t>
            </a:r>
          </a:p>
          <a:p>
            <a:r>
              <a:rPr lang="en-IE" dirty="0" smtClean="0"/>
              <a:t>An </a:t>
            </a:r>
            <a:r>
              <a:rPr lang="en-IE" dirty="0" smtClean="0">
                <a:solidFill>
                  <a:srgbClr val="00B050"/>
                </a:solidFill>
              </a:rPr>
              <a:t>unskilled, uneducated labour force.</a:t>
            </a:r>
          </a:p>
          <a:p>
            <a:r>
              <a:rPr lang="en-IE" dirty="0" smtClean="0">
                <a:solidFill>
                  <a:srgbClr val="00B050"/>
                </a:solidFill>
              </a:rPr>
              <a:t>Poor infrastructure.</a:t>
            </a:r>
          </a:p>
          <a:p>
            <a:r>
              <a:rPr lang="en-IE" dirty="0" smtClean="0">
                <a:solidFill>
                  <a:srgbClr val="00B050"/>
                </a:solidFill>
              </a:rPr>
              <a:t>Remoteness from major EU markets and poor local markets.</a:t>
            </a:r>
          </a:p>
          <a:p>
            <a:r>
              <a:rPr lang="en-IE" dirty="0" smtClean="0">
                <a:solidFill>
                  <a:srgbClr val="00B050"/>
                </a:solidFill>
              </a:rPr>
              <a:t>A limited supply of energy</a:t>
            </a:r>
            <a:endParaRPr lang="en-IE" dirty="0" smtClean="0"/>
          </a:p>
          <a:p>
            <a:r>
              <a:rPr lang="en-IE" dirty="0" smtClean="0"/>
              <a:t>High rates of emigration (</a:t>
            </a:r>
            <a:r>
              <a:rPr lang="en-IE" dirty="0" err="1" smtClean="0">
                <a:solidFill>
                  <a:srgbClr val="00B050"/>
                </a:solidFill>
              </a:rPr>
              <a:t>Braindrain</a:t>
            </a:r>
            <a:r>
              <a:rPr lang="en-IE" dirty="0" smtClean="0">
                <a:solidFill>
                  <a:srgbClr val="00B050"/>
                </a:solidFill>
              </a:rPr>
              <a:t>).</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PPTE3"/>
          <p:cNvPicPr>
            <a:picLocks noChangeAspect="1" noChangeArrowheads="1"/>
          </p:cNvPicPr>
          <p:nvPr/>
        </p:nvPicPr>
        <p:blipFill>
          <a:blip r:embed="rId3" cstate="print"/>
          <a:srcRect/>
          <a:stretch>
            <a:fillRect/>
          </a:stretch>
        </p:blipFill>
        <p:spPr bwMode="auto">
          <a:xfrm>
            <a:off x="714348" y="0"/>
            <a:ext cx="7572428" cy="6537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PPTE5"/>
          <p:cNvPicPr>
            <a:picLocks noChangeAspect="1" noChangeArrowheads="1"/>
          </p:cNvPicPr>
          <p:nvPr/>
        </p:nvPicPr>
        <p:blipFill>
          <a:blip r:embed="rId3" cstate="print"/>
          <a:srcRect/>
          <a:stretch>
            <a:fillRect/>
          </a:stretch>
        </p:blipFill>
        <p:spPr bwMode="auto">
          <a:xfrm>
            <a:off x="1071538" y="247650"/>
            <a:ext cx="7215238" cy="6610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Secondary Economic Activities</a:t>
            </a:r>
            <a:br>
              <a:rPr lang="en-IE" dirty="0" smtClean="0"/>
            </a:br>
            <a:r>
              <a:rPr lang="en-IE" dirty="0" smtClean="0"/>
              <a:t>Solutions-</a:t>
            </a:r>
            <a:r>
              <a:rPr lang="en-IE" dirty="0" err="1" smtClean="0"/>
              <a:t>Cassa</a:t>
            </a:r>
            <a:r>
              <a:rPr lang="en-IE" dirty="0" smtClean="0"/>
              <a:t> per </a:t>
            </a:r>
            <a:r>
              <a:rPr lang="en-IE" dirty="0" err="1" smtClean="0"/>
              <a:t>il</a:t>
            </a:r>
            <a:r>
              <a:rPr lang="en-IE" dirty="0" smtClean="0"/>
              <a:t> Mezzogiorno</a:t>
            </a:r>
            <a:endParaRPr lang="en-US" dirty="0"/>
          </a:p>
        </p:txBody>
      </p:sp>
      <p:sp>
        <p:nvSpPr>
          <p:cNvPr id="3" name="Content Placeholder 2"/>
          <p:cNvSpPr>
            <a:spLocks noGrp="1"/>
          </p:cNvSpPr>
          <p:nvPr>
            <p:ph idx="1"/>
          </p:nvPr>
        </p:nvSpPr>
        <p:spPr/>
        <p:txBody>
          <a:bodyPr>
            <a:normAutofit/>
          </a:bodyPr>
          <a:lstStyle/>
          <a:p>
            <a:r>
              <a:rPr lang="en-IE" dirty="0" smtClean="0"/>
              <a:t>Established in the </a:t>
            </a:r>
            <a:r>
              <a:rPr lang="en-IE" dirty="0" smtClean="0">
                <a:solidFill>
                  <a:srgbClr val="00B050"/>
                </a:solidFill>
              </a:rPr>
              <a:t>50’s</a:t>
            </a:r>
            <a:r>
              <a:rPr lang="en-IE" dirty="0" smtClean="0"/>
              <a:t> to develop the area with a number of initiatives. </a:t>
            </a:r>
            <a:r>
              <a:rPr lang="en-IE" dirty="0" smtClean="0">
                <a:solidFill>
                  <a:srgbClr val="00B050"/>
                </a:solidFill>
              </a:rPr>
              <a:t>2.3 billion invested planning to create 300,000 new jobs</a:t>
            </a:r>
            <a:r>
              <a:rPr lang="en-IE" dirty="0" smtClean="0"/>
              <a:t>. Fund also available for </a:t>
            </a:r>
            <a:r>
              <a:rPr lang="en-IE" dirty="0" smtClean="0">
                <a:solidFill>
                  <a:srgbClr val="00B050"/>
                </a:solidFill>
              </a:rPr>
              <a:t>training.</a:t>
            </a:r>
          </a:p>
          <a:p>
            <a:r>
              <a:rPr lang="en-IE" dirty="0" smtClean="0"/>
              <a:t>Improve </a:t>
            </a:r>
            <a:r>
              <a:rPr lang="en-IE" dirty="0" smtClean="0">
                <a:solidFill>
                  <a:srgbClr val="00B050"/>
                </a:solidFill>
              </a:rPr>
              <a:t>infrastructure-motorways (Autostrada del Sole), sea/air ports.</a:t>
            </a:r>
          </a:p>
          <a:p>
            <a:endParaRPr lang="en-IE" dirty="0" smtClean="0"/>
          </a:p>
          <a:p>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Grp="1" noChangeArrowheads="1"/>
          </p:cNvSpPr>
          <p:nvPr>
            <p:ph type="title"/>
          </p:nvPr>
        </p:nvSpPr>
        <p:spPr/>
        <p:txBody>
          <a:bodyPr>
            <a:normAutofit fontScale="90000"/>
          </a:bodyPr>
          <a:lstStyle/>
          <a:p>
            <a:r>
              <a:rPr lang="en-US" sz="4000" dirty="0" smtClean="0"/>
              <a:t>Map </a:t>
            </a:r>
            <a:r>
              <a:rPr lang="en-US" sz="4000" dirty="0"/>
              <a:t>of growth </a:t>
            </a:r>
            <a:r>
              <a:rPr lang="en-US" sz="4000" dirty="0" err="1"/>
              <a:t>centres</a:t>
            </a:r>
            <a:r>
              <a:rPr lang="en-US" sz="4000" dirty="0"/>
              <a:t/>
            </a:r>
            <a:br>
              <a:rPr lang="en-US" sz="4000" dirty="0"/>
            </a:br>
            <a:endParaRPr lang="en-US" sz="4000" dirty="0"/>
          </a:p>
        </p:txBody>
      </p:sp>
      <p:pic>
        <p:nvPicPr>
          <p:cNvPr id="40964" name="Picture 4"/>
          <p:cNvPicPr>
            <a:picLocks noGrp="1" noChangeAspect="1" noChangeArrowheads="1"/>
          </p:cNvPicPr>
          <p:nvPr>
            <p:ph idx="1"/>
          </p:nvPr>
        </p:nvPicPr>
        <p:blipFill>
          <a:blip r:embed="rId3" cstate="print"/>
          <a:srcRect/>
          <a:stretch>
            <a:fillRect/>
          </a:stretch>
        </p:blipFill>
        <p:spPr>
          <a:xfrm>
            <a:off x="500034" y="1099023"/>
            <a:ext cx="8001056" cy="5582753"/>
          </a:xfrm>
          <a:noFill/>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Secondary Economic Activities</a:t>
            </a:r>
            <a:br>
              <a:rPr lang="en-IE" dirty="0" smtClean="0"/>
            </a:br>
            <a:r>
              <a:rPr lang="en-IE" dirty="0" smtClean="0"/>
              <a:t>Solutions-</a:t>
            </a:r>
            <a:r>
              <a:rPr lang="en-IE" dirty="0" err="1" smtClean="0"/>
              <a:t>Cassa</a:t>
            </a:r>
            <a:r>
              <a:rPr lang="en-IE" dirty="0" smtClean="0"/>
              <a:t> per </a:t>
            </a:r>
            <a:r>
              <a:rPr lang="en-IE" dirty="0" err="1" smtClean="0"/>
              <a:t>il</a:t>
            </a:r>
            <a:r>
              <a:rPr lang="en-IE" dirty="0" smtClean="0"/>
              <a:t> Mezzogiorno</a:t>
            </a:r>
            <a:endParaRPr lang="en-US" dirty="0"/>
          </a:p>
        </p:txBody>
      </p:sp>
      <p:sp>
        <p:nvSpPr>
          <p:cNvPr id="3" name="Content Placeholder 2"/>
          <p:cNvSpPr>
            <a:spLocks noGrp="1"/>
          </p:cNvSpPr>
          <p:nvPr>
            <p:ph idx="1"/>
          </p:nvPr>
        </p:nvSpPr>
        <p:spPr/>
        <p:txBody>
          <a:bodyPr>
            <a:normAutofit/>
          </a:bodyPr>
          <a:lstStyle/>
          <a:p>
            <a:r>
              <a:rPr lang="en-IE" dirty="0" smtClean="0"/>
              <a:t>Choosing </a:t>
            </a:r>
            <a:r>
              <a:rPr lang="en-IE" dirty="0" smtClean="0">
                <a:solidFill>
                  <a:srgbClr val="00B050"/>
                </a:solidFill>
              </a:rPr>
              <a:t>growth centres </a:t>
            </a:r>
            <a:r>
              <a:rPr lang="en-IE" dirty="0" smtClean="0"/>
              <a:t>to focus </a:t>
            </a:r>
            <a:r>
              <a:rPr lang="en-IE" dirty="0" smtClean="0">
                <a:solidFill>
                  <a:srgbClr val="00B050"/>
                </a:solidFill>
              </a:rPr>
              <a:t>development-Naples-Bari-Brindisi-Taranto.</a:t>
            </a:r>
          </a:p>
          <a:p>
            <a:r>
              <a:rPr lang="en-IE" dirty="0" smtClean="0">
                <a:solidFill>
                  <a:srgbClr val="00B050"/>
                </a:solidFill>
              </a:rPr>
              <a:t>State owned companies place 40% of new investment here</a:t>
            </a:r>
            <a:r>
              <a:rPr lang="en-IE" dirty="0" smtClean="0"/>
              <a:t>.</a:t>
            </a:r>
          </a:p>
          <a:p>
            <a:r>
              <a:rPr lang="en-IE" dirty="0" smtClean="0"/>
              <a:t>Setting up </a:t>
            </a:r>
            <a:r>
              <a:rPr lang="en-IE" dirty="0" smtClean="0">
                <a:solidFill>
                  <a:srgbClr val="00B050"/>
                </a:solidFill>
              </a:rPr>
              <a:t>heavy industries (60% of new industries</a:t>
            </a:r>
            <a:r>
              <a:rPr lang="en-IE" dirty="0" smtClean="0"/>
              <a:t>) in the hope of attracting light industries.</a:t>
            </a:r>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2238</TotalTime>
  <Words>3699</Words>
  <Application>Microsoft Office PowerPoint</Application>
  <PresentationFormat>On-screen Show (4:3)</PresentationFormat>
  <Paragraphs>517</Paragraphs>
  <Slides>164</Slides>
  <Notes>164</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164</vt:i4>
      </vt:variant>
    </vt:vector>
  </HeadingPairs>
  <TitlesOfParts>
    <vt:vector size="168" baseType="lpstr">
      <vt:lpstr>Arial</vt:lpstr>
      <vt:lpstr>Calibri</vt:lpstr>
      <vt:lpstr>Office Theme</vt:lpstr>
      <vt:lpstr>Bitmap Image</vt:lpstr>
      <vt:lpstr>European Region Southern Italy</vt:lpstr>
      <vt:lpstr>THE CORE-PERIPHERY MODEL</vt:lpstr>
      <vt:lpstr>PowerPoint Presentation</vt:lpstr>
      <vt:lpstr>Socio-economic regions in Europe </vt:lpstr>
      <vt:lpstr>Core regions of Europe </vt:lpstr>
      <vt:lpstr>Peripheral regions of Europe </vt:lpstr>
      <vt:lpstr>Former Objective One regions in Europe </vt:lpstr>
      <vt:lpstr>Core VS Peripheral Region</vt:lpstr>
      <vt:lpstr>PowerPoint Presentation</vt:lpstr>
      <vt:lpstr>Mezzogiorno- “Land of the Midday sun”</vt:lpstr>
      <vt:lpstr>By the end of the section you will know</vt:lpstr>
      <vt:lpstr>1 Map of Italy</vt:lpstr>
      <vt:lpstr>The regional divisions of the Mezzogiorno </vt:lpstr>
      <vt:lpstr>Regions of the Mezzogiorno  </vt:lpstr>
      <vt:lpstr>PowerPoint Presentation</vt:lpstr>
      <vt:lpstr>PowerPoint Presentation</vt:lpstr>
      <vt:lpstr>Satellite map of Mezzogiorno  </vt:lpstr>
      <vt:lpstr>PowerPoint Presentation</vt:lpstr>
      <vt:lpstr>PowerPoint Presentation</vt:lpstr>
      <vt:lpstr>Relief and drainage of the Mezzogiorno </vt:lpstr>
      <vt:lpstr>PowerPoint Presentation</vt:lpstr>
      <vt:lpstr>Physical Processes</vt:lpstr>
      <vt:lpstr>PowerPoint Presentation</vt:lpstr>
      <vt:lpstr>Mezzogiorno-Physical</vt:lpstr>
      <vt:lpstr>PowerPoint Presentation</vt:lpstr>
      <vt:lpstr>Relief and drainage of the Mezzogiorno </vt:lpstr>
      <vt:lpstr>Gran Sasso d’Italia</vt:lpstr>
      <vt:lpstr>Sicily’s plain of Catania</vt:lpstr>
      <vt:lpstr>Catania’s Citrus Fruits</vt:lpstr>
      <vt:lpstr>Mezzogiorno-Geology</vt:lpstr>
      <vt:lpstr>PowerPoint Presentation</vt:lpstr>
      <vt:lpstr>Apennines</vt:lpstr>
      <vt:lpstr>Apennines</vt:lpstr>
      <vt:lpstr>PHYSICAL PROCESSES-GEOLOGY</vt:lpstr>
      <vt:lpstr>Mt Etna</vt:lpstr>
      <vt:lpstr>PHYSICAL PROCESSES-GEOLOGY</vt:lpstr>
      <vt:lpstr>Mezzogiorno- Drainage</vt:lpstr>
      <vt:lpstr>Map of the Metapontino region </vt:lpstr>
      <vt:lpstr>Volturno</vt:lpstr>
      <vt:lpstr>Pescara</vt:lpstr>
      <vt:lpstr>Mezzogiorno-Soil</vt:lpstr>
      <vt:lpstr>PowerPoint Presentation</vt:lpstr>
      <vt:lpstr>PowerPoint Presentation</vt:lpstr>
      <vt:lpstr>PHYSICAL PROCESSES-SOILS</vt:lpstr>
      <vt:lpstr>Mezzogiorno-Climate</vt:lpstr>
      <vt:lpstr>Annual precipitation and seasonal winds in Naples and Sicily </vt:lpstr>
      <vt:lpstr>PHYSICAL PROCESSES-CLIMATE</vt:lpstr>
      <vt:lpstr>PowerPoint Presentation</vt:lpstr>
      <vt:lpstr>PowerPoint Presentation</vt:lpstr>
      <vt:lpstr>Mezzogiorno-Climate</vt:lpstr>
      <vt:lpstr>Climate charts and rainfall measures for Naples and Sicily  </vt:lpstr>
      <vt:lpstr>Primary Activities</vt:lpstr>
      <vt:lpstr>Primary Activities</vt:lpstr>
      <vt:lpstr>Primary Activities- Agriculture</vt:lpstr>
      <vt:lpstr>PowerPoint Presentation</vt:lpstr>
      <vt:lpstr>Primary Activities- Agriculture</vt:lpstr>
      <vt:lpstr>Agricultural production in the Mezzogiorno </vt:lpstr>
      <vt:lpstr>Primary Activities</vt:lpstr>
      <vt:lpstr>PRIMARY ACTIVITIES-AGRICULTURE REFORM</vt:lpstr>
      <vt:lpstr>PowerPoint Presentation</vt:lpstr>
      <vt:lpstr>PowerPoint Presentation</vt:lpstr>
      <vt:lpstr>PRIMARY ACTIVITIES-AGRICULTURE</vt:lpstr>
      <vt:lpstr>Primary Activities</vt:lpstr>
      <vt:lpstr>PRIMARY ACTIVITIES-AGRICULTURE REFORM</vt:lpstr>
      <vt:lpstr>Primary Activities</vt:lpstr>
      <vt:lpstr>PRIMARY ACTIVITIES-AGRICULTURE REFORM</vt:lpstr>
      <vt:lpstr>Typical land use in the Mezzogiorno </vt:lpstr>
      <vt:lpstr>PowerPoint Presentation</vt:lpstr>
      <vt:lpstr>Southern Italy</vt:lpstr>
      <vt:lpstr>Agriculture- Arable (Crops) farming</vt:lpstr>
      <vt:lpstr>Citrus Fruits- Lemon and Lime</vt:lpstr>
      <vt:lpstr>Campanie</vt:lpstr>
      <vt:lpstr>Agriculture- Pastoral (Livestock) farming</vt:lpstr>
      <vt:lpstr>Campania Buffalo and cheese.</vt:lpstr>
      <vt:lpstr> are</vt:lpstr>
      <vt:lpstr>Negative effects of the Cassa</vt:lpstr>
      <vt:lpstr>30 Mark Question</vt:lpstr>
      <vt:lpstr>Agriculture Questions</vt:lpstr>
      <vt:lpstr>Forestry</vt:lpstr>
      <vt:lpstr>PowerPoint Presentation</vt:lpstr>
      <vt:lpstr>Mining and energy</vt:lpstr>
      <vt:lpstr>Gas Pipe line</vt:lpstr>
      <vt:lpstr>PowerPoint Presentation</vt:lpstr>
      <vt:lpstr>Deepwater-Floating-Wind Turbine</vt:lpstr>
      <vt:lpstr>Primary Activities Fishing</vt:lpstr>
      <vt:lpstr>PowerPoint Presentation</vt:lpstr>
      <vt:lpstr>PowerPoint Presentation</vt:lpstr>
      <vt:lpstr>PowerPoint Presentation</vt:lpstr>
      <vt:lpstr>Primary Activities- Fishing</vt:lpstr>
      <vt:lpstr>PowerPoint Presentation</vt:lpstr>
      <vt:lpstr>Secondary Economic Activities Economic Challenge; Manufacturing</vt:lpstr>
      <vt:lpstr>Secondary Economic Activities</vt:lpstr>
      <vt:lpstr>PowerPoint Presentation</vt:lpstr>
      <vt:lpstr>Secondary Economic Activities Disadvantages</vt:lpstr>
      <vt:lpstr>PowerPoint Presentation</vt:lpstr>
      <vt:lpstr>PowerPoint Presentation</vt:lpstr>
      <vt:lpstr>Secondary Economic Activities Solutions-Cassa per il Mezzogiorno</vt:lpstr>
      <vt:lpstr>Map of growth centres </vt:lpstr>
      <vt:lpstr>Secondary Economic Activities Solutions-Cassa per il Mezzogiorno</vt:lpstr>
      <vt:lpstr>Map of industrial centers </vt:lpstr>
      <vt:lpstr>Industry</vt:lpstr>
      <vt:lpstr>Growth Centre- Taranto</vt:lpstr>
      <vt:lpstr>PowerPoint Presentation</vt:lpstr>
      <vt:lpstr>PowerPoint Presentation</vt:lpstr>
      <vt:lpstr>PowerPoint Presentation</vt:lpstr>
      <vt:lpstr>PowerPoint Presentation</vt:lpstr>
      <vt:lpstr>PRIMARY ACTIVITIES-AGRICULTURE</vt:lpstr>
      <vt:lpstr>Evaluation of Cassa “Cathedrals in the desert”</vt:lpstr>
      <vt:lpstr>PowerPoint Presentation</vt:lpstr>
      <vt:lpstr>Evaluation of Cassa “Cathedrals in the desert”</vt:lpstr>
      <vt:lpstr>PowerPoint Presentation</vt:lpstr>
      <vt:lpstr>Tertiary Activities</vt:lpstr>
      <vt:lpstr>Tertiary Activities</vt:lpstr>
      <vt:lpstr>PowerPoint Presentation</vt:lpstr>
      <vt:lpstr>Tertiary Economic Activities Transport</vt:lpstr>
      <vt:lpstr>PowerPoint Presentation</vt:lpstr>
      <vt:lpstr>Tourist Attractions</vt:lpstr>
      <vt:lpstr>PowerPoint Presentation</vt:lpstr>
      <vt:lpstr>PowerPoint Presentation</vt:lpstr>
      <vt:lpstr>Development Strategies</vt:lpstr>
      <vt:lpstr>Effects of tourism</vt:lpstr>
      <vt:lpstr>PowerPoint Presentation</vt:lpstr>
      <vt:lpstr>Case Study- Siracusa</vt:lpstr>
      <vt:lpstr>PowerPoint Presentation</vt:lpstr>
      <vt:lpstr>PowerPoint Presentation</vt:lpstr>
      <vt:lpstr>PowerPoint Presentation</vt:lpstr>
      <vt:lpstr>Radio Advert</vt:lpstr>
      <vt:lpstr>Human Processes</vt:lpstr>
      <vt:lpstr>Population</vt:lpstr>
      <vt:lpstr>Population</vt:lpstr>
      <vt:lpstr>PowerPoint Presentation</vt:lpstr>
      <vt:lpstr>PowerPoint Presentation</vt:lpstr>
      <vt:lpstr>PowerPoint Presentation</vt:lpstr>
      <vt:lpstr>PowerPoint Presentation</vt:lpstr>
      <vt:lpstr>Migration</vt:lpstr>
      <vt:lpstr>Internal Migration</vt:lpstr>
      <vt:lpstr>International migration</vt:lpstr>
      <vt:lpstr>PowerPoint Presentation</vt:lpstr>
      <vt:lpstr>PowerPoint Presentation</vt:lpstr>
      <vt:lpstr>PowerPoint Presentation</vt:lpstr>
      <vt:lpstr>PowerPoint Presentation</vt:lpstr>
      <vt:lpstr>PowerPoint Presentation</vt:lpstr>
      <vt:lpstr>PowerPoint Presentation</vt:lpstr>
      <vt:lpstr>Human Processes Regional Development Initiatives </vt:lpstr>
      <vt:lpstr>PowerPoint Presentation</vt:lpstr>
      <vt:lpstr>PowerPoint Presentation</vt:lpstr>
      <vt:lpstr>Human Processes Regional Development Initiatives </vt:lpstr>
      <vt:lpstr>PowerPoint Presentation</vt:lpstr>
      <vt:lpstr>Metaponto-Irrigation “Little California”</vt:lpstr>
      <vt:lpstr>Map of the Metapontino region </vt:lpstr>
      <vt:lpstr>PowerPoint Presentation</vt:lpstr>
      <vt:lpstr>Evaluation</vt:lpstr>
      <vt:lpstr>Rural Settlement patterns</vt:lpstr>
      <vt:lpstr>PowerPoint Presentation</vt:lpstr>
      <vt:lpstr>PowerPoint Presentation</vt:lpstr>
      <vt:lpstr>PowerPoint Presentation</vt:lpstr>
      <vt:lpstr>PowerPoint Presentation</vt:lpstr>
      <vt:lpstr>Rural Settlement patterns</vt:lpstr>
      <vt:lpstr>Urban Settlement Patterns</vt:lpstr>
      <vt:lpstr>PowerPoint Presentation</vt:lpstr>
      <vt:lpstr>PowerPoint Presentation</vt:lpstr>
      <vt:lpstr>PowerPoint Presentation</vt:lpstr>
      <vt:lpstr>PowerPoint Presentation</vt:lpstr>
      <vt:lpstr>PowerPoint Presentation</vt:lpstr>
    </vt:vector>
  </TitlesOfParts>
  <Company>Acer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Mezzogiorno A Peripheral Region</dc:title>
  <dc:creator>Valued Acer Customer</dc:creator>
  <cp:lastModifiedBy>Denis Boland</cp:lastModifiedBy>
  <cp:revision>89</cp:revision>
  <dcterms:created xsi:type="dcterms:W3CDTF">2010-05-24T08:54:09Z</dcterms:created>
  <dcterms:modified xsi:type="dcterms:W3CDTF">2014-03-24T09:26:55Z</dcterms:modified>
</cp:coreProperties>
</file>