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0"/>
  </p:notesMasterIdLst>
  <p:sldIdLst>
    <p:sldId id="256" r:id="rId2"/>
    <p:sldId id="257" r:id="rId3"/>
    <p:sldId id="258" r:id="rId4"/>
    <p:sldId id="332" r:id="rId5"/>
    <p:sldId id="259" r:id="rId6"/>
    <p:sldId id="260" r:id="rId7"/>
    <p:sldId id="353" r:id="rId8"/>
    <p:sldId id="331" r:id="rId9"/>
    <p:sldId id="261" r:id="rId10"/>
    <p:sldId id="300" r:id="rId11"/>
    <p:sldId id="299" r:id="rId12"/>
    <p:sldId id="262" r:id="rId13"/>
    <p:sldId id="263" r:id="rId14"/>
    <p:sldId id="264" r:id="rId15"/>
    <p:sldId id="267" r:id="rId16"/>
    <p:sldId id="271" r:id="rId17"/>
    <p:sldId id="354" r:id="rId18"/>
    <p:sldId id="338" r:id="rId19"/>
    <p:sldId id="272" r:id="rId20"/>
    <p:sldId id="355" r:id="rId21"/>
    <p:sldId id="356" r:id="rId22"/>
    <p:sldId id="275" r:id="rId23"/>
    <p:sldId id="335" r:id="rId24"/>
    <p:sldId id="273" r:id="rId25"/>
    <p:sldId id="334" r:id="rId26"/>
    <p:sldId id="274" r:id="rId27"/>
    <p:sldId id="373" r:id="rId28"/>
    <p:sldId id="352" r:id="rId29"/>
    <p:sldId id="280" r:id="rId30"/>
    <p:sldId id="339" r:id="rId31"/>
    <p:sldId id="342" r:id="rId32"/>
    <p:sldId id="276" r:id="rId33"/>
    <p:sldId id="349" r:id="rId34"/>
    <p:sldId id="350" r:id="rId35"/>
    <p:sldId id="341" r:id="rId36"/>
    <p:sldId id="340" r:id="rId37"/>
    <p:sldId id="277" r:id="rId38"/>
    <p:sldId id="343" r:id="rId39"/>
    <p:sldId id="278" r:id="rId40"/>
    <p:sldId id="345" r:id="rId41"/>
    <p:sldId id="357" r:id="rId42"/>
    <p:sldId id="279" r:id="rId43"/>
    <p:sldId id="344" r:id="rId44"/>
    <p:sldId id="348" r:id="rId45"/>
    <p:sldId id="347" r:id="rId46"/>
    <p:sldId id="281" r:id="rId47"/>
    <p:sldId id="374" r:id="rId48"/>
    <p:sldId id="375" r:id="rId49"/>
    <p:sldId id="303" r:id="rId50"/>
    <p:sldId id="377" r:id="rId51"/>
    <p:sldId id="378" r:id="rId52"/>
    <p:sldId id="376" r:id="rId53"/>
    <p:sldId id="381" r:id="rId54"/>
    <p:sldId id="370" r:id="rId55"/>
    <p:sldId id="369" r:id="rId56"/>
    <p:sldId id="323" r:id="rId57"/>
    <p:sldId id="358" r:id="rId58"/>
    <p:sldId id="324" r:id="rId59"/>
    <p:sldId id="359" r:id="rId60"/>
    <p:sldId id="325" r:id="rId61"/>
    <p:sldId id="360" r:id="rId62"/>
    <p:sldId id="361" r:id="rId63"/>
    <p:sldId id="326" r:id="rId64"/>
    <p:sldId id="362" r:id="rId65"/>
    <p:sldId id="363" r:id="rId66"/>
    <p:sldId id="364" r:id="rId67"/>
    <p:sldId id="327" r:id="rId68"/>
    <p:sldId id="365" r:id="rId69"/>
    <p:sldId id="366" r:id="rId70"/>
    <p:sldId id="328" r:id="rId71"/>
    <p:sldId id="367" r:id="rId72"/>
    <p:sldId id="368" r:id="rId73"/>
    <p:sldId id="379" r:id="rId74"/>
    <p:sldId id="380" r:id="rId75"/>
    <p:sldId id="382" r:id="rId76"/>
    <p:sldId id="329" r:id="rId77"/>
    <p:sldId id="330" r:id="rId78"/>
    <p:sldId id="305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9" r:id="rId87"/>
    <p:sldId id="317" r:id="rId88"/>
    <p:sldId id="318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903A-7261-48EC-A6D1-F975FB5A9A0D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01D33-49AF-42E9-B009-C0A4C99E2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8829-412B-4233-A25D-6BD8BCA2B00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B1C0-00AE-4090-BEB2-9394A84AC3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03097F-492D-406B-AB57-133F0E01F5A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A89120-0891-4253-87CA-70A19243C18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B1C0-00AE-4090-BEB2-9394A84AC3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7B60-E9C8-4A33-B859-A3DC3593499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AF9939-0A31-42ED-AB06-2E393F5922F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CAF58-9405-4777-BE01-934DBCD8AA2E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290D-C713-4C28-A5FE-DED4F8FC8DD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5CC5-C144-4F77-9AD0-D0A948379B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7B60-E9C8-4A33-B859-A3DC3593499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9EBC6-6AA5-4A9B-8020-6CD51C8FCF3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7B60-E9C8-4A33-B859-A3DC3593499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9EBC6-6AA5-4A9B-8020-6CD51C8FCF3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7278-6F0E-4E1E-936B-F793BF2E9B9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7278-6F0E-4E1E-936B-F793BF2E9B9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7278-6F0E-4E1E-936B-F793BF2E9B9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7278-6F0E-4E1E-936B-F793BF2E9B9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1D5A5-9924-4132-AB7A-25D6A0A40624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AC69E-CC7F-496D-8BED-B537632EFC47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5CC5-C144-4F77-9AD0-D0A948379B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79DF-028B-4666-99E7-90D6C368CB5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3474-E2DC-4B21-BA8E-03CFA04FDCC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1D33-49AF-42E9-B009-C0A4C99E27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B15858-9ADF-41AE-9FAA-5DCB0B748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3A752E-EE24-48F8-B70C-BE4C426FEBC0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CCCC7E-CC6A-4DBC-BEDC-E3921AD26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complexity of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PT1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620713"/>
            <a:ext cx="7127875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1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+mn-lt"/>
              </a:rPr>
              <a:t>2‘THE BOUNDARIES OF REGIONS DEFINED BY CULTURE CHANGE OVER TIME’</a:t>
            </a:r>
            <a:br>
              <a:rPr lang="en-US" b="1" u="sng" dirty="0" smtClean="0">
                <a:latin typeface="+mn-lt"/>
              </a:rPr>
            </a:br>
            <a:r>
              <a:rPr lang="en-US" b="1" u="sng" dirty="0" smtClean="0">
                <a:latin typeface="+mn-lt"/>
              </a:rPr>
              <a:t>DISCUSS THIS STATEMENT WITH REFERENCE TO A CULTURAL REGION YOU HAVE STUDIED. 30 MKS.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IE" sz="4000" dirty="0" smtClean="0"/>
              <a:t>2 Changing Boundaries of a language region.</a:t>
            </a: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700213"/>
            <a:ext cx="3584575" cy="4897437"/>
          </a:xfrm>
          <a:noFill/>
          <a:ln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Fig. 1 Modern Gaeltacht areas in Ireland </a:t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628775"/>
            <a:ext cx="3436937" cy="4895850"/>
          </a:xfrm>
          <a:noFill/>
          <a:ln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Fig. 2 Changes in Gaeltacht areas between 1851 (after the Great Famine) and 2007</a:t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513" y="1484313"/>
            <a:ext cx="4392612" cy="5373687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Fig. 13 Gaeltacht areas of Ireland in the 21st century </a:t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Language </a:t>
            </a:r>
            <a:r>
              <a:rPr lang="en-US" sz="2400" dirty="0"/>
              <a:t>is a powerful cultural force since </a:t>
            </a:r>
            <a:r>
              <a:rPr lang="en-US" sz="2400" dirty="0">
                <a:solidFill>
                  <a:srgbClr val="00B050"/>
                </a:solidFill>
              </a:rPr>
              <a:t>people who speak the same language often have a strong sense of cultural affinity with each other.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Gaeltacht </a:t>
            </a:r>
            <a:r>
              <a:rPr lang="en-US" sz="2400" dirty="0"/>
              <a:t>areas where Irish is still widely spoken are mainly in the </a:t>
            </a:r>
            <a:r>
              <a:rPr lang="en-US" sz="2400" dirty="0">
                <a:solidFill>
                  <a:srgbClr val="00B050"/>
                </a:solidFill>
              </a:rPr>
              <a:t>west of Ireland</a:t>
            </a:r>
            <a:r>
              <a:rPr lang="en-US" sz="2400" dirty="0" smtClean="0"/>
              <a:t>. They </a:t>
            </a:r>
            <a:r>
              <a:rPr lang="en-US" sz="2400" dirty="0"/>
              <a:t>have been shrinking in size for over 200 years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Gaeltacht regions are areas in Ireland where </a:t>
            </a:r>
            <a:r>
              <a:rPr lang="en-US" sz="2400" dirty="0" smtClean="0">
                <a:solidFill>
                  <a:srgbClr val="00B050"/>
                </a:solidFill>
              </a:rPr>
              <a:t>over 80% of the population speak Irish as their first language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In 1841 </a:t>
            </a:r>
            <a:r>
              <a:rPr lang="en-US" sz="2400" dirty="0">
                <a:solidFill>
                  <a:srgbClr val="00B050"/>
                </a:solidFill>
              </a:rPr>
              <a:t>almost 2m people spoke Irish as their 1</a:t>
            </a:r>
            <a:r>
              <a:rPr lang="en-US" sz="2400" baseline="30000" dirty="0">
                <a:solidFill>
                  <a:srgbClr val="00B050"/>
                </a:solidFill>
              </a:rPr>
              <a:t>st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language, 250,000 in 1926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Today some 61,000 residents </a:t>
            </a:r>
            <a:r>
              <a:rPr lang="en-US" sz="2400" dirty="0"/>
              <a:t>of the Gaeltacht areas are Irish speakers.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+mn-lt"/>
              </a:rPr>
              <a:t>Gaeltacht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-cdn.tripadvisor.com/media/photo-s/01/1c/dd/16/kylemore-abbey-connem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923928" cy="5508476"/>
          </a:xfrm>
          <a:prstGeom prst="rect">
            <a:avLst/>
          </a:prstGeom>
          <a:noFill/>
        </p:spPr>
      </p:pic>
      <p:pic>
        <p:nvPicPr>
          <p:cNvPr id="2052" name="Picture 4" descr="http://www.irelands-directory.com/images/photos/connemara_110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4932040" cy="5909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978"/>
            <a:ext cx="6264696" cy="68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534400" cy="4855096"/>
          </a:xfrm>
        </p:spPr>
        <p:txBody>
          <a:bodyPr/>
          <a:lstStyle/>
          <a:p>
            <a:r>
              <a:rPr lang="en-US" sz="2400" dirty="0"/>
              <a:t>In </a:t>
            </a:r>
            <a:r>
              <a:rPr lang="en-US" sz="2400" dirty="0">
                <a:solidFill>
                  <a:srgbClr val="00B050"/>
                </a:solidFill>
              </a:rPr>
              <a:t>1851 counties/regions where more than 50% of people spoke Irish included Donegal, Mayo, Galway, Roscommon, Clare, Limerick, Kerry, Cork and Waterford.</a:t>
            </a:r>
          </a:p>
          <a:p>
            <a:r>
              <a:rPr lang="en-US" sz="2400" dirty="0"/>
              <a:t>Today these </a:t>
            </a:r>
            <a:r>
              <a:rPr lang="en-US" sz="2400" dirty="0">
                <a:solidFill>
                  <a:srgbClr val="00B050"/>
                </a:solidFill>
              </a:rPr>
              <a:t>areas have shrunk backwards and occupy small diverse regions </a:t>
            </a:r>
            <a:r>
              <a:rPr lang="en-US" sz="2400" dirty="0"/>
              <a:t>along the western seaboard.</a:t>
            </a:r>
          </a:p>
          <a:p>
            <a:r>
              <a:rPr lang="en-US" sz="2400" dirty="0"/>
              <a:t>Gaeltacht areas today are now </a:t>
            </a:r>
            <a:r>
              <a:rPr lang="en-US" sz="2400" dirty="0">
                <a:solidFill>
                  <a:srgbClr val="00B050"/>
                </a:solidFill>
              </a:rPr>
              <a:t>separated from each other by great swathes of English-speaking communities.</a:t>
            </a:r>
          </a:p>
          <a:p>
            <a:endParaRPr lang="en-US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Gaeltacht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 Ireland- North and South.</a:t>
            </a:r>
          </a:p>
          <a:p>
            <a:r>
              <a:rPr lang="en-IE" dirty="0" smtClean="0"/>
              <a:t>2 Changing Boundaries of a language region.</a:t>
            </a:r>
          </a:p>
          <a:p>
            <a:r>
              <a:rPr lang="en-IE" dirty="0" smtClean="0"/>
              <a:t>3 Changing boundaries of an urban Region. (Dublin)</a:t>
            </a:r>
          </a:p>
          <a:p>
            <a:r>
              <a:rPr lang="en-IE" dirty="0" smtClean="0"/>
              <a:t>4 Changes in borders and their impact on Cultural Groups (Kashmir)</a:t>
            </a:r>
          </a:p>
          <a:p>
            <a:r>
              <a:rPr lang="en-IE" dirty="0" smtClean="0"/>
              <a:t>5 The European Union- Development and expansion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1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10493"/>
            <a:ext cx="6336704" cy="686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1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Gaeltacht areas were </a:t>
            </a:r>
            <a:r>
              <a:rPr lang="en-US" dirty="0" smtClean="0">
                <a:solidFill>
                  <a:srgbClr val="00B050"/>
                </a:solidFill>
              </a:rPr>
              <a:t>badly hit by starvation and death during the Great Famine 1845-1847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Thereafter, </a:t>
            </a:r>
            <a:r>
              <a:rPr lang="en-US" dirty="0" smtClean="0">
                <a:solidFill>
                  <a:srgbClr val="00B050"/>
                </a:solidFill>
              </a:rPr>
              <a:t>emigration</a:t>
            </a:r>
            <a:r>
              <a:rPr lang="en-US" dirty="0" smtClean="0"/>
              <a:t> was particularly high from these regions because they possessed </a:t>
            </a:r>
            <a:r>
              <a:rPr lang="en-US" dirty="0" smtClean="0">
                <a:solidFill>
                  <a:srgbClr val="00B050"/>
                </a:solidFill>
              </a:rPr>
              <a:t>few natural resources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B050"/>
                </a:solidFill>
              </a:rPr>
              <a:t>standard of living was very low.</a:t>
            </a:r>
          </a:p>
          <a:p>
            <a:r>
              <a:rPr lang="en-IE" dirty="0" smtClean="0"/>
              <a:t>Growing influence of </a:t>
            </a:r>
            <a:r>
              <a:rPr lang="en-IE" dirty="0" smtClean="0">
                <a:solidFill>
                  <a:srgbClr val="00B050"/>
                </a:solidFill>
              </a:rPr>
              <a:t>Anglo-American culture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Right up to the </a:t>
            </a:r>
            <a:r>
              <a:rPr lang="en-US" dirty="0" smtClean="0">
                <a:solidFill>
                  <a:srgbClr val="00B050"/>
                </a:solidFill>
              </a:rPr>
              <a:t>present, poor infrastructure and low investment have encouraged people to continue to emigrate/migrate </a:t>
            </a:r>
            <a:r>
              <a:rPr lang="en-US" dirty="0" smtClean="0"/>
              <a:t>from these peripheral economic regions.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Gaeltacht- reasons for decline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62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352928" cy="514042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00B050"/>
                </a:solidFill>
              </a:rPr>
              <a:t>influence of English-language </a:t>
            </a:r>
            <a:r>
              <a:rPr lang="en-US" sz="2000" dirty="0" err="1">
                <a:solidFill>
                  <a:srgbClr val="00B050"/>
                </a:solidFill>
              </a:rPr>
              <a:t>TV,pop</a:t>
            </a:r>
            <a:r>
              <a:rPr lang="en-US" sz="2000" dirty="0">
                <a:solidFill>
                  <a:srgbClr val="00B050"/>
                </a:solidFill>
              </a:rPr>
              <a:t> music</a:t>
            </a:r>
            <a:r>
              <a:rPr lang="en-US" sz="2000" dirty="0"/>
              <a:t> and other media are also factors that chip away at the cultural base.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Today Irish speakers constitute 76% of the total population of G areas.</a:t>
            </a:r>
          </a:p>
          <a:p>
            <a:r>
              <a:rPr lang="en-US" sz="2000" dirty="0"/>
              <a:t>In the </a:t>
            </a:r>
            <a:r>
              <a:rPr lang="en-US" sz="2000" dirty="0">
                <a:solidFill>
                  <a:srgbClr val="00B050"/>
                </a:solidFill>
              </a:rPr>
              <a:t>1996 census, 19,000 G. residents said they were non-Irish speakers.</a:t>
            </a:r>
          </a:p>
          <a:p>
            <a:r>
              <a:rPr lang="en-US" sz="2000" dirty="0"/>
              <a:t>It also showed that only </a:t>
            </a:r>
            <a:r>
              <a:rPr lang="en-US" sz="2000" dirty="0">
                <a:solidFill>
                  <a:srgbClr val="00B050"/>
                </a:solidFill>
              </a:rPr>
              <a:t>51% of 3-4 year-olds living in the G. use Irish as their first language.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00B050"/>
                </a:solidFill>
              </a:rPr>
              <a:t>Connemara G. is under increasing pressure due to the expansion of Galway City and </a:t>
            </a:r>
            <a:r>
              <a:rPr lang="en-US" sz="2000" dirty="0"/>
              <a:t>the subsequent influx of non-Irish speakers into the </a:t>
            </a:r>
            <a:r>
              <a:rPr lang="en-US" sz="2000" dirty="0" smtClean="0"/>
              <a:t>Gaeltacht  </a:t>
            </a:r>
            <a:r>
              <a:rPr lang="en-US" sz="2000" dirty="0"/>
              <a:t>Area.</a:t>
            </a:r>
          </a:p>
          <a:p>
            <a:r>
              <a:rPr lang="en-US" sz="2000" dirty="0"/>
              <a:t>The Irish Govt. wants to conserve the G. and ensure that the boundary does not shrink further.</a:t>
            </a:r>
          </a:p>
          <a:p>
            <a:r>
              <a:rPr lang="en-US" sz="2000" dirty="0"/>
              <a:t>It gives </a:t>
            </a:r>
            <a:r>
              <a:rPr lang="en-US" sz="2000" dirty="0">
                <a:solidFill>
                  <a:srgbClr val="00B050"/>
                </a:solidFill>
              </a:rPr>
              <a:t>financial support to Irish language radio &amp;TV stations </a:t>
            </a:r>
            <a:r>
              <a:rPr lang="en-US" sz="2000" dirty="0" err="1">
                <a:solidFill>
                  <a:srgbClr val="00B050"/>
                </a:solidFill>
              </a:rPr>
              <a:t>eg</a:t>
            </a:r>
            <a:r>
              <a:rPr lang="en-US" sz="2000" dirty="0">
                <a:solidFill>
                  <a:srgbClr val="00B050"/>
                </a:solidFill>
              </a:rPr>
              <a:t> TG4.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Udaras</a:t>
            </a:r>
            <a:r>
              <a:rPr lang="en-US" sz="2000" dirty="0">
                <a:solidFill>
                  <a:srgbClr val="00B050"/>
                </a:solidFill>
              </a:rPr>
              <a:t> na </a:t>
            </a:r>
            <a:r>
              <a:rPr lang="en-US" sz="2000" dirty="0" err="1">
                <a:solidFill>
                  <a:srgbClr val="00B050"/>
                </a:solidFill>
              </a:rPr>
              <a:t>Gaeltachta</a:t>
            </a:r>
            <a:r>
              <a:rPr lang="en-US" sz="2000" dirty="0">
                <a:solidFill>
                  <a:srgbClr val="00B050"/>
                </a:solidFill>
              </a:rPr>
              <a:t> helps develop the economy in these regions and the NDP (2007-2013) has allocated  457 m euro to G areas.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E" dirty="0" smtClean="0"/>
              <a:t>Gaeltacht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5"/>
            <a:ext cx="8280920" cy="61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KERRY GAELTACHTS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5292080" cy="59492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County Kerry </a:t>
            </a:r>
            <a:r>
              <a:rPr lang="en-US" sz="2000" dirty="0" smtClean="0"/>
              <a:t>has </a:t>
            </a:r>
            <a:r>
              <a:rPr lang="en-US" sz="2000" dirty="0"/>
              <a:t>a population of 139,835 people. Kerry saw a population growth of 5.5 per cent in the period 2002-2006. 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Kerry Gaeltacht consists of two distinct areas – </a:t>
            </a:r>
            <a:r>
              <a:rPr lang="en-US" sz="2000" dirty="0" err="1"/>
              <a:t>Corca</a:t>
            </a:r>
            <a:r>
              <a:rPr lang="en-US" sz="2000" dirty="0"/>
              <a:t> </a:t>
            </a:r>
            <a:r>
              <a:rPr lang="en-US" sz="2000" dirty="0" err="1"/>
              <a:t>Dhuibhne</a:t>
            </a:r>
            <a:r>
              <a:rPr lang="en-US" sz="2000" dirty="0"/>
              <a:t> and </a:t>
            </a:r>
            <a:r>
              <a:rPr lang="en-US" sz="2000" dirty="0" err="1"/>
              <a:t>Uíbh</a:t>
            </a:r>
            <a:r>
              <a:rPr lang="en-US" sz="2000" dirty="0"/>
              <a:t> </a:t>
            </a:r>
            <a:r>
              <a:rPr lang="en-US" sz="2000" dirty="0" err="1"/>
              <a:t>Ráthach</a:t>
            </a:r>
            <a:r>
              <a:rPr lang="en-US" sz="2000" dirty="0"/>
              <a:t>. The largest settlement in </a:t>
            </a:r>
            <a:r>
              <a:rPr lang="en-US" sz="2000" dirty="0" err="1"/>
              <a:t>Corca</a:t>
            </a:r>
            <a:r>
              <a:rPr lang="en-US" sz="2000" dirty="0"/>
              <a:t> </a:t>
            </a:r>
            <a:r>
              <a:rPr lang="en-US" sz="2000" dirty="0" err="1"/>
              <a:t>Dhuibhne</a:t>
            </a:r>
            <a:r>
              <a:rPr lang="en-US" sz="2000" dirty="0"/>
              <a:t> is An </a:t>
            </a:r>
            <a:r>
              <a:rPr lang="en-US" sz="2000" dirty="0" err="1"/>
              <a:t>Daingean</a:t>
            </a:r>
            <a:r>
              <a:rPr lang="en-US" sz="2000" dirty="0"/>
              <a:t> and </a:t>
            </a:r>
            <a:r>
              <a:rPr lang="en-US" sz="2000" dirty="0" err="1"/>
              <a:t>Baile</a:t>
            </a:r>
            <a:r>
              <a:rPr lang="en-US" sz="2000" dirty="0"/>
              <a:t> an </a:t>
            </a:r>
            <a:r>
              <a:rPr lang="en-US" sz="2000" dirty="0" err="1"/>
              <a:t>Sceilg</a:t>
            </a:r>
            <a:r>
              <a:rPr lang="en-US" sz="2000" dirty="0"/>
              <a:t> in </a:t>
            </a:r>
            <a:r>
              <a:rPr lang="en-US" sz="2000" dirty="0" err="1"/>
              <a:t>Uíbh</a:t>
            </a:r>
            <a:r>
              <a:rPr lang="en-US" sz="2000" dirty="0"/>
              <a:t> </a:t>
            </a:r>
            <a:r>
              <a:rPr lang="en-US" sz="2000" dirty="0" err="1"/>
              <a:t>Ráthach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Kerry Gaeltacht has a population of 8,695 and represents 9 per cent of total Gaeltacht population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Kerry Gaeltacht encompasses a geographical area of 642km2. This represents 9% of total Gaeltacht area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 2006 there were 864 people employed in a full time capacity in </a:t>
            </a:r>
            <a:r>
              <a:rPr lang="en-US" sz="2000" dirty="0" err="1"/>
              <a:t>Údarás</a:t>
            </a:r>
            <a:r>
              <a:rPr lang="en-US" sz="2000" dirty="0"/>
              <a:t> na </a:t>
            </a:r>
            <a:r>
              <a:rPr lang="en-US" sz="2000" dirty="0" err="1"/>
              <a:t>Gaeltachta</a:t>
            </a:r>
            <a:r>
              <a:rPr lang="en-US" sz="2000" dirty="0"/>
              <a:t> client companies in the Kerry Gaeltacht.</a:t>
            </a:r>
          </a:p>
        </p:txBody>
      </p:sp>
      <p:pic>
        <p:nvPicPr>
          <p:cNvPr id="17412" name="Picture 4" descr="Ker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980728"/>
            <a:ext cx="3555504" cy="56166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0723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Changing Boundary of Urban Area- Dublin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48880"/>
            <a:ext cx="3810000" cy="3747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492896"/>
            <a:ext cx="3670176" cy="360310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P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Medieval Dublin</a:t>
            </a:r>
            <a:r>
              <a:rPr lang="en-IE" dirty="0" smtClean="0"/>
              <a:t>- Viking trading town on the liffey 12</a:t>
            </a:r>
            <a:r>
              <a:rPr lang="en-IE" baseline="30000" dirty="0" smtClean="0"/>
              <a:t>th</a:t>
            </a:r>
            <a:r>
              <a:rPr lang="en-IE" dirty="0" smtClean="0"/>
              <a:t> C captured by Normans and walled.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Georgian Dublin-GPO, Custom House, Four courts, canals</a:t>
            </a:r>
            <a:r>
              <a:rPr lang="en-IE" dirty="0" smtClean="0"/>
              <a:t> were build as Dublin expanded beyond its walls.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19</a:t>
            </a:r>
            <a:r>
              <a:rPr lang="en-IE" baseline="30000" dirty="0" smtClean="0">
                <a:solidFill>
                  <a:srgbClr val="00B050"/>
                </a:solidFill>
              </a:rPr>
              <a:t>th</a:t>
            </a:r>
            <a:r>
              <a:rPr lang="en-IE" dirty="0" smtClean="0">
                <a:solidFill>
                  <a:srgbClr val="00B050"/>
                </a:solidFill>
              </a:rPr>
              <a:t> C- New suburbs built in rural areas outside the canals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Changing Boundaries of an Urban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81128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The </a:t>
            </a:r>
            <a:r>
              <a:rPr lang="en-IE" dirty="0" smtClean="0">
                <a:solidFill>
                  <a:srgbClr val="00B050"/>
                </a:solidFill>
              </a:rPr>
              <a:t>British conquest and colonisation </a:t>
            </a:r>
            <a:r>
              <a:rPr lang="en-IE" dirty="0" smtClean="0"/>
              <a:t>is the root cause of the conflict between </a:t>
            </a:r>
            <a:r>
              <a:rPr lang="en-IE" dirty="0" smtClean="0">
                <a:solidFill>
                  <a:srgbClr val="00B050"/>
                </a:solidFill>
              </a:rPr>
              <a:t>Irish Catholics and Ulster Protestants</a:t>
            </a:r>
            <a:r>
              <a:rPr lang="en-IE" dirty="0" smtClean="0"/>
              <a:t>.</a:t>
            </a:r>
          </a:p>
          <a:p>
            <a:r>
              <a:rPr lang="en-IE" dirty="0" smtClean="0"/>
              <a:t>Most Protestants were unionist and wanted to keep with Ulster while Catholics were nationalists and wanted an independent Ireland.</a:t>
            </a:r>
          </a:p>
          <a:p>
            <a:r>
              <a:rPr lang="en-IE" dirty="0" smtClean="0"/>
              <a:t>In the </a:t>
            </a:r>
            <a:r>
              <a:rPr lang="en-IE" dirty="0" smtClean="0">
                <a:solidFill>
                  <a:srgbClr val="00B050"/>
                </a:solidFill>
              </a:rPr>
              <a:t>1920’s the British conceded self government and two states </a:t>
            </a:r>
            <a:r>
              <a:rPr lang="en-IE" dirty="0" smtClean="0"/>
              <a:t>were set up in Ireland.</a:t>
            </a:r>
          </a:p>
          <a:p>
            <a:r>
              <a:rPr lang="en-IE" dirty="0" smtClean="0"/>
              <a:t>The </a:t>
            </a:r>
            <a:r>
              <a:rPr lang="en-IE" dirty="0" smtClean="0">
                <a:solidFill>
                  <a:srgbClr val="00B050"/>
                </a:solidFill>
              </a:rPr>
              <a:t>Irish free state was ruled from Dublin , being a rural society and Gaelic in culture and its economy was agricultural and underdeveloped.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Ireland’s North South Divide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Vikings 1200AD</a:t>
            </a:r>
            <a:endParaRPr lang="en-US" dirty="0"/>
          </a:p>
        </p:txBody>
      </p:sp>
      <p:sp>
        <p:nvSpPr>
          <p:cNvPr id="10243" name="Text Placeholder 5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algn="l" eaLnBrk="1" hangingPunct="1">
              <a:spcBef>
                <a:spcPct val="0"/>
              </a:spcBef>
            </a:pPr>
            <a:r>
              <a:rPr lang="en-GB" sz="1600" dirty="0" smtClean="0">
                <a:solidFill>
                  <a:srgbClr val="00B050"/>
                </a:solidFill>
              </a:rPr>
              <a:t>The Vikings settled in at </a:t>
            </a:r>
            <a:r>
              <a:rPr lang="en-GB" sz="1600" dirty="0" err="1" smtClean="0">
                <a:solidFill>
                  <a:srgbClr val="00B050"/>
                </a:solidFill>
              </a:rPr>
              <a:t>Dublinn</a:t>
            </a:r>
            <a:r>
              <a:rPr lang="en-GB" sz="1600" dirty="0" smtClean="0">
                <a:solidFill>
                  <a:srgbClr val="00B050"/>
                </a:solidFill>
              </a:rPr>
              <a:t> (the black pool).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17463" marR="0" algn="l" eaLnBrk="1" hangingPunct="1">
              <a:spcBef>
                <a:spcPct val="0"/>
              </a:spcBef>
            </a:pPr>
            <a:endParaRPr lang="en-GB" sz="1600" dirty="0" smtClean="0"/>
          </a:p>
          <a:p>
            <a:pPr marL="17463" marR="0" algn="l" eaLnBrk="1" hangingPunct="1">
              <a:spcBef>
                <a:spcPct val="0"/>
              </a:spcBef>
            </a:pPr>
            <a:r>
              <a:rPr lang="en-GB" sz="1600" dirty="0" smtClean="0"/>
              <a:t>As can be seen from the map this site was ideal for the Vikings as they were </a:t>
            </a:r>
            <a:r>
              <a:rPr lang="en-GB" sz="1600" dirty="0" smtClean="0">
                <a:solidFill>
                  <a:srgbClr val="00B050"/>
                </a:solidFill>
              </a:rPr>
              <a:t>traders and travelled mostly by sea.</a:t>
            </a:r>
          </a:p>
          <a:p>
            <a:pPr marL="17463" marR="0" algn="l" eaLnBrk="1" hangingPunct="1">
              <a:spcBef>
                <a:spcPct val="0"/>
              </a:spcBef>
            </a:pPr>
            <a:endParaRPr lang="en-GB" sz="1600" dirty="0" smtClean="0"/>
          </a:p>
          <a:p>
            <a:pPr marL="17463" marR="0" algn="l" eaLnBrk="1" hangingPunct="1">
              <a:spcBef>
                <a:spcPct val="0"/>
              </a:spcBef>
            </a:pPr>
            <a:r>
              <a:rPr lang="en-GB" sz="1600" dirty="0" smtClean="0"/>
              <a:t>What has happened to the liffey since Viking times?</a:t>
            </a:r>
          </a:p>
          <a:p>
            <a:pPr marL="17463" marR="0" algn="l" eaLnBrk="1" hangingPunct="1">
              <a:spcBef>
                <a:spcPct val="0"/>
              </a:spcBef>
            </a:pPr>
            <a:endParaRPr lang="en-GB" sz="1600" dirty="0" smtClean="0"/>
          </a:p>
          <a:p>
            <a:pPr marL="17463" marR="0" algn="l" eaLnBrk="1" hangingPunct="1">
              <a:spcBef>
                <a:spcPct val="0"/>
              </a:spcBef>
            </a:pPr>
            <a:r>
              <a:rPr lang="en-GB" sz="1600" dirty="0" smtClean="0"/>
              <a:t>How come the R </a:t>
            </a:r>
            <a:r>
              <a:rPr lang="en-GB" sz="1600" dirty="0" err="1" smtClean="0"/>
              <a:t>Poddle</a:t>
            </a:r>
            <a:r>
              <a:rPr lang="en-GB" sz="1600" dirty="0" smtClean="0"/>
              <a:t> and R </a:t>
            </a:r>
            <a:r>
              <a:rPr lang="en-GB" sz="1600" dirty="0" err="1" smtClean="0"/>
              <a:t>Steine</a:t>
            </a:r>
            <a:r>
              <a:rPr lang="en-GB" sz="1600" dirty="0" smtClean="0"/>
              <a:t> </a:t>
            </a:r>
            <a:r>
              <a:rPr lang="en-GB" sz="1600" dirty="0" err="1" smtClean="0"/>
              <a:t>dont</a:t>
            </a:r>
            <a:r>
              <a:rPr lang="en-GB" sz="1600" dirty="0" smtClean="0"/>
              <a:t> appear on any of the </a:t>
            </a:r>
            <a:r>
              <a:rPr lang="en-GB" sz="1600" dirty="0" err="1" smtClean="0"/>
              <a:t>dublin</a:t>
            </a:r>
            <a:r>
              <a:rPr lang="en-GB" sz="1600" dirty="0" smtClean="0"/>
              <a:t> maps today</a:t>
            </a:r>
            <a:r>
              <a:rPr lang="en-GB" dirty="0" smtClean="0"/>
              <a:t>?</a:t>
            </a:r>
          </a:p>
        </p:txBody>
      </p:sp>
      <p:pic>
        <p:nvPicPr>
          <p:cNvPr id="10244" name="Picture 2" descr="C:\Documents and Settings\Owner\Desktop\School work\Junior house\Urban geography\Urban growth the story of Dublin\Pictures\Prehistorci Dubli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04664"/>
            <a:ext cx="5112568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Documents and Settings\Owner\Desktop\School work\Junior house\Urban geography\Urban growth the story of Dublin\Pictures\Viking Dubl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54292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5429250"/>
            <a:ext cx="8183562" cy="1214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Dublin as it would have appeared in Viking times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The Boundaries of Dublin City have expanded since the 1950s up to today, this is due to rural- to- urban migration which has caused urban sprawl. </a:t>
            </a:r>
            <a:r>
              <a:rPr lang="en-IE" dirty="0" smtClean="0"/>
              <a:t>The growth of the city is such that  the zone if influence </a:t>
            </a:r>
            <a:r>
              <a:rPr lang="en-IE" dirty="0" smtClean="0">
                <a:solidFill>
                  <a:srgbClr val="00B050"/>
                </a:solidFill>
              </a:rPr>
              <a:t>covers most of the eastern region.</a:t>
            </a:r>
          </a:p>
          <a:p>
            <a:r>
              <a:rPr lang="en-IE" dirty="0" smtClean="0"/>
              <a:t>Dublin is the </a:t>
            </a:r>
            <a:r>
              <a:rPr lang="en-IE" dirty="0" smtClean="0">
                <a:solidFill>
                  <a:srgbClr val="00B050"/>
                </a:solidFill>
              </a:rPr>
              <a:t>capital and centre of government and offers thousands of civil service jobs, as well as offers educational and health care services, and attractive to workers.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Changing Boundaries of an Urban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PT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628775"/>
            <a:ext cx="5545137" cy="5040313"/>
          </a:xfrm>
          <a:noFill/>
          <a:ln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Fig. 8 The growth of Dublin city, 1956–2007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l="14648" t="18555" r="16504" b="13086"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688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It is also </a:t>
            </a:r>
            <a:r>
              <a:rPr lang="en-IE" dirty="0" smtClean="0">
                <a:solidFill>
                  <a:srgbClr val="00B050"/>
                </a:solidFill>
              </a:rPr>
              <a:t>attractive for industry. Its communications such as road, rail, port and air links are ideal for industries such as food processing and financial services</a:t>
            </a:r>
            <a:r>
              <a:rPr lang="en-IE" dirty="0" smtClean="0"/>
              <a:t>.</a:t>
            </a:r>
          </a:p>
          <a:p>
            <a:r>
              <a:rPr lang="en-IE" dirty="0" smtClean="0"/>
              <a:t>In </a:t>
            </a:r>
            <a:r>
              <a:rPr lang="en-IE" dirty="0" smtClean="0">
                <a:solidFill>
                  <a:srgbClr val="00B050"/>
                </a:solidFill>
              </a:rPr>
              <a:t>1971 it had over 35% of the population, today with a population of over 1 million it now contains 46%.</a:t>
            </a:r>
          </a:p>
          <a:p>
            <a:r>
              <a:rPr lang="en-IE" dirty="0" smtClean="0"/>
              <a:t>This growth is due </a:t>
            </a:r>
            <a:r>
              <a:rPr lang="en-IE" dirty="0" smtClean="0">
                <a:solidFill>
                  <a:srgbClr val="00B050"/>
                </a:solidFill>
              </a:rPr>
              <a:t>to migration from the west.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Changing Boundaries of an Urban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To accommodate this rising population,</a:t>
            </a:r>
            <a:r>
              <a:rPr lang="en-IE" dirty="0" smtClean="0">
                <a:solidFill>
                  <a:srgbClr val="00B050"/>
                </a:solidFill>
              </a:rPr>
              <a:t> 3 new towns were built Tallaght, Blanchardstown and Lucan</a:t>
            </a:r>
            <a:r>
              <a:rPr lang="en-IE" dirty="0" smtClean="0"/>
              <a:t>, which encouraged the spread of the city westward.</a:t>
            </a:r>
          </a:p>
          <a:p>
            <a:r>
              <a:rPr lang="en-IE" dirty="0" smtClean="0"/>
              <a:t>During the 90’s the demand for housing was so high that </a:t>
            </a:r>
            <a:r>
              <a:rPr lang="en-IE" dirty="0" smtClean="0">
                <a:solidFill>
                  <a:srgbClr val="00B050"/>
                </a:solidFill>
              </a:rPr>
              <a:t>towns spread beyond </a:t>
            </a:r>
            <a:r>
              <a:rPr lang="en-IE" dirty="0" err="1" smtClean="0">
                <a:solidFill>
                  <a:srgbClr val="00B050"/>
                </a:solidFill>
              </a:rPr>
              <a:t>Maynooth</a:t>
            </a:r>
            <a:r>
              <a:rPr lang="en-IE" dirty="0" smtClean="0">
                <a:solidFill>
                  <a:srgbClr val="00B050"/>
                </a:solidFill>
              </a:rPr>
              <a:t> and </a:t>
            </a:r>
            <a:r>
              <a:rPr lang="en-IE" dirty="0" err="1" smtClean="0">
                <a:solidFill>
                  <a:srgbClr val="00B050"/>
                </a:solidFill>
              </a:rPr>
              <a:t>Lexlip</a:t>
            </a:r>
            <a:r>
              <a:rPr lang="en-IE" dirty="0" smtClean="0">
                <a:solidFill>
                  <a:srgbClr val="00B050"/>
                </a:solidFill>
              </a:rPr>
              <a:t> in Kildare</a:t>
            </a:r>
            <a:r>
              <a:rPr lang="en-IE" dirty="0" smtClean="0"/>
              <a:t>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Increased wealth and car ownership have led to traffic congestion</a:t>
            </a:r>
            <a:r>
              <a:rPr lang="en-IE" dirty="0" smtClean="0"/>
              <a:t>, with people who cannot afford housing close to the city living in surrounding counties like Meath and Kildare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Changing Boundaries of an Urban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PT1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8913"/>
            <a:ext cx="6135688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700213"/>
            <a:ext cx="3805237" cy="4897437"/>
          </a:xfrm>
          <a:noFill/>
          <a:ln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062912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Fig. 12 Map of M50, national roads and rail lines leading into Dublin city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PT1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5125"/>
            <a:ext cx="794082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People live as far away as Mullingar and Carlow</a:t>
            </a:r>
            <a:r>
              <a:rPr lang="en-IE" dirty="0" smtClean="0"/>
              <a:t>, 90 km from the city.</a:t>
            </a:r>
          </a:p>
          <a:p>
            <a:r>
              <a:rPr lang="en-IE" dirty="0" smtClean="0"/>
              <a:t>While in the past Dublin’s borders were close to Howth, the Phoenix Park and Dun Laoghaire it is now closer to swords, </a:t>
            </a:r>
            <a:r>
              <a:rPr lang="en-IE" dirty="0" err="1"/>
              <a:t>C</a:t>
            </a:r>
            <a:r>
              <a:rPr lang="en-IE" dirty="0" err="1" smtClean="0"/>
              <a:t>elbridge</a:t>
            </a:r>
            <a:r>
              <a:rPr lang="en-IE" dirty="0" smtClean="0"/>
              <a:t> and Bray.</a:t>
            </a:r>
          </a:p>
          <a:p>
            <a:r>
              <a:rPr lang="en-IE" dirty="0" smtClean="0"/>
              <a:t>With </a:t>
            </a:r>
            <a:r>
              <a:rPr lang="en-IE" dirty="0" smtClean="0">
                <a:solidFill>
                  <a:srgbClr val="00B050"/>
                </a:solidFill>
              </a:rPr>
              <a:t>this expanse three new county councils were created to enable efficient provisions of waste, water, sewage and other services.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3. Changing Boundaries of an Urban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2875" y="1268760"/>
            <a:ext cx="8921125" cy="5589240"/>
          </a:xfrm>
          <a:noFill/>
          <a:ln/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Fig. 10 The Dublin area commuter zone in the 1980s and 2000s</a:t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PT1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2113"/>
            <a:ext cx="8424936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PT1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Kashmir- Look at India.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4. Changes in Borders and Their Impart on Cultural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5. The European Union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The EU was the dream of two </a:t>
            </a:r>
            <a:r>
              <a:rPr lang="en-IE" dirty="0" err="1" smtClean="0"/>
              <a:t>french</a:t>
            </a:r>
            <a:r>
              <a:rPr lang="en-IE" dirty="0" smtClean="0"/>
              <a:t> men, Robert </a:t>
            </a:r>
            <a:r>
              <a:rPr lang="en-IE" dirty="0" smtClean="0">
                <a:solidFill>
                  <a:srgbClr val="00B050"/>
                </a:solidFill>
              </a:rPr>
              <a:t>Schuman and Jean Monnet </a:t>
            </a:r>
            <a:r>
              <a:rPr lang="en-IE" dirty="0" smtClean="0"/>
              <a:t>who wanted France and Germany to move beyond their past difficulties and work together.</a:t>
            </a:r>
          </a:p>
          <a:p>
            <a:r>
              <a:rPr lang="en-IE" dirty="0" smtClean="0"/>
              <a:t>They hoped to build a </a:t>
            </a:r>
            <a:r>
              <a:rPr lang="en-IE" dirty="0" smtClean="0">
                <a:solidFill>
                  <a:srgbClr val="00B050"/>
                </a:solidFill>
              </a:rPr>
              <a:t>world region based on the three main pillars of society:</a:t>
            </a:r>
            <a:r>
              <a:rPr lang="en-US" dirty="0" smtClean="0">
                <a:solidFill>
                  <a:srgbClr val="00B050"/>
                </a:solidFill>
              </a:rPr>
              <a:t> Economic, Social and Politically.</a:t>
            </a:r>
          </a:p>
          <a:p>
            <a:r>
              <a:rPr lang="en-IE" dirty="0" smtClean="0"/>
              <a:t>It was hoped that European countries by joining together could </a:t>
            </a:r>
            <a:r>
              <a:rPr lang="en-IE" dirty="0" smtClean="0">
                <a:solidFill>
                  <a:srgbClr val="00B050"/>
                </a:solidFill>
              </a:rPr>
              <a:t>rival the USSR and the USA </a:t>
            </a:r>
            <a:r>
              <a:rPr lang="en-IE" dirty="0" smtClean="0"/>
              <a:t>which both dominated world trade at the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Foundations of the 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1951- Treaty of Paris- ECSC (European Coal and Steel Community) 1957-Belgium, France, West Germany, Italy, </a:t>
            </a:r>
            <a:r>
              <a:rPr lang="en-IE" dirty="0" err="1" smtClean="0">
                <a:solidFill>
                  <a:srgbClr val="00B050"/>
                </a:solidFill>
              </a:rPr>
              <a:t>Luxenbourg</a:t>
            </a:r>
            <a:r>
              <a:rPr lang="en-IE" dirty="0" smtClean="0">
                <a:solidFill>
                  <a:srgbClr val="00B050"/>
                </a:solidFill>
              </a:rPr>
              <a:t> and Holland </a:t>
            </a:r>
            <a:r>
              <a:rPr lang="en-IE" dirty="0" smtClean="0"/>
              <a:t>were the original member states. 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1957-Renamed EEC (European Economic Community</a:t>
            </a:r>
            <a:r>
              <a:rPr lang="en-IE" dirty="0" smtClean="0"/>
              <a:t>) under the treaty of Rome. Common Agricultural Policy (</a:t>
            </a:r>
            <a:r>
              <a:rPr lang="en-IE" dirty="0" smtClean="0">
                <a:solidFill>
                  <a:srgbClr val="00B050"/>
                </a:solidFill>
              </a:rPr>
              <a:t>CAP) was introduced </a:t>
            </a:r>
            <a:r>
              <a:rPr lang="en-IE" dirty="0" smtClean="0"/>
              <a:t>as well as nuclear industry. 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1965-EEC</a:t>
            </a:r>
            <a:r>
              <a:rPr lang="en-IE" dirty="0" smtClean="0"/>
              <a:t> renamed European Community (EC)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1973- England, Ireland and Denmark</a:t>
            </a:r>
            <a:r>
              <a:rPr lang="en-IE" dirty="0" smtClean="0"/>
              <a:t>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1986-Spain and Portugal</a:t>
            </a:r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5. History of the 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81128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Northern Ireland was a developed, industrialised society predominately British in culture and 66% protestant, 34% catholic</a:t>
            </a:r>
            <a:r>
              <a:rPr lang="en-IE" dirty="0" smtClean="0"/>
              <a:t>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Civil strife </a:t>
            </a:r>
            <a:r>
              <a:rPr lang="en-IE" dirty="0" smtClean="0"/>
              <a:t>continued with Unionists resenting Article 2 of the Irish Constitution, which claimed jurisdiction over Northern Ireland.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Nationalists aspired to cultural and economic freedom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Ireland’s North South Divide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The </a:t>
            </a:r>
            <a:r>
              <a:rPr lang="en-US" sz="3100" dirty="0"/>
              <a:t>six members of the European Coal and Steel Community, 1951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124744"/>
            <a:ext cx="7920880" cy="54004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12 members of the </a:t>
            </a:r>
            <a:br>
              <a:rPr lang="en-US" sz="4000" dirty="0"/>
            </a:br>
            <a:r>
              <a:rPr lang="en-US" sz="4000" dirty="0"/>
              <a:t>European Community in 1986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412777"/>
            <a:ext cx="7344816" cy="54452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1995-Austria, Sweden, Finland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2002- European Common Currency </a:t>
            </a:r>
            <a:r>
              <a:rPr lang="en-IE" dirty="0" smtClean="0"/>
              <a:t>came into operation.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2004- Malta, Cyprus, Slovenia, Estonia, Latvia, Lithuania, Poland, the Czech Republic, Slovak Republic, and Hungary.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2007- Romania and Bulgaria joined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2009- Lisbon treaty recognised a member states rights to withdraw from the EU</a:t>
            </a:r>
            <a:r>
              <a:rPr lang="en-IE" dirty="0" smtClean="0"/>
              <a:t>.</a:t>
            </a:r>
          </a:p>
          <a:p>
            <a:r>
              <a:rPr lang="en-IE" dirty="0" smtClean="0"/>
              <a:t>2011- EU is largest, most </a:t>
            </a:r>
            <a:r>
              <a:rPr lang="en-IE" dirty="0" err="1" smtClean="0"/>
              <a:t>properous</a:t>
            </a:r>
            <a:r>
              <a:rPr lang="en-IE" dirty="0" smtClean="0"/>
              <a:t> trading bloc in the world?? Estonia joined.</a:t>
            </a:r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5. History of the 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IE" dirty="0" smtClean="0"/>
              <a:t>The European Union- Development and Expansion. 6-27</a:t>
            </a:r>
            <a:br>
              <a:rPr lang="en-IE" dirty="0" smtClean="0"/>
            </a:br>
            <a:r>
              <a:rPr lang="en-IE" dirty="0" smtClean="0"/>
              <a:t>Melting Pot or Salad Bowl???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15 members of the European Union in 1995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127873"/>
            <a:ext cx="8136904" cy="57301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The </a:t>
            </a:r>
            <a:r>
              <a:rPr lang="en-US" sz="2700" dirty="0"/>
              <a:t>27 members of the European Union, including newest members Romania and Bulgaria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dirty="0" smtClean="0"/>
              <a:t>The states co-operate in three ways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Economy- A single Market- </a:t>
            </a:r>
            <a:r>
              <a:rPr lang="en-IE" dirty="0" smtClean="0"/>
              <a:t>some with same currency.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Foreign Policy- </a:t>
            </a:r>
            <a:r>
              <a:rPr lang="en-IE" dirty="0" smtClean="0"/>
              <a:t>members develop a shared opinion on global issues.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Social Policy- </a:t>
            </a:r>
            <a:r>
              <a:rPr lang="en-IE" dirty="0" smtClean="0"/>
              <a:t>rights of environment, food safety and workers are protected.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4" name="Picture 2" descr="http://ec.europa.eu/internal_market/10years/images/postcard/postcard_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9680"/>
            <a:ext cx="8447856" cy="609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Decisions for the EU are made by:</a:t>
            </a:r>
          </a:p>
          <a:p>
            <a:r>
              <a:rPr lang="en-IE" dirty="0" smtClean="0"/>
              <a:t>1. </a:t>
            </a:r>
            <a:r>
              <a:rPr lang="en-IE" dirty="0" smtClean="0">
                <a:solidFill>
                  <a:srgbClr val="00B050"/>
                </a:solidFill>
              </a:rPr>
              <a:t>The European council-make policies twice yearly</a:t>
            </a:r>
          </a:p>
          <a:p>
            <a:r>
              <a:rPr lang="en-IE" dirty="0" smtClean="0"/>
              <a:t>2. </a:t>
            </a:r>
            <a:r>
              <a:rPr lang="en-IE" dirty="0" smtClean="0">
                <a:solidFill>
                  <a:srgbClr val="00B050"/>
                </a:solidFill>
              </a:rPr>
              <a:t>The European parliament- </a:t>
            </a:r>
            <a:r>
              <a:rPr lang="en-IE" dirty="0" smtClean="0"/>
              <a:t>732 members with </a:t>
            </a:r>
            <a:r>
              <a:rPr lang="en-IE" dirty="0" err="1" smtClean="0"/>
              <a:t>limitied</a:t>
            </a:r>
            <a:r>
              <a:rPr lang="en-IE" dirty="0" smtClean="0"/>
              <a:t> powers</a:t>
            </a:r>
          </a:p>
          <a:p>
            <a:endParaRPr lang="en-IE" dirty="0"/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6" name="Picture 2" descr="http://www.discerningtheworld.com/images/wpi/EuropeanCou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860032" cy="6192688"/>
          </a:xfrm>
          <a:prstGeom prst="rect">
            <a:avLst/>
          </a:prstGeom>
          <a:noFill/>
        </p:spPr>
      </p:pic>
      <p:pic>
        <p:nvPicPr>
          <p:cNvPr id="169988" name="Picture 4" descr="http://entertainmentagentblog.com/wp-content/uploads/2010/03/European-parli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620688"/>
            <a:ext cx="443865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81128"/>
          </a:xfrm>
        </p:spPr>
        <p:txBody>
          <a:bodyPr>
            <a:normAutofit/>
          </a:bodyPr>
          <a:lstStyle/>
          <a:p>
            <a:r>
              <a:rPr lang="en-IE" dirty="0" smtClean="0"/>
              <a:t>During the </a:t>
            </a:r>
            <a:r>
              <a:rPr lang="en-IE" dirty="0" smtClean="0">
                <a:solidFill>
                  <a:srgbClr val="00B050"/>
                </a:solidFill>
              </a:rPr>
              <a:t>60’s and 70’s the republics economy began to develop, with thousands of jobs were created in new foreign industries as EU memberships opened up large new markets and employment soared</a:t>
            </a:r>
            <a:r>
              <a:rPr lang="en-IE" dirty="0" smtClean="0"/>
              <a:t>.</a:t>
            </a:r>
          </a:p>
          <a:p>
            <a:r>
              <a:rPr lang="en-IE" dirty="0" smtClean="0"/>
              <a:t>At the same time the </a:t>
            </a:r>
            <a:r>
              <a:rPr lang="en-IE" dirty="0" err="1" smtClean="0">
                <a:solidFill>
                  <a:srgbClr val="00B050"/>
                </a:solidFill>
              </a:rPr>
              <a:t>norths</a:t>
            </a:r>
            <a:r>
              <a:rPr lang="en-IE" dirty="0" smtClean="0">
                <a:solidFill>
                  <a:srgbClr val="00B050"/>
                </a:solidFill>
              </a:rPr>
              <a:t> economy went into deep recession as shipbuilding closes</a:t>
            </a:r>
            <a:r>
              <a:rPr lang="en-IE" dirty="0" smtClean="0"/>
              <a:t>.</a:t>
            </a:r>
          </a:p>
          <a:p>
            <a:r>
              <a:rPr lang="en-IE" dirty="0" smtClean="0"/>
              <a:t>In </a:t>
            </a:r>
            <a:r>
              <a:rPr lang="en-IE" dirty="0" smtClean="0">
                <a:solidFill>
                  <a:srgbClr val="00B050"/>
                </a:solidFill>
              </a:rPr>
              <a:t>1998 the good Friday agreement was </a:t>
            </a:r>
            <a:r>
              <a:rPr lang="en-IE" dirty="0" err="1" smtClean="0">
                <a:solidFill>
                  <a:srgbClr val="00B050"/>
                </a:solidFill>
              </a:rPr>
              <a:t>negotited</a:t>
            </a:r>
            <a:r>
              <a:rPr lang="en-IE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Ireland’s North South Divide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E" b="1" u="sng" dirty="0" smtClean="0"/>
              <a:t>EU Policies 1. The common Agriculture Policy (CAP)</a:t>
            </a:r>
          </a:p>
          <a:p>
            <a:r>
              <a:rPr lang="en-IE" dirty="0" smtClean="0"/>
              <a:t>The EU </a:t>
            </a:r>
            <a:r>
              <a:rPr lang="en-IE" dirty="0" smtClean="0">
                <a:solidFill>
                  <a:srgbClr val="00B050"/>
                </a:solidFill>
              </a:rPr>
              <a:t>bought all the farmers could see in the open market at guaranteed prices. “Food mountains” forced the EU to reform to “quotas” and paying farmers for land set aside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The </a:t>
            </a:r>
            <a:r>
              <a:rPr lang="en-IE" dirty="0" smtClean="0">
                <a:solidFill>
                  <a:srgbClr val="00B050"/>
                </a:solidFill>
              </a:rPr>
              <a:t>Rural Environment Protection Scheme (REPS) pays grants </a:t>
            </a:r>
            <a:r>
              <a:rPr lang="en-IE" dirty="0" smtClean="0"/>
              <a:t>for tidy farmers and protected wildlife habitats.</a:t>
            </a:r>
          </a:p>
          <a:p>
            <a:r>
              <a:rPr lang="en-IE" dirty="0" smtClean="0"/>
              <a:t>Farmers get </a:t>
            </a:r>
            <a:r>
              <a:rPr lang="en-IE" dirty="0" smtClean="0">
                <a:solidFill>
                  <a:srgbClr val="00B050"/>
                </a:solidFill>
              </a:rPr>
              <a:t>one payment each year in place of subsidies in the past</a:t>
            </a:r>
            <a:r>
              <a:rPr lang="en-IE" dirty="0" smtClean="0"/>
              <a:t>. Protection against free trade is being reduced.</a:t>
            </a:r>
          </a:p>
          <a:p>
            <a:pPr>
              <a:buNone/>
            </a:pPr>
            <a:endParaRPr lang="en-I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034" name="Picture 2" descr="http://www.cartoonstock.com/lowres/pdr002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1724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 descr="http://www.cartoonstock.com/lowres/bma001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4321"/>
            <a:ext cx="7344816" cy="641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u="sng" dirty="0" smtClean="0"/>
              <a:t>3.The Common Fisheries Policy (CFP)</a:t>
            </a: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Created a free market while preventing over-fishing and depletion of stocks.</a:t>
            </a:r>
          </a:p>
          <a:p>
            <a:r>
              <a:rPr lang="en-IE" dirty="0" smtClean="0"/>
              <a:t>1. </a:t>
            </a:r>
            <a:r>
              <a:rPr lang="en-IE" dirty="0" smtClean="0">
                <a:solidFill>
                  <a:srgbClr val="00B050"/>
                </a:solidFill>
              </a:rPr>
              <a:t>Fishing is prohibited in some areas </a:t>
            </a:r>
            <a:r>
              <a:rPr lang="en-IE" dirty="0" smtClean="0"/>
              <a:t>and each country has a quota.</a:t>
            </a:r>
          </a:p>
          <a:p>
            <a:r>
              <a:rPr lang="en-IE" dirty="0" smtClean="0"/>
              <a:t>2. </a:t>
            </a:r>
            <a:r>
              <a:rPr lang="en-IE" dirty="0" smtClean="0">
                <a:solidFill>
                  <a:srgbClr val="00B050"/>
                </a:solidFill>
              </a:rPr>
              <a:t>Compensation is paid to skippers who agree to scrap their boats.</a:t>
            </a:r>
          </a:p>
          <a:p>
            <a:r>
              <a:rPr lang="en-IE" dirty="0" smtClean="0"/>
              <a:t>3. </a:t>
            </a:r>
            <a:r>
              <a:rPr lang="en-IE" dirty="0" smtClean="0">
                <a:solidFill>
                  <a:srgbClr val="00B050"/>
                </a:solidFill>
              </a:rPr>
              <a:t>Restrictions are placed on fishing boats can only fish the Atlantic grounds nine days per month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6130" name="Picture 2" descr="http://www.eu2010.es/export/sites/presidencia/comun/imagenes/JUNIO_IMAGENES_21_28/pesca.jpg_1957593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02984"/>
            <a:ext cx="8150299" cy="5821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828675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7868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u="sng" dirty="0" smtClean="0"/>
              <a:t>Regional Policy</a:t>
            </a:r>
          </a:p>
          <a:p>
            <a:r>
              <a:rPr lang="en-IE" dirty="0" smtClean="0"/>
              <a:t>The European </a:t>
            </a:r>
            <a:r>
              <a:rPr lang="en-IE" dirty="0" smtClean="0">
                <a:solidFill>
                  <a:srgbClr val="00B050"/>
                </a:solidFill>
              </a:rPr>
              <a:t>union helps to pay for education and training to promote the development of problem regions</a:t>
            </a:r>
            <a:r>
              <a:rPr lang="en-IE" dirty="0" smtClean="0"/>
              <a:t>. Regions are classified as either </a:t>
            </a:r>
            <a:r>
              <a:rPr lang="en-IE" dirty="0" smtClean="0">
                <a:solidFill>
                  <a:srgbClr val="00B050"/>
                </a:solidFill>
              </a:rPr>
              <a:t>peripheral regions or regions of industrial decline.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Structural funds are given to pay for improvement in infrastructure. 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(Discuss Irish Transport/ Energy infrastructure)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178" name="Picture 2" descr="http://www.rhinocarhire.com/Images-(1)/drive-smart/Cyprus-Road-Sign.aspx?width=400&amp;height=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344816" cy="62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22" name="Picture 2" descr="http://www.th-wildau.de/flavia/images/EU-regional-developmen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82047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rishabroad.com/CMS/Articles/Storage/1662_Images/_summaryImage/Ireland-A-Nation-Divided19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153472" cy="609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u="sng" dirty="0" smtClean="0"/>
              <a:t>EU Enlargement</a:t>
            </a:r>
          </a:p>
          <a:p>
            <a:r>
              <a:rPr lang="en-IE" dirty="0" smtClean="0"/>
              <a:t>The enlargement of the </a:t>
            </a:r>
            <a:r>
              <a:rPr lang="en-IE" dirty="0" smtClean="0">
                <a:solidFill>
                  <a:srgbClr val="FF0000"/>
                </a:solidFill>
              </a:rPr>
              <a:t>EU increases the strain on the EU budget and on its governing institutions- the parliament, the council and the commission</a:t>
            </a:r>
            <a:r>
              <a:rPr lang="en-IE" dirty="0" smtClean="0"/>
              <a:t>. France and the Netherlands have rejected the new EU Constitution. The implications </a:t>
            </a:r>
            <a:r>
              <a:rPr lang="en-IE" dirty="0" smtClean="0">
                <a:solidFill>
                  <a:srgbClr val="FF0000"/>
                </a:solidFill>
              </a:rPr>
              <a:t>for Ireland is reduced EU funding and competition for foreign investment.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PT1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3375"/>
            <a:ext cx="59055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T1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6213"/>
            <a:ext cx="348138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Effects of Expansion-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Provides a larger pool of labour for industry. Ireland needed 420,000 extra workers during the boom.</a:t>
            </a:r>
          </a:p>
          <a:p>
            <a:r>
              <a:rPr lang="en-IE" dirty="0" smtClean="0"/>
              <a:t>349,000 of these were foreign national workers</a:t>
            </a:r>
          </a:p>
          <a:p>
            <a:r>
              <a:rPr lang="en-IE" dirty="0" smtClean="0"/>
              <a:t>In 2005 Ireland had lowest unemployment rates 4.2%.</a:t>
            </a:r>
          </a:p>
          <a:p>
            <a:r>
              <a:rPr lang="en-IE" dirty="0" smtClean="0"/>
              <a:t>Unemployment in 2010 had increased to 14%.</a:t>
            </a:r>
          </a:p>
          <a:p>
            <a:r>
              <a:rPr lang="en-IE" dirty="0" smtClean="0"/>
              <a:t>Introduction of the Euro allows directs comparisons between European products/ Wages.</a:t>
            </a:r>
          </a:p>
          <a:p>
            <a:r>
              <a:rPr lang="en-IE" dirty="0" smtClean="0"/>
              <a:t>EU now has population over 500 million- exports have increased to this bigger duty free EU markets. (2010= 51.5 billion)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Effects of Expansion-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Multicultural Society-</a:t>
            </a:r>
          </a:p>
          <a:p>
            <a:r>
              <a:rPr lang="en-IE" dirty="0" smtClean="0"/>
              <a:t>Contributed taxes to state</a:t>
            </a:r>
          </a:p>
          <a:p>
            <a:r>
              <a:rPr lang="en-IE" dirty="0" smtClean="0"/>
              <a:t>Provided skills that were lacking in Ireland</a:t>
            </a:r>
          </a:p>
          <a:p>
            <a:r>
              <a:rPr lang="en-IE" dirty="0" smtClean="0"/>
              <a:t>Provided jobs in manual labour market.</a:t>
            </a:r>
          </a:p>
          <a:p>
            <a:r>
              <a:rPr lang="en-IE" dirty="0" smtClean="0"/>
              <a:t>Supported Irish economy &amp; increased domestic demand.</a:t>
            </a:r>
          </a:p>
          <a:p>
            <a:r>
              <a:rPr lang="en-IE" dirty="0" smtClean="0"/>
              <a:t>New businesses created.</a:t>
            </a:r>
          </a:p>
          <a:p>
            <a:r>
              <a:rPr lang="en-IE" dirty="0" smtClean="0"/>
              <a:t>New cuisine introduced</a:t>
            </a:r>
          </a:p>
          <a:p>
            <a:r>
              <a:rPr lang="en-IE" dirty="0" smtClean="0"/>
              <a:t>Remittance money being sent home.</a:t>
            </a:r>
          </a:p>
          <a:p>
            <a:r>
              <a:rPr lang="en-IE" dirty="0" smtClean="0"/>
              <a:t>Migrants exploited in their work</a:t>
            </a:r>
          </a:p>
          <a:p>
            <a:r>
              <a:rPr lang="en-IE" dirty="0" smtClean="0"/>
              <a:t>Racism &amp; bullying</a:t>
            </a:r>
          </a:p>
          <a:p>
            <a:r>
              <a:rPr lang="en-IE" dirty="0" smtClean="0"/>
              <a:t>Schools introduced policies to integrate different nationalities- (English/ Leaving Cert)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Effects of Expansion-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IE" dirty="0" smtClean="0"/>
              <a:t>Irish workers taking advantage of EU policies by moving to European countries to find employment (</a:t>
            </a:r>
            <a:r>
              <a:rPr lang="en-IE" dirty="0" err="1" smtClean="0"/>
              <a:t>Uk</a:t>
            </a:r>
            <a:r>
              <a:rPr lang="en-IE" dirty="0" smtClean="0"/>
              <a:t>, Germany, Poland)</a:t>
            </a:r>
          </a:p>
          <a:p>
            <a:r>
              <a:rPr lang="en-IE" dirty="0" smtClean="0"/>
              <a:t>Negative impact on economy due to our connection with Greece and Portugal.</a:t>
            </a:r>
          </a:p>
          <a:p>
            <a:r>
              <a:rPr lang="en-IE" dirty="0" smtClean="0"/>
              <a:t>Manufacturing goods in new EU states are cheaper so competition is greater- Outsourcing of Dell in 2009 where it moved from its manufacturing site in Limerick </a:t>
            </a:r>
            <a:r>
              <a:rPr lang="en-IE" dirty="0" smtClean="0"/>
              <a:t>to Lodz </a:t>
            </a:r>
            <a:r>
              <a:rPr lang="en-IE" smtClean="0"/>
              <a:t>in </a:t>
            </a:r>
            <a:r>
              <a:rPr lang="en-IE" smtClean="0"/>
              <a:t>Poland</a:t>
            </a:r>
            <a:endParaRPr lang="en-IE" dirty="0" smtClean="0"/>
          </a:p>
          <a:p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u="sng" dirty="0" smtClean="0"/>
              <a:t>1. EU Enlargement</a:t>
            </a:r>
          </a:p>
          <a:p>
            <a:r>
              <a:rPr lang="en-IE" b="1" u="sng" dirty="0" smtClean="0"/>
              <a:t>CAP-</a:t>
            </a:r>
            <a:r>
              <a:rPr lang="en-IE" dirty="0" smtClean="0"/>
              <a:t> The </a:t>
            </a:r>
            <a:r>
              <a:rPr lang="en-IE" dirty="0" smtClean="0">
                <a:solidFill>
                  <a:srgbClr val="00B050"/>
                </a:solidFill>
              </a:rPr>
              <a:t>new member states depend more on agriculture. They need a greater share of the CAP.</a:t>
            </a:r>
            <a:r>
              <a:rPr lang="en-IE" dirty="0" smtClean="0"/>
              <a:t> The EU has not increased its funding to meet this demand.</a:t>
            </a:r>
          </a:p>
          <a:p>
            <a:r>
              <a:rPr lang="en-IE" b="1" u="sng" dirty="0" smtClean="0"/>
              <a:t>Structural, Regional and Social Funding</a:t>
            </a:r>
            <a:r>
              <a:rPr lang="en-IE" dirty="0" smtClean="0"/>
              <a:t>: The </a:t>
            </a:r>
            <a:r>
              <a:rPr lang="en-IE" dirty="0" smtClean="0">
                <a:solidFill>
                  <a:srgbClr val="00B050"/>
                </a:solidFill>
              </a:rPr>
              <a:t>new states need EU structural, Regional, and Social Funds. Ireland’s share feel from 978million in 03 to 44.5 million in 2007.</a:t>
            </a:r>
          </a:p>
          <a:p>
            <a:r>
              <a:rPr lang="en-IE" b="1" u="sng" dirty="0" smtClean="0"/>
              <a:t>Competition for foreign investment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B050"/>
                </a:solidFill>
              </a:rPr>
              <a:t>Ireland must compete with an economies</a:t>
            </a:r>
            <a:r>
              <a:rPr lang="en-IE" dirty="0" smtClean="0"/>
              <a:t> where average are much lower.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b="1" u="sng" dirty="0" smtClean="0"/>
              <a:t>1. EU Enlargement</a:t>
            </a:r>
          </a:p>
          <a:p>
            <a:r>
              <a:rPr lang="en-IE" b="1" u="sng" dirty="0" smtClean="0"/>
              <a:t>EU Budget-</a:t>
            </a:r>
            <a:r>
              <a:rPr lang="en-IE" dirty="0" smtClean="0"/>
              <a:t> Due to </a:t>
            </a:r>
            <a:r>
              <a:rPr lang="en-IE" dirty="0" smtClean="0">
                <a:solidFill>
                  <a:srgbClr val="00B050"/>
                </a:solidFill>
              </a:rPr>
              <a:t>enlargement and economic growth, Ireland will receive less money under the CAP, Structural, Regional and Social Funds</a:t>
            </a:r>
            <a:r>
              <a:rPr lang="en-IE" dirty="0" smtClean="0"/>
              <a:t>. In 2002, Ireland </a:t>
            </a:r>
            <a:r>
              <a:rPr lang="en-IE" dirty="0" smtClean="0">
                <a:solidFill>
                  <a:srgbClr val="00B050"/>
                </a:solidFill>
              </a:rPr>
              <a:t>received about 1.5 billion more than it paid to the EU</a:t>
            </a:r>
            <a:r>
              <a:rPr lang="en-IE" dirty="0" smtClean="0"/>
              <a:t>. After 2007, </a:t>
            </a:r>
            <a:r>
              <a:rPr lang="en-IE" dirty="0" smtClean="0">
                <a:solidFill>
                  <a:srgbClr val="00B050"/>
                </a:solidFill>
              </a:rPr>
              <a:t>Ireland as one of the richer member states, will pay in more than it gets back.</a:t>
            </a:r>
          </a:p>
          <a:p>
            <a:r>
              <a:rPr lang="en-IE" b="1" u="sng" dirty="0" smtClean="0"/>
              <a:t>Migration.</a:t>
            </a:r>
            <a:r>
              <a:rPr lang="en-IE" dirty="0"/>
              <a:t> </a:t>
            </a:r>
            <a:r>
              <a:rPr lang="en-IE" dirty="0" smtClean="0">
                <a:solidFill>
                  <a:srgbClr val="00B050"/>
                </a:solidFill>
              </a:rPr>
              <a:t>Only Ireland </a:t>
            </a:r>
            <a:r>
              <a:rPr lang="en-IE" dirty="0" err="1" smtClean="0">
                <a:solidFill>
                  <a:srgbClr val="00B050"/>
                </a:solidFill>
              </a:rPr>
              <a:t>sweden</a:t>
            </a:r>
            <a:r>
              <a:rPr lang="en-IE" dirty="0" smtClean="0">
                <a:solidFill>
                  <a:srgbClr val="00B050"/>
                </a:solidFill>
              </a:rPr>
              <a:t> and the </a:t>
            </a:r>
            <a:r>
              <a:rPr lang="en-IE" dirty="0" err="1" smtClean="0">
                <a:solidFill>
                  <a:srgbClr val="00B050"/>
                </a:solidFill>
              </a:rPr>
              <a:t>Uk</a:t>
            </a:r>
            <a:r>
              <a:rPr lang="en-IE" dirty="0" smtClean="0">
                <a:solidFill>
                  <a:srgbClr val="00B050"/>
                </a:solidFill>
              </a:rPr>
              <a:t> allow free movement to workers and from the new EU member states</a:t>
            </a:r>
            <a:r>
              <a:rPr lang="en-IE" dirty="0" smtClean="0"/>
              <a:t>. It was argued the immigration is necessary to meet the demand for labour so the Irish economy could continue to grow.</a:t>
            </a:r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5. The European Union- Development and Expansion.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PT1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3375"/>
            <a:ext cx="75247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T1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42862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PT1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5888"/>
            <a:ext cx="61753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T1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832643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PT1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96925"/>
            <a:ext cx="72866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PT1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846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PT1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08050"/>
            <a:ext cx="72009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PT1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62658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PT1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4074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net.gov.mt/ncr/European%20Mosaic/eu-map-MO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511"/>
            <a:ext cx="9144000" cy="68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PT1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PT1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8913"/>
            <a:ext cx="67691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781128"/>
          </a:xfrm>
        </p:spPr>
        <p:txBody>
          <a:bodyPr>
            <a:normAutofit/>
          </a:bodyPr>
          <a:lstStyle/>
          <a:p>
            <a:r>
              <a:rPr lang="en-IE" dirty="0" smtClean="0"/>
              <a:t>Article 2 was repealed by referendum.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Parties agreed to set up power sharing government. Cross border bodies were set up to promote North- South co operation</a:t>
            </a:r>
            <a:r>
              <a:rPr lang="en-IE" dirty="0" smtClean="0"/>
              <a:t>.</a:t>
            </a:r>
          </a:p>
          <a:p>
            <a:r>
              <a:rPr lang="en-IE" dirty="0" smtClean="0"/>
              <a:t>a </a:t>
            </a:r>
            <a:r>
              <a:rPr lang="en-IE" dirty="0" smtClean="0">
                <a:solidFill>
                  <a:srgbClr val="00B050"/>
                </a:solidFill>
              </a:rPr>
              <a:t>degree of civil harmony </a:t>
            </a:r>
            <a:r>
              <a:rPr lang="en-IE" dirty="0" smtClean="0"/>
              <a:t>has been restored.</a:t>
            </a:r>
          </a:p>
          <a:p>
            <a:r>
              <a:rPr lang="en-IE" dirty="0" smtClean="0"/>
              <a:t>The </a:t>
            </a:r>
            <a:r>
              <a:rPr lang="en-IE" dirty="0" smtClean="0">
                <a:solidFill>
                  <a:srgbClr val="00B050"/>
                </a:solidFill>
              </a:rPr>
              <a:t>economies of both countries have become interdependent, as well as a whole country representing some sports. However the GAA and Irish language is associated with Nationalism.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Ireland’s North South Divide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</TotalTime>
  <Words>2497</Words>
  <Application>Microsoft Office PowerPoint</Application>
  <PresentationFormat>On-screen Show (4:3)</PresentationFormat>
  <Paragraphs>268</Paragraphs>
  <Slides>88</Slides>
  <Notes>88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Concourse</vt:lpstr>
      <vt:lpstr>The complexity of regions</vt:lpstr>
      <vt:lpstr>Slide 2</vt:lpstr>
      <vt:lpstr>1. Ireland’s North South Divide</vt:lpstr>
      <vt:lpstr>Slide 4</vt:lpstr>
      <vt:lpstr>1. Ireland’s North South Divide</vt:lpstr>
      <vt:lpstr>1. Ireland’s North South Divide</vt:lpstr>
      <vt:lpstr>Slide 7</vt:lpstr>
      <vt:lpstr>Slide 8</vt:lpstr>
      <vt:lpstr>1. Ireland’s North South Divide</vt:lpstr>
      <vt:lpstr>Slide 10</vt:lpstr>
      <vt:lpstr>Slide 11</vt:lpstr>
      <vt:lpstr>2 Changing Boundaries of a language region. </vt:lpstr>
      <vt:lpstr>Fig. 1 Modern Gaeltacht areas in Ireland  </vt:lpstr>
      <vt:lpstr>Fig. 2 Changes in Gaeltacht areas between 1851 (after the Great Famine) and 2007 </vt:lpstr>
      <vt:lpstr>Fig. 13 Gaeltacht areas of Ireland in the 21st century  </vt:lpstr>
      <vt:lpstr>Gaeltacht</vt:lpstr>
      <vt:lpstr>Slide 17</vt:lpstr>
      <vt:lpstr>Slide 18</vt:lpstr>
      <vt:lpstr>Gaeltacht</vt:lpstr>
      <vt:lpstr>Slide 20</vt:lpstr>
      <vt:lpstr>Slide 21</vt:lpstr>
      <vt:lpstr>Gaeltacht- reasons for decline</vt:lpstr>
      <vt:lpstr>Slide 23</vt:lpstr>
      <vt:lpstr>Gaeltacht</vt:lpstr>
      <vt:lpstr>Slide 25</vt:lpstr>
      <vt:lpstr>KERRY GAELTACHTS</vt:lpstr>
      <vt:lpstr>Changing Boundary of Urban Area- Dublin</vt:lpstr>
      <vt:lpstr>Slide 28</vt:lpstr>
      <vt:lpstr>3. Changing Boundaries of an Urban Region</vt:lpstr>
      <vt:lpstr>Vikings 1200AD</vt:lpstr>
      <vt:lpstr>Dublin as it would have appeared in Viking times</vt:lpstr>
      <vt:lpstr>3. Changing Boundaries of an Urban Region</vt:lpstr>
      <vt:lpstr>Slide 33</vt:lpstr>
      <vt:lpstr>Fig. 8 The growth of Dublin city, 1956–2007 </vt:lpstr>
      <vt:lpstr>Slide 35</vt:lpstr>
      <vt:lpstr> </vt:lpstr>
      <vt:lpstr>3. Changing Boundaries of an Urban Region</vt:lpstr>
      <vt:lpstr>Slide 38</vt:lpstr>
      <vt:lpstr>3. Changing Boundaries of an Urban Region</vt:lpstr>
      <vt:lpstr>Fig. 12 Map of M50, national roads and rail lines leading into Dublin city </vt:lpstr>
      <vt:lpstr>Slide 41</vt:lpstr>
      <vt:lpstr>3. Changing Boundaries of an Urban Region</vt:lpstr>
      <vt:lpstr>Fig. 10 The Dublin area commuter zone in the 1980s and 2000s </vt:lpstr>
      <vt:lpstr>Slide 44</vt:lpstr>
      <vt:lpstr>Slide 45</vt:lpstr>
      <vt:lpstr>4. Changes in Borders and Their Impart on Cultural Groups</vt:lpstr>
      <vt:lpstr>5. The European Union</vt:lpstr>
      <vt:lpstr>The Foundations of the EU</vt:lpstr>
      <vt:lpstr>5. History of the EU</vt:lpstr>
      <vt:lpstr>The six members of the European Coal and Steel Community, 1951 </vt:lpstr>
      <vt:lpstr>The 12 members of the  European Community in 1986 </vt:lpstr>
      <vt:lpstr>5. History of the EU</vt:lpstr>
      <vt:lpstr>The European Union- Development and Expansion. 6-27 Melting Pot or Salad Bowl???</vt:lpstr>
      <vt:lpstr>The 15 members of the European Union in 1995 </vt:lpstr>
      <vt:lpstr>The 27 members of the European Union, including newest members Romania and Bulgaria </vt:lpstr>
      <vt:lpstr>5. The European Union- Development and Expansion.</vt:lpstr>
      <vt:lpstr>Slide 57</vt:lpstr>
      <vt:lpstr>5. The European Union- Development and Expansion.</vt:lpstr>
      <vt:lpstr>Slide 59</vt:lpstr>
      <vt:lpstr>5. The European Union- Development and Expansion.</vt:lpstr>
      <vt:lpstr>Slide 61</vt:lpstr>
      <vt:lpstr>Slide 62</vt:lpstr>
      <vt:lpstr>5. The European Union- Development and Expansion.</vt:lpstr>
      <vt:lpstr>Slide 64</vt:lpstr>
      <vt:lpstr> </vt:lpstr>
      <vt:lpstr> </vt:lpstr>
      <vt:lpstr>5. The European Union- Development and Expansion.</vt:lpstr>
      <vt:lpstr>Slide 68</vt:lpstr>
      <vt:lpstr>Slide 69</vt:lpstr>
      <vt:lpstr>5. The European Union- Development and Expansion.</vt:lpstr>
      <vt:lpstr>Slide 71</vt:lpstr>
      <vt:lpstr>Slide 72</vt:lpstr>
      <vt:lpstr>Effects of Expansion- Ireland</vt:lpstr>
      <vt:lpstr>Effects of Expansion- Ireland</vt:lpstr>
      <vt:lpstr>Effects of Expansion- Ireland</vt:lpstr>
      <vt:lpstr>5. The European Union- Development and Expansion.</vt:lpstr>
      <vt:lpstr>5. The European Union- Development and Expansion.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complexity of regions</dc:title>
  <dc:creator>Valued Acer Customer</dc:creator>
  <cp:lastModifiedBy>Valued Acer Customer</cp:lastModifiedBy>
  <cp:revision>32</cp:revision>
  <dcterms:created xsi:type="dcterms:W3CDTF">2010-10-07T19:37:01Z</dcterms:created>
  <dcterms:modified xsi:type="dcterms:W3CDTF">2011-11-18T16:46:37Z</dcterms:modified>
</cp:coreProperties>
</file>