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5" r:id="rId3"/>
    <p:sldId id="267" r:id="rId4"/>
    <p:sldId id="268" r:id="rId5"/>
    <p:sldId id="266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57B38-12D6-4BC6-8351-942A6A5B474A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320B-E4C3-414B-BDE4-C3D5AED87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320B-E4C3-414B-BDE4-C3D5AED870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29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320B-E4C3-414B-BDE4-C3D5AED870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50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320B-E4C3-414B-BDE4-C3D5AED870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D10B18-3771-431F-87F5-722A28BF1EDB}" type="slidenum">
              <a:rPr lang="en-IE" smtClean="0"/>
              <a:pPr/>
              <a:t>2</a:t>
            </a:fld>
            <a:endParaRPr lang="en-IE" smtClean="0"/>
          </a:p>
        </p:txBody>
      </p:sp>
    </p:spTree>
    <p:extLst>
      <p:ext uri="{BB962C8B-B14F-4D97-AF65-F5344CB8AC3E}">
        <p14:creationId xmlns:p14="http://schemas.microsoft.com/office/powerpoint/2010/main" val="2456267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D10B18-3771-431F-87F5-722A28BF1EDB}" type="slidenum">
              <a:rPr lang="en-IE" smtClean="0"/>
              <a:pPr/>
              <a:t>3</a:t>
            </a:fld>
            <a:endParaRPr lang="en-IE" smtClean="0"/>
          </a:p>
        </p:txBody>
      </p:sp>
    </p:spTree>
    <p:extLst>
      <p:ext uri="{BB962C8B-B14F-4D97-AF65-F5344CB8AC3E}">
        <p14:creationId xmlns:p14="http://schemas.microsoft.com/office/powerpoint/2010/main" val="2670607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D10B18-3771-431F-87F5-722A28BF1EDB}" type="slidenum">
              <a:rPr lang="en-IE" smtClean="0"/>
              <a:pPr/>
              <a:t>5</a:t>
            </a:fld>
            <a:endParaRPr lang="en-IE" smtClean="0"/>
          </a:p>
        </p:txBody>
      </p:sp>
    </p:spTree>
    <p:extLst>
      <p:ext uri="{BB962C8B-B14F-4D97-AF65-F5344CB8AC3E}">
        <p14:creationId xmlns:p14="http://schemas.microsoft.com/office/powerpoint/2010/main" val="1547008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320B-E4C3-414B-BDE4-C3D5AED870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8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320B-E4C3-414B-BDE4-C3D5AED870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0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320B-E4C3-414B-BDE4-C3D5AED870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7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320B-E4C3-414B-BDE4-C3D5AED870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48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320B-E4C3-414B-BDE4-C3D5AED870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6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CFF18-67DB-4A55-AEA1-81AFC441A9B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3A34-3B48-4CEC-9466-EC76D3C0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indymedia.ie/attachments/nov2006/cocab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828800"/>
          </a:xfrm>
        </p:spPr>
        <p:txBody>
          <a:bodyPr/>
          <a:lstStyle/>
          <a:p>
            <a:r>
              <a:rPr lang="en-GB" dirty="0" smtClean="0"/>
              <a:t>Secondary Activities as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1752600"/>
          </a:xfrm>
        </p:spPr>
        <p:txBody>
          <a:bodyPr/>
          <a:lstStyle/>
          <a:p>
            <a:r>
              <a:rPr lang="en-GB" dirty="0" smtClean="0"/>
              <a:t>Mr Boland</a:t>
            </a:r>
          </a:p>
          <a:p>
            <a:r>
              <a:rPr lang="en-GB" dirty="0" smtClean="0"/>
              <a:t>Geography</a:t>
            </a:r>
            <a:endParaRPr lang="en-US" dirty="0"/>
          </a:p>
        </p:txBody>
      </p:sp>
      <p:pic>
        <p:nvPicPr>
          <p:cNvPr id="19458" name="Picture 2" descr="http://t0.gstatic.com/images?q=tbn:ANd9GcSfIVMBcLVs5pwM68-KQFA9AOIWpVeM3XSH2w8gMgRCUA8QsiVFj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717032"/>
            <a:ext cx="5652120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868144" y="1268760"/>
            <a:ext cx="3008313" cy="4602163"/>
          </a:xfrm>
        </p:spPr>
        <p:txBody>
          <a:bodyPr>
            <a:normAutofit/>
          </a:bodyPr>
          <a:lstStyle/>
          <a:p>
            <a:r>
              <a:rPr lang="en-GB" sz="2400" b="1" u="sng" dirty="0" smtClean="0"/>
              <a:t>Step 3- </a:t>
            </a:r>
            <a:r>
              <a:rPr lang="en-GB" sz="2400" dirty="0" smtClean="0"/>
              <a:t>This cocoa mass in transported to Rashmore, Kerry. Here it is mixed with fresh milk and cooked slowly. It is dried to form chocolate crumb and sent back to Dublin</a:t>
            </a:r>
            <a:endParaRPr lang="en-US" sz="2400" dirty="0"/>
          </a:p>
        </p:txBody>
      </p:sp>
      <p:pic>
        <p:nvPicPr>
          <p:cNvPr id="19458" name="Picture 2" descr="http://www.allegrotransport.com/images/photos_05/allegro_lorry1_th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591043"/>
            <a:ext cx="3786214" cy="2266957"/>
          </a:xfrm>
          <a:prstGeom prst="rect">
            <a:avLst/>
          </a:prstGeom>
          <a:noFill/>
        </p:spPr>
      </p:pic>
      <p:pic>
        <p:nvPicPr>
          <p:cNvPr id="19460" name="Picture 4" descr="http://www.walesandwest.com/images/Cadbury_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8"/>
            <a:ext cx="2643174" cy="2285992"/>
          </a:xfrm>
          <a:prstGeom prst="rect">
            <a:avLst/>
          </a:prstGeom>
          <a:noFill/>
        </p:spPr>
      </p:pic>
      <p:pic>
        <p:nvPicPr>
          <p:cNvPr id="19462" name="Picture 6" descr="Cho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0"/>
            <a:ext cx="2428892" cy="4286256"/>
          </a:xfrm>
          <a:prstGeom prst="rect">
            <a:avLst/>
          </a:prstGeom>
          <a:noFill/>
        </p:spPr>
      </p:pic>
      <p:pic>
        <p:nvPicPr>
          <p:cNvPr id="19464" name="Picture 8" descr="http://www.mikrokontrol.co.yu/site/referencee/slike/ref23sl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928926" cy="4505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b="1" u="sng" dirty="0" smtClean="0"/>
              <a:t>Step 4-  </a:t>
            </a:r>
            <a:r>
              <a:rPr lang="en-GB" sz="2400" dirty="0" smtClean="0"/>
              <a:t>This crumb is ground between enormous rollers and flavourings are added to the now chocolate paste.</a:t>
            </a:r>
            <a:endParaRPr lang="en-US" sz="2400" b="1" u="sng" dirty="0"/>
          </a:p>
        </p:txBody>
      </p:sp>
      <p:pic>
        <p:nvPicPr>
          <p:cNvPr id="20482" name="Picture 2" descr="http://tbn0.google.com/images?q=tbn:OiQtjotvsR0u2M:http://www.cacaochocolade.nl/uploads/inhoud/f5_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836712"/>
            <a:ext cx="4214810" cy="3772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Step 5- the paste is cooled, bars are shaped, wrapped and packed ready for the market.</a:t>
            </a:r>
            <a:endParaRPr lang="en-US" sz="3200" dirty="0"/>
          </a:p>
        </p:txBody>
      </p:sp>
      <p:pic>
        <p:nvPicPr>
          <p:cNvPr id="21506" name="Picture 2" descr="http://www.lovemarks.com/media/image/cadbury_chocolate_htm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268760"/>
            <a:ext cx="385765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Make a list of inputs, processes and outputs for the following</a:t>
            </a:r>
            <a:endParaRPr lang="en-IE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 descr="http://bestclipartblog.com/clipart-pics/soccer-ball-clip-art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2016224" cy="200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itzcycles.ie/content/images/thumbs/0000167_2013_stevens_izoard_road_bike_w105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5" y="2826878"/>
            <a:ext cx="3624664" cy="350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rticles.mercola.com/images/blog/2005/02.23.cere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26878"/>
            <a:ext cx="27432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53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IE">
                <a:solidFill>
                  <a:schemeClr val="accent1">
                    <a:tint val="83000"/>
                    <a:satMod val="150000"/>
                  </a:schemeClr>
                </a:solidFill>
              </a:rPr>
              <a:t>System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IE" dirty="0" smtClean="0">
                <a:solidFill>
                  <a:srgbClr val="FF9900"/>
                </a:solidFill>
              </a:rPr>
              <a:t>Secondary activities refer to manufacturing industries (making things)</a:t>
            </a:r>
          </a:p>
          <a:p>
            <a:pPr eaLnBrk="1" hangingPunct="1"/>
            <a:r>
              <a:rPr lang="en-IE" dirty="0" smtClean="0"/>
              <a:t>Here natural resources or raw materials are used and processed (changed). </a:t>
            </a:r>
          </a:p>
          <a:p>
            <a:pPr eaLnBrk="1" hangingPunct="1"/>
            <a:r>
              <a:rPr lang="en-IE" dirty="0" smtClean="0">
                <a:solidFill>
                  <a:srgbClr val="0070C0"/>
                </a:solidFill>
              </a:rPr>
              <a:t>Each manufacturing industry can be seen as a system </a:t>
            </a:r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555776" y="5157192"/>
            <a:ext cx="439248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/>
              <a:t>What is a system??</a:t>
            </a:r>
            <a:endParaRPr lang="en-I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IE">
                <a:solidFill>
                  <a:schemeClr val="accent1">
                    <a:tint val="83000"/>
                    <a:satMod val="150000"/>
                  </a:schemeClr>
                </a:solidFill>
              </a:rPr>
              <a:t>System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IE" dirty="0" smtClean="0">
                <a:solidFill>
                  <a:srgbClr val="FF9900"/>
                </a:solidFill>
              </a:rPr>
              <a:t>Secondary activities refer to manufacturing industries (making things)</a:t>
            </a:r>
          </a:p>
          <a:p>
            <a:pPr eaLnBrk="1" hangingPunct="1"/>
            <a:r>
              <a:rPr lang="en-IE" dirty="0" smtClean="0"/>
              <a:t>Here natural resources or raw materials are used and processed (changed) into a product </a:t>
            </a:r>
          </a:p>
          <a:p>
            <a:pPr eaLnBrk="1" hangingPunct="1"/>
            <a:r>
              <a:rPr lang="en-IE" dirty="0" smtClean="0">
                <a:solidFill>
                  <a:srgbClr val="0070C0"/>
                </a:solidFill>
              </a:rPr>
              <a:t>Each manufacturing industry can be seen as a system </a:t>
            </a:r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1763688" y="5157192"/>
            <a:ext cx="518457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/>
              <a:t>A system consists of inputs, processes and outputs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41098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648" y="1124938"/>
            <a:ext cx="3059113" cy="2565400"/>
          </a:xfrm>
        </p:spPr>
      </p:pic>
      <p:pic>
        <p:nvPicPr>
          <p:cNvPr id="1638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247" y="1053501"/>
            <a:ext cx="28575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368322" y="1955317"/>
            <a:ext cx="2736850" cy="1008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dirty="0"/>
              <a:t>??????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249613" y="4653136"/>
            <a:ext cx="2735262" cy="1008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dirty="0"/>
              <a:t>??????</a:t>
            </a:r>
          </a:p>
        </p:txBody>
      </p:sp>
      <p:pic>
        <p:nvPicPr>
          <p:cNvPr id="16391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4244809"/>
            <a:ext cx="322738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09120"/>
            <a:ext cx="28575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the missing link???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537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31846" y="274638"/>
            <a:ext cx="374441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1. Pick an object in the class and describe the raw material that were needed to make this?????</a:t>
            </a:r>
            <a:endParaRPr lang="en-IE" dirty="0"/>
          </a:p>
        </p:txBody>
      </p:sp>
      <p:sp>
        <p:nvSpPr>
          <p:cNvPr id="3" name="Oval 2"/>
          <p:cNvSpPr/>
          <p:nvPr/>
        </p:nvSpPr>
        <p:spPr>
          <a:xfrm>
            <a:off x="2200605" y="1635487"/>
            <a:ext cx="360040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2. Are there inputs other than the material used????</a:t>
            </a:r>
            <a:endParaRPr lang="en-IE" dirty="0"/>
          </a:p>
        </p:txBody>
      </p:sp>
      <p:sp>
        <p:nvSpPr>
          <p:cNvPr id="4" name="Oval 3"/>
          <p:cNvSpPr/>
          <p:nvPr/>
        </p:nvSpPr>
        <p:spPr>
          <a:xfrm>
            <a:off x="3491880" y="3332246"/>
            <a:ext cx="381642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3. What happens  in the manufacturing process? (how are they made in the factory)</a:t>
            </a:r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5508104" y="5085184"/>
            <a:ext cx="3317237" cy="1938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4. Besides for the object are there any other outputs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005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Cadburys Chocolate; an example of a system.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320480"/>
          </a:xfrm>
        </p:spPr>
        <p:txBody>
          <a:bodyPr/>
          <a:lstStyle/>
          <a:p>
            <a:r>
              <a:rPr lang="en-GB" dirty="0" smtClean="0"/>
              <a:t>All manufacturing industries can be considered as a system because they contain inputs, process and outputs. The case study that we are looking at is Cadburys chocolate.</a:t>
            </a:r>
            <a:endParaRPr lang="en-US" dirty="0"/>
          </a:p>
        </p:txBody>
      </p:sp>
      <p:pic>
        <p:nvPicPr>
          <p:cNvPr id="2050" name="Picture 2" descr="http://www.hilltopvendingsolutions.co.uk/cadbu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84984"/>
            <a:ext cx="6429420" cy="2268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Cadburys system.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Inputs- Cocoa beans, chocolate, milk, electricity, labour, machinery, paper.</a:t>
            </a:r>
          </a:p>
          <a:p>
            <a:endParaRPr lang="en-GB" dirty="0" smtClean="0"/>
          </a:p>
          <a:p>
            <a:r>
              <a:rPr lang="en-GB" dirty="0" smtClean="0"/>
              <a:t>Process- Sorting, Cleaning, Roasting, Kibbled (broken), winnowed( removed from shell) Mixing, Drying, Packing.</a:t>
            </a:r>
          </a:p>
          <a:p>
            <a:endParaRPr lang="en-GB" dirty="0" smtClean="0"/>
          </a:p>
          <a:p>
            <a:r>
              <a:rPr lang="en-GB" dirty="0" smtClean="0"/>
              <a:t>Outputs- Chocolate, waste</a:t>
            </a:r>
            <a:r>
              <a:rPr lang="en-GB" smtClean="0"/>
              <a:t>, money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00694" y="0"/>
            <a:ext cx="2971800" cy="1809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5868143" y="500042"/>
            <a:ext cx="2880321" cy="5153872"/>
          </a:xfrm>
        </p:spPr>
        <p:txBody>
          <a:bodyPr/>
          <a:lstStyle/>
          <a:p>
            <a:r>
              <a:rPr lang="en-GB" sz="2800" b="1" u="sng" dirty="0" smtClean="0"/>
              <a:t>Step 1- </a:t>
            </a:r>
            <a:r>
              <a:rPr lang="en-GB" sz="2800" dirty="0" smtClean="0"/>
              <a:t>cocoa beans are delivered to a factory in Coolock from Brazil, Ghana and Cameroon.</a:t>
            </a:r>
          </a:p>
          <a:p>
            <a:endParaRPr lang="en-GB" dirty="0" smtClean="0"/>
          </a:p>
        </p:txBody>
      </p:sp>
      <p:pic>
        <p:nvPicPr>
          <p:cNvPr id="1028" name="Picture 4" descr="http://www.echocolat.com/prodimages/m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429256" cy="3286124"/>
          </a:xfrm>
          <a:prstGeom prst="rect">
            <a:avLst/>
          </a:prstGeom>
          <a:noFill/>
        </p:spPr>
      </p:pic>
      <p:pic>
        <p:nvPicPr>
          <p:cNvPr id="1030" name="Picture 6" descr="http://tbn0.google.com/images?q=tbn:N7PsoSSn5D4aiM:http://www.indymedia.ie/attachments/nov2006/cocab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86125"/>
            <a:ext cx="2214546" cy="3571876"/>
          </a:xfrm>
          <a:prstGeom prst="rect">
            <a:avLst/>
          </a:prstGeom>
          <a:noFill/>
        </p:spPr>
      </p:pic>
      <p:pic>
        <p:nvPicPr>
          <p:cNvPr id="1032" name="Picture 8" descr="http://www.farsideafrica.com/pics/sao_tome/large/drying_cocoa_bean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08" y="3048000"/>
            <a:ext cx="3437004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84168" y="980728"/>
            <a:ext cx="2880320" cy="5145435"/>
          </a:xfrm>
        </p:spPr>
        <p:txBody>
          <a:bodyPr/>
          <a:lstStyle/>
          <a:p>
            <a:r>
              <a:rPr lang="en-GB" sz="2400" b="1" u="sng" dirty="0" smtClean="0"/>
              <a:t>Step 2- </a:t>
            </a:r>
            <a:r>
              <a:rPr lang="en-GB" sz="2400" dirty="0" smtClean="0"/>
              <a:t>Beans are cleaned, roasted, kibbled (broken up) and winnowed (removed from there shell. This makes cocoa mass.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18434" name="Picture 2" descr="http://z.about.com/d/candy/1/5/L/4/-/-/winnow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5437194" cy="2990850"/>
          </a:xfrm>
          <a:prstGeom prst="rect">
            <a:avLst/>
          </a:prstGeom>
          <a:noFill/>
        </p:spPr>
      </p:pic>
      <p:pic>
        <p:nvPicPr>
          <p:cNvPr id="18436" name="Picture 4" descr="http://www.worldcocoafoundation.org/tree-to-table/images/ManufacturingPhotofromHershey2_0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7562"/>
            <a:ext cx="2857488" cy="2895609"/>
          </a:xfrm>
          <a:prstGeom prst="rect">
            <a:avLst/>
          </a:prstGeom>
          <a:noFill/>
        </p:spPr>
      </p:pic>
      <p:pic>
        <p:nvPicPr>
          <p:cNvPr id="18440" name="Picture 8" descr="http://www.worldcocoafoundation.org/tree-to-table/images/ManufacturingPhotofromHershey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3357562"/>
            <a:ext cx="257176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385</Words>
  <Application>Microsoft Office PowerPoint</Application>
  <PresentationFormat>On-screen Show (4:3)</PresentationFormat>
  <Paragraphs>45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Secondary Activities as Systems</vt:lpstr>
      <vt:lpstr>System</vt:lpstr>
      <vt:lpstr>System</vt:lpstr>
      <vt:lpstr>What is the missing link???</vt:lpstr>
      <vt:lpstr>PowerPoint Presentation</vt:lpstr>
      <vt:lpstr>Cadburys Chocolate; an example of a system.</vt:lpstr>
      <vt:lpstr>Cadburys system.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Make a list of inputs, processes and outputs for the following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Activities as Systems</dc:title>
  <dc:creator>Mark</dc:creator>
  <cp:lastModifiedBy>Denis Boland</cp:lastModifiedBy>
  <cp:revision>11</cp:revision>
  <dcterms:created xsi:type="dcterms:W3CDTF">2008-12-01T10:04:38Z</dcterms:created>
  <dcterms:modified xsi:type="dcterms:W3CDTF">2013-11-06T09:58:38Z</dcterms:modified>
</cp:coreProperties>
</file>