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8"/>
  </p:notesMasterIdLst>
  <p:sldIdLst>
    <p:sldId id="256" r:id="rId2"/>
    <p:sldId id="335" r:id="rId3"/>
    <p:sldId id="381" r:id="rId4"/>
    <p:sldId id="382" r:id="rId5"/>
    <p:sldId id="383" r:id="rId6"/>
    <p:sldId id="325" r:id="rId7"/>
    <p:sldId id="367" r:id="rId8"/>
    <p:sldId id="368" r:id="rId9"/>
    <p:sldId id="312" r:id="rId10"/>
    <p:sldId id="333" r:id="rId11"/>
    <p:sldId id="258" r:id="rId12"/>
    <p:sldId id="305" r:id="rId13"/>
    <p:sldId id="331" r:id="rId14"/>
    <p:sldId id="259" r:id="rId15"/>
    <p:sldId id="318" r:id="rId16"/>
    <p:sldId id="369" r:id="rId17"/>
    <p:sldId id="260" r:id="rId18"/>
    <p:sldId id="326" r:id="rId19"/>
    <p:sldId id="379" r:id="rId20"/>
    <p:sldId id="261" r:id="rId21"/>
    <p:sldId id="336" r:id="rId22"/>
    <p:sldId id="350" r:id="rId23"/>
    <p:sldId id="316" r:id="rId24"/>
    <p:sldId id="262" r:id="rId25"/>
    <p:sldId id="340" r:id="rId26"/>
    <p:sldId id="341" r:id="rId27"/>
    <p:sldId id="351" r:id="rId28"/>
    <p:sldId id="339" r:id="rId29"/>
    <p:sldId id="314" r:id="rId30"/>
    <p:sldId id="366" r:id="rId31"/>
    <p:sldId id="263" r:id="rId32"/>
    <p:sldId id="352" r:id="rId33"/>
    <p:sldId id="353" r:id="rId34"/>
    <p:sldId id="304" r:id="rId35"/>
    <p:sldId id="303" r:id="rId36"/>
    <p:sldId id="264" r:id="rId37"/>
    <p:sldId id="377" r:id="rId38"/>
    <p:sldId id="320" r:id="rId39"/>
    <p:sldId id="329" r:id="rId40"/>
    <p:sldId id="265" r:id="rId41"/>
    <p:sldId id="319" r:id="rId42"/>
    <p:sldId id="266" r:id="rId43"/>
    <p:sldId id="313" r:id="rId44"/>
    <p:sldId id="342" r:id="rId45"/>
    <p:sldId id="343" r:id="rId46"/>
    <p:sldId id="370" r:id="rId47"/>
    <p:sldId id="267" r:id="rId48"/>
    <p:sldId id="327" r:id="rId49"/>
    <p:sldId id="268" r:id="rId50"/>
    <p:sldId id="332" r:id="rId51"/>
    <p:sldId id="269" r:id="rId52"/>
    <p:sldId id="344" r:id="rId53"/>
    <p:sldId id="371" r:id="rId54"/>
    <p:sldId id="345" r:id="rId55"/>
    <p:sldId id="322" r:id="rId56"/>
    <p:sldId id="380" r:id="rId57"/>
    <p:sldId id="311" r:id="rId58"/>
    <p:sldId id="270" r:id="rId59"/>
    <p:sldId id="346" r:id="rId60"/>
    <p:sldId id="348" r:id="rId61"/>
    <p:sldId id="378" r:id="rId62"/>
    <p:sldId id="323" r:id="rId63"/>
    <p:sldId id="347" r:id="rId64"/>
    <p:sldId id="324" r:id="rId65"/>
    <p:sldId id="372" r:id="rId66"/>
    <p:sldId id="373" r:id="rId67"/>
    <p:sldId id="328" r:id="rId68"/>
    <p:sldId id="273" r:id="rId69"/>
    <p:sldId id="306" r:id="rId70"/>
    <p:sldId id="308" r:id="rId71"/>
    <p:sldId id="274" r:id="rId72"/>
    <p:sldId id="307" r:id="rId73"/>
    <p:sldId id="275" r:id="rId74"/>
    <p:sldId id="309" r:id="rId75"/>
    <p:sldId id="330" r:id="rId76"/>
    <p:sldId id="376" r:id="rId77"/>
    <p:sldId id="374" r:id="rId78"/>
    <p:sldId id="375" r:id="rId79"/>
    <p:sldId id="310" r:id="rId80"/>
    <p:sldId id="276" r:id="rId81"/>
    <p:sldId id="349" r:id="rId82"/>
    <p:sldId id="301" r:id="rId83"/>
    <p:sldId id="281" r:id="rId84"/>
    <p:sldId id="286" r:id="rId85"/>
    <p:sldId id="355" r:id="rId86"/>
    <p:sldId id="363" r:id="rId87"/>
    <p:sldId id="364" r:id="rId88"/>
    <p:sldId id="365" r:id="rId89"/>
    <p:sldId id="359" r:id="rId90"/>
    <p:sldId id="358" r:id="rId91"/>
    <p:sldId id="357" r:id="rId92"/>
    <p:sldId id="360" r:id="rId93"/>
    <p:sldId id="361" r:id="rId94"/>
    <p:sldId id="362" r:id="rId95"/>
    <p:sldId id="356" r:id="rId96"/>
    <p:sldId id="354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3" autoAdjust="0"/>
    <p:restoredTop sz="94660"/>
  </p:normalViewPr>
  <p:slideViewPr>
    <p:cSldViewPr>
      <p:cViewPr varScale="1">
        <p:scale>
          <a:sx n="70" d="100"/>
          <a:sy n="70" d="100"/>
        </p:scale>
        <p:origin x="5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CA1C2-541D-4F4F-913C-54DBA825AE9C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ABEAC-3825-496E-9193-CFCF1C8283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6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033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06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88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4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91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20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04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81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4D28F-3086-4AE3-BA85-70974AA3D7E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26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8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a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E744E-487E-480F-B946-A9D786063DD6}" type="slidenum">
              <a:rPr lang="ga-IE" smtClean="0"/>
              <a:pPr/>
              <a:t>2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617818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63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897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76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792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159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4D28F-3086-4AE3-BA85-70974AA3D7E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720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4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86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76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50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468EF2-B3E1-40A1-BCD3-3778AD1C4739}" type="slidenum">
              <a:rPr lang="ga-I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ga-IE" smtClean="0"/>
          </a:p>
        </p:txBody>
      </p:sp>
    </p:spTree>
    <p:extLst>
      <p:ext uri="{BB962C8B-B14F-4D97-AF65-F5344CB8AC3E}">
        <p14:creationId xmlns:p14="http://schemas.microsoft.com/office/powerpoint/2010/main" val="31158383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4D28F-3086-4AE3-BA85-70974AA3D7E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575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867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594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788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502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830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88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857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85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39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B7D452-0B04-424D-8C36-06D4AFC7A3C1}" type="slidenum">
              <a:rPr lang="ga-I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ga-IE" smtClean="0"/>
          </a:p>
        </p:txBody>
      </p:sp>
    </p:spTree>
    <p:extLst>
      <p:ext uri="{BB962C8B-B14F-4D97-AF65-F5344CB8AC3E}">
        <p14:creationId xmlns:p14="http://schemas.microsoft.com/office/powerpoint/2010/main" val="3670259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345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077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946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810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188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240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390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155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214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52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0CBFDA-5F52-4ECC-9946-62788DF62A9A}" type="slidenum">
              <a:rPr lang="ga-I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ga-IE" smtClean="0"/>
          </a:p>
        </p:txBody>
      </p:sp>
    </p:spTree>
    <p:extLst>
      <p:ext uri="{BB962C8B-B14F-4D97-AF65-F5344CB8AC3E}">
        <p14:creationId xmlns:p14="http://schemas.microsoft.com/office/powerpoint/2010/main" val="19745309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466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57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010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866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229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694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1104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835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3878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144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32252-B3FC-4489-8E2A-3FA9EDD2907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480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168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848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0167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8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ga-IE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475AB2-1228-4347-AADF-73A35317D3D7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6747120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822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15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550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59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4D28F-3086-4AE3-BA85-70974AA3D7E2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45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AB0520-5E2F-45B1-A13D-FAF13DE397C9}" type="slidenum">
              <a:rPr lang="ga-I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ga-IE" smtClean="0"/>
          </a:p>
        </p:txBody>
      </p:sp>
    </p:spTree>
    <p:extLst>
      <p:ext uri="{BB962C8B-B14F-4D97-AF65-F5344CB8AC3E}">
        <p14:creationId xmlns:p14="http://schemas.microsoft.com/office/powerpoint/2010/main" val="91074295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4D28F-3086-4AE3-BA85-70974AA3D7E2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229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22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4D28F-3086-4AE3-BA85-70974AA3D7E2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752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4406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4D28F-3086-4AE3-BA85-70974AA3D7E2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114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4D28F-3086-4AE3-BA85-70974AA3D7E2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680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4296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2954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7464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19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E9D465-B2F3-4ED5-9717-B6D5F6FF1227}" type="slidenum">
              <a:rPr lang="ga-IE" smtClean="0"/>
              <a:pPr>
                <a:defRPr/>
              </a:pPr>
              <a:t>8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51293655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369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1545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1944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4D28F-3086-4AE3-BA85-70974AA3D7E2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8318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4D28F-3086-4AE3-BA85-70974AA3D7E2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1172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6285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8C9FC4-1B06-4FA8-B194-650ACE338711}" type="slidenum">
              <a:rPr lang="ga-IE" smtClean="0"/>
              <a:pPr>
                <a:defRPr/>
              </a:pPr>
              <a:t>86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12015097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629862-F5D5-48C5-93FD-B71A2E10296B}" type="slidenum">
              <a:rPr lang="ga-IE" smtClean="0"/>
              <a:pPr>
                <a:defRPr/>
              </a:pPr>
              <a:t>87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31199244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5534F4-8CE1-4B52-A581-427D1B1845AA}" type="slidenum">
              <a:rPr lang="ga-IE" smtClean="0"/>
              <a:pPr>
                <a:defRPr/>
              </a:pPr>
              <a:t>88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58193827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83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4D28F-3086-4AE3-BA85-70974AA3D7E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5327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1825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4945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9391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8623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910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9363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BEAC-3825-496E-9193-CFCF1C8283FD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34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2BA5-CBD5-4C96-A88A-F2385685CA0F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68E-5FB4-4BD7-94A0-05D3673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2BA5-CBD5-4C96-A88A-F2385685CA0F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68E-5FB4-4BD7-94A0-05D3673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2BA5-CBD5-4C96-A88A-F2385685CA0F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68E-5FB4-4BD7-94A0-05D3673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2BA5-CBD5-4C96-A88A-F2385685CA0F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68E-5FB4-4BD7-94A0-05D3673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2BA5-CBD5-4C96-A88A-F2385685CA0F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68E-5FB4-4BD7-94A0-05D3673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2BA5-CBD5-4C96-A88A-F2385685CA0F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68E-5FB4-4BD7-94A0-05D3673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2BA5-CBD5-4C96-A88A-F2385685CA0F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68E-5FB4-4BD7-94A0-05D3673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2BA5-CBD5-4C96-A88A-F2385685CA0F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68E-5FB4-4BD7-94A0-05D3673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2BA5-CBD5-4C96-A88A-F2385685CA0F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68E-5FB4-4BD7-94A0-05D3673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2BA5-CBD5-4C96-A88A-F2385685CA0F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E68E-5FB4-4BD7-94A0-05D3673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2BA5-CBD5-4C96-A88A-F2385685CA0F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EBE68E-5FB4-4BD7-94A0-05D36737F6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D392BA5-CBD5-4C96-A88A-F2385685CA0F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EBE68E-5FB4-4BD7-94A0-05D36737F63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ie/imgres?imgurl=http://www.recordstore.co.uk/images/covers/cartoonnetwork/ROCKSA-300.jpg&amp;imgrefurl=http://www.digitalstores.co.uk/cartoonnetwork/productdetail.jsp?productPK=unittest-swNltOcH2tandoEyqN3IEb-1&amp;h=300&amp;w=300&amp;sz=16&amp;hl=en&amp;start=4&amp;um=1&amp;usg=__qjZv76CgFrpaZtkobIHk6S_1g0M=&amp;tbnid=Qm61R3FVV3LQDM:&amp;tbnh=116&amp;tbnw=116&amp;prev=/images?q=dissolving&amp;um=1&amp;hl=en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4/40/SourceDeLaLoue.jp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b/b3/Causse_de_Sauveterre_doline.jpg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emf"/><Relationship Id="rId5" Type="http://schemas.openxmlformats.org/officeDocument/2006/relationships/oleObject" Target="../embeddings/Microsoft_PowerPoint_97-2003_Presentation1.ppt"/><Relationship Id="rId4" Type="http://schemas.openxmlformats.org/officeDocument/2006/relationships/oleObject" Target="../embeddings/oleObject1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0/0d/Witchs_Finger_Carlsbad_Caverns.jpg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2/21/%E6%BC%93%E6%B1%9F%E5%B1%B1%E6%B0%B4.jpg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9/96/Yulong.JPG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Rock and landforms-Karst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nts and gryk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00174"/>
            <a:ext cx="7858148" cy="4495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Burren</a:t>
            </a:r>
            <a:r>
              <a:rPr lang="en-IE" dirty="0" smtClean="0"/>
              <a:t>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The Burren</a:t>
            </a:r>
            <a:r>
              <a:rPr lang="en-US" dirty="0" smtClean="0"/>
              <a:t>  meaning </a:t>
            </a:r>
            <a:r>
              <a:rPr lang="en-US" dirty="0" smtClean="0">
                <a:solidFill>
                  <a:srgbClr val="FF0000"/>
                </a:solidFill>
              </a:rPr>
              <a:t>"great rock", is a karst-landscape </a:t>
            </a:r>
            <a:r>
              <a:rPr lang="en-US" dirty="0" smtClean="0"/>
              <a:t>region in northwest County </a:t>
            </a:r>
            <a:r>
              <a:rPr lang="en-US" dirty="0" smtClean="0">
                <a:solidFill>
                  <a:srgbClr val="FF0000"/>
                </a:solidFill>
              </a:rPr>
              <a:t>Clare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It is one of the </a:t>
            </a:r>
            <a:r>
              <a:rPr lang="en-US" dirty="0" smtClean="0">
                <a:solidFill>
                  <a:srgbClr val="FF0000"/>
                </a:solidFill>
              </a:rPr>
              <a:t>largest karst landscapes in Europe</a:t>
            </a:r>
            <a:r>
              <a:rPr lang="en-US" dirty="0" smtClean="0"/>
              <a:t>. The region measures approximately </a:t>
            </a:r>
            <a:r>
              <a:rPr lang="en-US" dirty="0" smtClean="0">
                <a:solidFill>
                  <a:srgbClr val="FF0000"/>
                </a:solidFill>
              </a:rPr>
              <a:t>250 square kilometers</a:t>
            </a:r>
            <a:r>
              <a:rPr lang="en-US" dirty="0" smtClean="0"/>
              <a:t>. The limestone formed as sediments in a </a:t>
            </a:r>
            <a:r>
              <a:rPr lang="en-US" dirty="0" smtClean="0">
                <a:solidFill>
                  <a:srgbClr val="FF0000"/>
                </a:solidFill>
              </a:rPr>
              <a:t>tropical sea </a:t>
            </a:r>
            <a:r>
              <a:rPr lang="en-US" dirty="0" smtClean="0"/>
              <a:t>which covered most of Ireland approximately </a:t>
            </a:r>
            <a:r>
              <a:rPr lang="en-US" dirty="0" smtClean="0">
                <a:solidFill>
                  <a:srgbClr val="FF0000"/>
                </a:solidFill>
              </a:rPr>
              <a:t>350 million years ago</a:t>
            </a:r>
            <a:r>
              <a:rPr lang="en-US" dirty="0" smtClean="0"/>
              <a:t>. These sediments were compressed into horizontal strata and contain fossil corals, sea urchins, sea-lilies (</a:t>
            </a:r>
            <a:r>
              <a:rPr lang="en-US" dirty="0" err="1" smtClean="0"/>
              <a:t>crinnoids</a:t>
            </a:r>
            <a:r>
              <a:rPr lang="en-US" dirty="0" smtClean="0"/>
              <a:t>) and ammonites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0" name="Picture 2" descr="http://www.burrengifts.com/images/burren-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142984"/>
            <a:ext cx="3643306" cy="5429288"/>
          </a:xfrm>
          <a:prstGeom prst="rect">
            <a:avLst/>
          </a:prstGeom>
          <a:noFill/>
        </p:spPr>
      </p:pic>
      <p:pic>
        <p:nvPicPr>
          <p:cNvPr id="109572" name="Picture 4" descr="http://www.burrenyoga.com/userimgs/1092607845.10983901.phpfiqy4Cr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4422"/>
            <a:ext cx="5476875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Limestone cliff and scree slo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4429124" cy="6858000"/>
          </a:xfrm>
          <a:prstGeom prst="rect">
            <a:avLst/>
          </a:prstGeom>
          <a:noFill/>
        </p:spPr>
      </p:pic>
      <p:pic>
        <p:nvPicPr>
          <p:cNvPr id="5" name="Picture 3" descr="C:\Documents and Settings\Owner\Desktop\School work\GEOGRAPHY\Junior house\The earths surface\Weathering and erosion\Weathering pictures\burren_se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478631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514352"/>
            <a:ext cx="3071842" cy="985822"/>
          </a:xfrm>
        </p:spPr>
        <p:txBody>
          <a:bodyPr>
            <a:normAutofit/>
          </a:bodyPr>
          <a:lstStyle/>
          <a:p>
            <a:r>
              <a:rPr lang="en-IE" sz="4000" dirty="0" smtClean="0"/>
              <a:t>Carbonation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5050" y="785794"/>
            <a:ext cx="5111750" cy="5340369"/>
          </a:xfrm>
        </p:spPr>
        <p:txBody>
          <a:bodyPr/>
          <a:lstStyle/>
          <a:p>
            <a:r>
              <a:rPr lang="en-IE" dirty="0" smtClean="0"/>
              <a:t>As rainwater gathers in </a:t>
            </a:r>
            <a:r>
              <a:rPr lang="en-IE" dirty="0" smtClean="0">
                <a:solidFill>
                  <a:srgbClr val="FF0000"/>
                </a:solidFill>
              </a:rPr>
              <a:t>clouds it absorbs carbon dioxide</a:t>
            </a:r>
            <a:r>
              <a:rPr lang="en-IE" dirty="0" smtClean="0"/>
              <a:t> which forms a weak form of </a:t>
            </a:r>
            <a:r>
              <a:rPr lang="en-IE" dirty="0" smtClean="0">
                <a:solidFill>
                  <a:srgbClr val="FF0000"/>
                </a:solidFill>
              </a:rPr>
              <a:t>carbonic acid</a:t>
            </a:r>
            <a:r>
              <a:rPr lang="en-IE" dirty="0" smtClean="0"/>
              <a:t>. This reacts with the </a:t>
            </a:r>
            <a:r>
              <a:rPr lang="en-IE" dirty="0" smtClean="0">
                <a:solidFill>
                  <a:srgbClr val="FF0000"/>
                </a:solidFill>
              </a:rPr>
              <a:t>calcium carbonate </a:t>
            </a:r>
            <a:r>
              <a:rPr lang="en-IE" dirty="0" smtClean="0"/>
              <a:t>which holds the limestone together. This reaction </a:t>
            </a:r>
            <a:r>
              <a:rPr lang="en-IE" dirty="0" smtClean="0">
                <a:solidFill>
                  <a:srgbClr val="FF0000"/>
                </a:solidFill>
              </a:rPr>
              <a:t>produces calcium bicarbonate</a:t>
            </a:r>
            <a:r>
              <a:rPr lang="en-IE" dirty="0" smtClean="0"/>
              <a:t> which is carried away as solution.</a:t>
            </a:r>
          </a:p>
        </p:txBody>
      </p:sp>
      <p:pic>
        <p:nvPicPr>
          <p:cNvPr id="5" name="Content Placeholder 4" descr="http://tbn0.google.com/images?q=tbn:Qm61R3FVV3LQDM:http://www.recordstore.co.uk/images/covers/cartoonnetwork/ROCKSA-300.jpg">
            <a:hlinkClick r:id="rId3"/>
          </p:cNvPr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85720" y="1643050"/>
            <a:ext cx="3214710" cy="4929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929718" cy="1000132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 </a:t>
            </a:r>
            <a:r>
              <a:rPr lang="en-IE" sz="4400" dirty="0" smtClean="0"/>
              <a:t>Rocks which have undergone carbonation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://www.landfood.ubc.ca/soil200/images/01images/1.1.2Biological_weath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5143505" cy="5500702"/>
          </a:xfrm>
          <a:prstGeom prst="rect">
            <a:avLst/>
          </a:prstGeom>
          <a:noFill/>
        </p:spPr>
      </p:pic>
      <p:pic>
        <p:nvPicPr>
          <p:cNvPr id="159748" name="Picture 4" descr="Photo of Pavem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428736"/>
            <a:ext cx="4000496" cy="5429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Surface Karst Features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Surface </a:t>
            </a:r>
            <a:r>
              <a:rPr lang="en-IE" dirty="0" err="1" smtClean="0"/>
              <a:t>Karst</a:t>
            </a:r>
            <a:r>
              <a:rPr lang="en-IE" dirty="0" smtClean="0"/>
              <a:t>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There are a number of karst features on the surface created by carbonation. Water does this by </a:t>
            </a:r>
            <a:r>
              <a:rPr lang="en-IE" dirty="0" smtClean="0">
                <a:solidFill>
                  <a:srgbClr val="FF0000"/>
                </a:solidFill>
              </a:rPr>
              <a:t>seeping through the joints and bedding planes weathering the limestone. </a:t>
            </a:r>
          </a:p>
          <a:p>
            <a:r>
              <a:rPr lang="en-IE" dirty="0" smtClean="0"/>
              <a:t>Examples of such features are limestone pavements, swallow holes, </a:t>
            </a:r>
            <a:r>
              <a:rPr lang="en-IE" dirty="0" err="1" smtClean="0"/>
              <a:t>turloughs</a:t>
            </a:r>
            <a:r>
              <a:rPr lang="en-IE" dirty="0" smtClean="0"/>
              <a:t>, </a:t>
            </a:r>
            <a:r>
              <a:rPr lang="en-IE" dirty="0" err="1" smtClean="0"/>
              <a:t>dolines</a:t>
            </a:r>
            <a:r>
              <a:rPr lang="en-IE" dirty="0" smtClean="0"/>
              <a:t>, </a:t>
            </a:r>
            <a:r>
              <a:rPr lang="en-IE" dirty="0" err="1" smtClean="0"/>
              <a:t>uvalas</a:t>
            </a:r>
            <a:r>
              <a:rPr lang="en-IE" dirty="0" smtClean="0"/>
              <a:t>, </a:t>
            </a:r>
            <a:r>
              <a:rPr lang="en-IE" dirty="0" err="1" smtClean="0"/>
              <a:t>poljes</a:t>
            </a:r>
            <a:r>
              <a:rPr lang="en-IE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PT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 descr="File:SourceDeLaLou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 smtClean="0"/>
              <a:t>Limestone</a:t>
            </a:r>
            <a:r>
              <a:rPr lang="en-IE" dirty="0" smtClean="0"/>
              <a:t> creation </a:t>
            </a:r>
            <a:endParaRPr lang="ga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a-IE" dirty="0" smtClean="0"/>
              <a:t>Limestone is formed </a:t>
            </a:r>
            <a:r>
              <a:rPr lang="ga-IE" dirty="0" smtClean="0">
                <a:solidFill>
                  <a:srgbClr val="FF0000"/>
                </a:solidFill>
              </a:rPr>
              <a:t>when sea creatures were laid down and compacted by overlying deposits and cemented by calcium carbonate</a:t>
            </a:r>
            <a:r>
              <a:rPr lang="ga-IE" dirty="0" smtClean="0"/>
              <a:t>. This process is know as </a:t>
            </a:r>
            <a:r>
              <a:rPr lang="ga-IE" dirty="0" smtClean="0">
                <a:solidFill>
                  <a:srgbClr val="FF0000"/>
                </a:solidFill>
              </a:rPr>
              <a:t>lithification</a:t>
            </a:r>
            <a:r>
              <a:rPr lang="ga-IE" dirty="0" smtClean="0"/>
              <a:t>.</a:t>
            </a:r>
          </a:p>
          <a:p>
            <a:r>
              <a:rPr lang="ga-IE" dirty="0" smtClean="0"/>
              <a:t>Pure limestone is formed </a:t>
            </a:r>
            <a:r>
              <a:rPr lang="en-IE" smtClean="0"/>
              <a:t>f</a:t>
            </a:r>
            <a:r>
              <a:rPr lang="ga-IE" smtClean="0"/>
              <a:t>rom </a:t>
            </a:r>
            <a:r>
              <a:rPr lang="ga-IE" dirty="0" smtClean="0">
                <a:solidFill>
                  <a:srgbClr val="FF0000"/>
                </a:solidFill>
              </a:rPr>
              <a:t>coral from deep tropical water</a:t>
            </a:r>
            <a:r>
              <a:rPr lang="ga-IE" dirty="0" smtClean="0"/>
              <a:t>. Limestone that is a grey/ black colour was formed in shallow sea with deposits of sand and mud.</a:t>
            </a:r>
            <a:endParaRPr lang="ga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Limestone Pavement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 smtClean="0"/>
              <a:t>These are areas of exposed </a:t>
            </a:r>
            <a:r>
              <a:rPr lang="en-IE" dirty="0" smtClean="0">
                <a:solidFill>
                  <a:srgbClr val="FF0000"/>
                </a:solidFill>
              </a:rPr>
              <a:t>flat rock with large flat sections called clints and the eroded joints in-between called grikes</a:t>
            </a:r>
            <a:r>
              <a:rPr lang="en-IE" dirty="0" smtClean="0"/>
              <a:t>. These grikes may be between </a:t>
            </a:r>
            <a:r>
              <a:rPr lang="en-IE" dirty="0" smtClean="0">
                <a:solidFill>
                  <a:srgbClr val="FF0000"/>
                </a:solidFill>
              </a:rPr>
              <a:t>3 to 6cm in width and up to 2 m in depth</a:t>
            </a:r>
            <a:r>
              <a:rPr lang="en-IE" dirty="0" smtClean="0"/>
              <a:t>. The clints can have small </a:t>
            </a:r>
            <a:r>
              <a:rPr lang="en-IE" dirty="0" smtClean="0">
                <a:solidFill>
                  <a:srgbClr val="FF0000"/>
                </a:solidFill>
              </a:rPr>
              <a:t>carbonated spots on them called </a:t>
            </a:r>
            <a:r>
              <a:rPr lang="en-IE" dirty="0" err="1" smtClean="0">
                <a:solidFill>
                  <a:srgbClr val="FF0000"/>
                </a:solidFill>
              </a:rPr>
              <a:t>kar</a:t>
            </a:r>
            <a:r>
              <a:rPr lang="en-IE" dirty="0" err="1" smtClean="0"/>
              <a:t>ren</a:t>
            </a:r>
            <a:r>
              <a:rPr lang="en-IE" dirty="0" smtClean="0"/>
              <a:t>, created by carbonation. These limestone pavements contain a wide </a:t>
            </a:r>
            <a:r>
              <a:rPr lang="en-IE" dirty="0" smtClean="0">
                <a:solidFill>
                  <a:srgbClr val="FF0000"/>
                </a:solidFill>
              </a:rPr>
              <a:t>range of plant species where soil deposits in the grikes. </a:t>
            </a:r>
            <a:r>
              <a:rPr lang="en-IE" dirty="0" smtClean="0"/>
              <a:t>These plants can weather the rock by </a:t>
            </a:r>
            <a:r>
              <a:rPr lang="en-IE" dirty="0" smtClean="0">
                <a:solidFill>
                  <a:srgbClr val="FF0000"/>
                </a:solidFill>
              </a:rPr>
              <a:t>biotic weathering (</a:t>
            </a:r>
            <a:r>
              <a:rPr lang="en-IE" dirty="0" err="1" smtClean="0">
                <a:solidFill>
                  <a:srgbClr val="FF0000"/>
                </a:solidFill>
              </a:rPr>
              <a:t>ie</a:t>
            </a:r>
            <a:r>
              <a:rPr lang="en-IE" dirty="0" smtClean="0">
                <a:solidFill>
                  <a:srgbClr val="FF0000"/>
                </a:solidFill>
              </a:rPr>
              <a:t> roots).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Main process that makes Limestone is CARBONATION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3601" name="Rectangle 1"/>
          <p:cNvSpPr>
            <a:spLocks noChangeArrowheads="1"/>
          </p:cNvSpPr>
          <p:nvPr/>
        </p:nvSpPr>
        <p:spPr bwMode="auto">
          <a:xfrm>
            <a:off x="0" y="-94565"/>
            <a:ext cx="3129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endParaRPr kumimoji="0" lang="en-US" sz="8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14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today.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endParaRPr kumimoji="0" lang="en-US" sz="8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31426" name="Picture 2" descr="Photo of Pave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032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 cstate="print"/>
          <a:srcRect l="18082" t="10454" r="14735" b="16704"/>
          <a:stretch>
            <a:fillRect/>
          </a:stretch>
        </p:blipFill>
        <p:spPr bwMode="auto">
          <a:xfrm>
            <a:off x="0" y="23672"/>
            <a:ext cx="9144000" cy="664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http://www.geographypages.co.uk/pave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6248" cy="6643710"/>
          </a:xfrm>
          <a:prstGeom prst="rect">
            <a:avLst/>
          </a:prstGeom>
          <a:noFill/>
        </p:spPr>
      </p:pic>
      <p:pic>
        <p:nvPicPr>
          <p:cNvPr id="5" name="Picture 4" descr="http://www.bbc.co.uk/scotland/learning/bitesize/higher/geography/images/limestone_paveme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0"/>
            <a:ext cx="4929190" cy="6643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Swallow Holes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These form as river flow from </a:t>
            </a:r>
            <a:r>
              <a:rPr lang="en-IE" dirty="0" smtClean="0">
                <a:solidFill>
                  <a:srgbClr val="FF0000"/>
                </a:solidFill>
              </a:rPr>
              <a:t>areas of impermeable rock (Shale) onto areas of permeable rock </a:t>
            </a:r>
            <a:r>
              <a:rPr lang="en-IE" dirty="0" smtClean="0"/>
              <a:t>(limestone). The river disappears down a </a:t>
            </a:r>
            <a:r>
              <a:rPr lang="en-IE" dirty="0" smtClean="0">
                <a:solidFill>
                  <a:srgbClr val="FF0000"/>
                </a:solidFill>
              </a:rPr>
              <a:t>funnel-shaped fissure </a:t>
            </a:r>
            <a:r>
              <a:rPr lang="en-IE" dirty="0" smtClean="0"/>
              <a:t>called a swallow hole. They form as joints in limestone are weathered by carbonation by the river above it.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PT83"/>
          <p:cNvPicPr>
            <a:picLocks noChangeAspect="1" noChangeArrowheads="1"/>
          </p:cNvPicPr>
          <p:nvPr/>
        </p:nvPicPr>
        <p:blipFill>
          <a:blip r:embed="rId3" cstate="print"/>
          <a:srcRect l="49245" t="45174"/>
          <a:stretch>
            <a:fillRect/>
          </a:stretch>
        </p:blipFill>
        <p:spPr bwMode="auto">
          <a:xfrm>
            <a:off x="0" y="0"/>
            <a:ext cx="9144000" cy="685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Desktop\memory card\School work old\School\GEOGRAPHY\Geography Pictures for School\Geography Pictures for School 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14810" cy="6643710"/>
          </a:xfrm>
          <a:prstGeom prst="rect">
            <a:avLst/>
          </a:prstGeom>
          <a:noFill/>
        </p:spPr>
      </p:pic>
      <p:pic>
        <p:nvPicPr>
          <p:cNvPr id="3" name="Picture 4" descr="http://www.greendragonbelize.com/images/slide_packages_scuba_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0"/>
            <a:ext cx="4857752" cy="6715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sinkholes , craigmore , maungati , near timaru , south canterbury , south island , new zealand aerial stock photo"/>
          <p:cNvPicPr>
            <a:picLocks noChangeAspect="1" noChangeArrowheads="1"/>
          </p:cNvPicPr>
          <p:nvPr/>
        </p:nvPicPr>
        <p:blipFill>
          <a:blip r:embed="rId3" cstate="print"/>
          <a:srcRect b="19485"/>
          <a:stretch>
            <a:fillRect/>
          </a:stretch>
        </p:blipFill>
        <p:spPr bwMode="auto">
          <a:xfrm>
            <a:off x="1547664" y="-22936"/>
            <a:ext cx="6624736" cy="6880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Poll </a:t>
            </a:r>
            <a:r>
              <a:rPr lang="en-IE" dirty="0" err="1" smtClean="0"/>
              <a:t>na</a:t>
            </a:r>
            <a:r>
              <a:rPr lang="en-IE" dirty="0" smtClean="0"/>
              <a:t> </a:t>
            </a:r>
            <a:r>
              <a:rPr lang="en-IE" dirty="0" err="1" smtClean="0"/>
              <a:t>gColm</a:t>
            </a:r>
            <a:r>
              <a:rPr lang="en-IE" dirty="0" smtClean="0"/>
              <a:t> Swallow hole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This is the </a:t>
            </a:r>
            <a:r>
              <a:rPr lang="en-IE" dirty="0" smtClean="0">
                <a:solidFill>
                  <a:srgbClr val="FF0000"/>
                </a:solidFill>
              </a:rPr>
              <a:t>largest swallow hole in the </a:t>
            </a:r>
            <a:r>
              <a:rPr lang="en-IE" dirty="0" err="1" smtClean="0">
                <a:solidFill>
                  <a:srgbClr val="FF0000"/>
                </a:solidFill>
              </a:rPr>
              <a:t>burren</a:t>
            </a:r>
            <a:r>
              <a:rPr lang="en-IE" dirty="0" smtClean="0">
                <a:solidFill>
                  <a:srgbClr val="FF0000"/>
                </a:solidFill>
              </a:rPr>
              <a:t> (25m deep and 40m across) </a:t>
            </a:r>
            <a:r>
              <a:rPr lang="en-IE" dirty="0" smtClean="0"/>
              <a:t>and is now a fossil swallow hole. This  means that there is </a:t>
            </a:r>
            <a:r>
              <a:rPr lang="en-IE" dirty="0" smtClean="0">
                <a:solidFill>
                  <a:srgbClr val="FF0000"/>
                </a:solidFill>
              </a:rPr>
              <a:t>no longer a river going into the hole</a:t>
            </a:r>
            <a:r>
              <a:rPr lang="en-IE" dirty="0" smtClean="0"/>
              <a:t>. The river that was flowing into it is now at an active swallow hole where the limestone and the shale meet at the edge of the </a:t>
            </a:r>
            <a:r>
              <a:rPr lang="en-IE" dirty="0" err="1" smtClean="0"/>
              <a:t>burren</a:t>
            </a:r>
            <a:r>
              <a:rPr lang="en-IE" dirty="0" smtClean="0"/>
              <a:t>. This also creates a </a:t>
            </a:r>
            <a:r>
              <a:rPr lang="en-IE" dirty="0" smtClean="0">
                <a:solidFill>
                  <a:srgbClr val="FF0000"/>
                </a:solidFill>
              </a:rPr>
              <a:t>dry river bed.</a:t>
            </a:r>
          </a:p>
          <a:p>
            <a:r>
              <a:rPr lang="en-IE" dirty="0" smtClean="0"/>
              <a:t>On an OS map swallow holes are marked by names such as “</a:t>
            </a:r>
            <a:r>
              <a:rPr lang="en-IE" dirty="0" err="1" smtClean="0">
                <a:solidFill>
                  <a:srgbClr val="FF0000"/>
                </a:solidFill>
              </a:rPr>
              <a:t>poul</a:t>
            </a:r>
            <a:r>
              <a:rPr lang="en-IE" dirty="0" smtClean="0">
                <a:solidFill>
                  <a:srgbClr val="FF0000"/>
                </a:solidFill>
              </a:rPr>
              <a:t>” and “</a:t>
            </a:r>
            <a:r>
              <a:rPr lang="en-IE" dirty="0" err="1" smtClean="0">
                <a:solidFill>
                  <a:srgbClr val="FF0000"/>
                </a:solidFill>
              </a:rPr>
              <a:t>slugga</a:t>
            </a:r>
            <a:r>
              <a:rPr lang="en-IE" dirty="0" smtClean="0"/>
              <a:t>”.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1138" name="Picture 2" descr="http://cgz.e2bn.net/e2bn/leas/c99/schools/cgz/communities/Geography/AS%20Geography/AS%20Revision/Earth%20Systems%20Revision/Weathering%20and%20Limestone%20Landscapes-tvl-media-3-quizX5Fid-z20051229181407167X2DangelX2D9197X2D2-u-20051229181407167X2DangelX2D9197X2D2-z-f.jpeg"/>
          <p:cNvPicPr>
            <a:picLocks noChangeAspect="1" noChangeArrowheads="1"/>
          </p:cNvPicPr>
          <p:nvPr/>
        </p:nvPicPr>
        <p:blipFill>
          <a:blip r:embed="rId3" cstate="print"/>
          <a:srcRect t="16842"/>
          <a:stretch>
            <a:fillRect/>
          </a:stretch>
        </p:blipFill>
        <p:spPr bwMode="auto">
          <a:xfrm>
            <a:off x="4071934" y="3714752"/>
            <a:ext cx="5072066" cy="3143248"/>
          </a:xfrm>
          <a:prstGeom prst="rect">
            <a:avLst/>
          </a:prstGeom>
          <a:noFill/>
        </p:spPr>
      </p:pic>
      <p:pic>
        <p:nvPicPr>
          <p:cNvPr id="8" name="Picture 2" descr="C:\Documents and Settings\Owner\Desktop\School work\GEOGRAPHY\Junior house\The earths surface\Weathering and erosion\Weathering pictures\swallow ho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71934" y="0"/>
            <a:ext cx="5072066" cy="3714752"/>
          </a:xfrm>
          <a:prstGeom prst="rect">
            <a:avLst/>
          </a:prstGeom>
        </p:spPr>
      </p:pic>
      <p:pic>
        <p:nvPicPr>
          <p:cNvPr id="9" name="Picture 2" descr="http://www.myspeakerscorner.com/forum/user_images/tci_nz05_lewis_river_dr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143372" cy="6643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5807075"/>
            <a:ext cx="8183562" cy="1050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ga-IE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Sedimentary Rocks</a:t>
            </a:r>
            <a:endParaRPr lang="ga-IE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0" y="333375"/>
            <a:ext cx="8786813" cy="5903913"/>
          </a:xfrm>
        </p:spPr>
        <p:txBody>
          <a:bodyPr/>
          <a:lstStyle/>
          <a:p>
            <a:pPr eaLnBrk="1" hangingPunct="1"/>
            <a:r>
              <a:rPr lang="ga-IE" sz="3200" smtClean="0"/>
              <a:t>Sedimentary rocks are rocks that are made of </a:t>
            </a:r>
            <a:r>
              <a:rPr lang="ga-IE" sz="3200" smtClean="0">
                <a:solidFill>
                  <a:srgbClr val="FF0000"/>
                </a:solidFill>
              </a:rPr>
              <a:t>compressed fragment of that were depositied by water, wind and glaciers.</a:t>
            </a:r>
          </a:p>
          <a:p>
            <a:pPr eaLnBrk="1" hangingPunct="1"/>
            <a:r>
              <a:rPr lang="ga-IE" sz="3200" smtClean="0"/>
              <a:t>They are formed </a:t>
            </a:r>
            <a:r>
              <a:rPr lang="ga-IE" sz="3200" smtClean="0">
                <a:solidFill>
                  <a:srgbClr val="FF0000"/>
                </a:solidFill>
              </a:rPr>
              <a:t>in layers called strat</a:t>
            </a:r>
            <a:r>
              <a:rPr lang="en-IE" sz="3200" smtClean="0">
                <a:solidFill>
                  <a:srgbClr val="FF0000"/>
                </a:solidFill>
              </a:rPr>
              <a:t>a</a:t>
            </a:r>
            <a:r>
              <a:rPr lang="ga-IE" sz="3200" smtClean="0"/>
              <a:t>, and were formed at the </a:t>
            </a:r>
            <a:r>
              <a:rPr lang="ga-IE" sz="3200" smtClean="0">
                <a:solidFill>
                  <a:srgbClr val="FF0000"/>
                </a:solidFill>
              </a:rPr>
              <a:t>bottom of rivers lakes or oceans</a:t>
            </a:r>
            <a:r>
              <a:rPr lang="en-IE" sz="3200" smtClean="0">
                <a:solidFill>
                  <a:srgbClr val="FF0000"/>
                </a:solidFill>
              </a:rPr>
              <a:t> </a:t>
            </a:r>
            <a:r>
              <a:rPr lang="en-IE" sz="3200" smtClean="0"/>
              <a:t>where the grains were depressed together</a:t>
            </a:r>
            <a:r>
              <a:rPr lang="ga-IE" sz="3200" smtClean="0"/>
              <a:t>.</a:t>
            </a:r>
          </a:p>
          <a:p>
            <a:pPr eaLnBrk="1" hangingPunct="1"/>
            <a:r>
              <a:rPr lang="ga-IE" sz="3200" smtClean="0"/>
              <a:t>The three groups of sedimentary rocks are </a:t>
            </a:r>
            <a:r>
              <a:rPr lang="ga-IE" sz="3200" smtClean="0">
                <a:solidFill>
                  <a:srgbClr val="FF0000"/>
                </a:solidFill>
              </a:rPr>
              <a:t>organic, mechanical and chemical.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PPT85"/>
          <p:cNvPicPr>
            <a:picLocks noChangeAspect="1" noChangeArrowheads="1"/>
          </p:cNvPicPr>
          <p:nvPr/>
        </p:nvPicPr>
        <p:blipFill>
          <a:blip r:embed="rId3" cstate="print"/>
          <a:srcRect l="5217" r="5217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Turloughs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err="1" smtClean="0"/>
              <a:t>Turloughs</a:t>
            </a:r>
            <a:r>
              <a:rPr lang="en-IE" dirty="0" smtClean="0"/>
              <a:t> (dry lakes) form in </a:t>
            </a:r>
            <a:r>
              <a:rPr lang="en-IE" dirty="0" smtClean="0">
                <a:solidFill>
                  <a:srgbClr val="FF0000"/>
                </a:solidFill>
              </a:rPr>
              <a:t>grassy depressions during the wet season and disappear during the dry season</a:t>
            </a:r>
            <a:r>
              <a:rPr lang="en-IE" dirty="0" smtClean="0"/>
              <a:t>. This is formed by </a:t>
            </a:r>
            <a:r>
              <a:rPr lang="en-IE" dirty="0" smtClean="0">
                <a:solidFill>
                  <a:srgbClr val="FF0000"/>
                </a:solidFill>
              </a:rPr>
              <a:t>carbonation of joints </a:t>
            </a:r>
            <a:r>
              <a:rPr lang="en-IE" dirty="0" smtClean="0"/>
              <a:t>in the limestone. As the water table rises it travels through swallow holes and joints to form a </a:t>
            </a:r>
            <a:r>
              <a:rPr lang="en-IE" dirty="0" err="1" smtClean="0"/>
              <a:t>turlough</a:t>
            </a:r>
            <a:r>
              <a:rPr lang="en-IE" dirty="0" smtClean="0"/>
              <a:t>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02" name="Picture 2" descr="http://upload.wikimedia.org/wikipedia/commons/9/95/Turlough_south_of_Mullaghmore_-_Gortlecka_Townland_-_geograph.org.uk_-_829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764704"/>
            <a:ext cx="9132807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8050" name="Picture 2" descr="http://www.karontravel.ie/images/stories/OwnPhotos/mullaghmo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634"/>
            <a:ext cx="8964488" cy="67233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011222"/>
          </a:xfrm>
        </p:spPr>
        <p:txBody>
          <a:bodyPr/>
          <a:lstStyle/>
          <a:p>
            <a:r>
              <a:rPr lang="en-IE" dirty="0" smtClean="0"/>
              <a:t>Carran turlough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 descr="The Carran turlough in summer, with position of vegetation transect mark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46"/>
            <a:ext cx="4643438" cy="5786454"/>
          </a:xfrm>
          <a:prstGeom prst="rect">
            <a:avLst/>
          </a:prstGeom>
          <a:noFill/>
        </p:spPr>
      </p:pic>
      <p:pic>
        <p:nvPicPr>
          <p:cNvPr id="95236" name="Picture 4" descr="The Carran turlough in winter, with the water at or about its maximum ext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142984"/>
            <a:ext cx="4429124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 descr="http://www.monasette.com/blog/gallery/craughwell/turlough_d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9124" cy="6858000"/>
          </a:xfrm>
          <a:prstGeom prst="rect">
            <a:avLst/>
          </a:prstGeom>
          <a:noFill/>
        </p:spPr>
      </p:pic>
      <p:pic>
        <p:nvPicPr>
          <p:cNvPr id="93188" name="Picture 4" descr="http://www.monasette.com/blog/gallery/craughwell/turlough_w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These are </a:t>
            </a:r>
            <a:r>
              <a:rPr lang="en-IE" dirty="0" smtClean="0">
                <a:solidFill>
                  <a:srgbClr val="FF0000"/>
                </a:solidFill>
              </a:rPr>
              <a:t>bowl-shaped or close depressions</a:t>
            </a:r>
            <a:r>
              <a:rPr lang="en-IE" dirty="0" smtClean="0"/>
              <a:t>. They form by the carbonation and enlargement of the joints and fissures. As the joints are enlarged, the overlying soil subsides into the depression to form a </a:t>
            </a:r>
            <a:r>
              <a:rPr lang="en-IE" dirty="0" err="1" smtClean="0"/>
              <a:t>doline</a:t>
            </a:r>
            <a:r>
              <a:rPr lang="en-IE" dirty="0" smtClean="0"/>
              <a:t>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6178" name="Picture 2" descr="File:Causse de Sauveterre doli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7384"/>
            <a:ext cx="8963134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Doline</a:t>
            </a:r>
            <a:br>
              <a:rPr lang="en-IE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7282" name="Picture 2" descr="http://www3.uakron.edu/geology/facpages/ids/mdinsmore/dolines.jpg"/>
          <p:cNvPicPr>
            <a:picLocks noChangeAspect="1" noChangeArrowheads="1"/>
          </p:cNvPicPr>
          <p:nvPr/>
        </p:nvPicPr>
        <p:blipFill>
          <a:blip r:embed="rId3" cstate="print"/>
          <a:srcRect b="5429"/>
          <a:stretch>
            <a:fillRect/>
          </a:stretch>
        </p:blipFill>
        <p:spPr bwMode="auto">
          <a:xfrm>
            <a:off x="0" y="1000108"/>
            <a:ext cx="5072066" cy="5857892"/>
          </a:xfrm>
          <a:prstGeom prst="rect">
            <a:avLst/>
          </a:prstGeom>
          <a:noFill/>
        </p:spPr>
      </p:pic>
      <p:pic>
        <p:nvPicPr>
          <p:cNvPr id="97284" name="Picture 4" descr="http://scenery.cultural-china.com/chinaWH/upload/upfiles/2009-09/07/houping_giant_doline0343ce3b17edaf45dd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857232"/>
            <a:ext cx="4143372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solution si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736"/>
            <a:ext cx="8786874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552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3906" t="3125" r="2344" b="1250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Uvalas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err="1" smtClean="0"/>
              <a:t>Uvalas</a:t>
            </a:r>
            <a:r>
              <a:rPr lang="en-IE" dirty="0" smtClean="0"/>
              <a:t> are </a:t>
            </a:r>
            <a:r>
              <a:rPr lang="en-IE" dirty="0" smtClean="0">
                <a:solidFill>
                  <a:srgbClr val="FF0000"/>
                </a:solidFill>
              </a:rPr>
              <a:t>larger depressions, ranging from 100 to 200 m in diameter.</a:t>
            </a:r>
            <a:r>
              <a:rPr lang="en-IE" dirty="0" smtClean="0"/>
              <a:t> They may form either when two or three swallow holes or neighbouring </a:t>
            </a:r>
            <a:r>
              <a:rPr lang="en-IE" dirty="0" err="1" smtClean="0"/>
              <a:t>dolines</a:t>
            </a:r>
            <a:r>
              <a:rPr lang="en-IE" dirty="0" smtClean="0"/>
              <a:t> coalesce (join together) or when the roof of a cavern system collapses.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Uvalas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1378" name="Picture 2" descr="http://www.montipedia.com/Images/glosario/uva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0108"/>
            <a:ext cx="4429124" cy="5857893"/>
          </a:xfrm>
          <a:prstGeom prst="rect">
            <a:avLst/>
          </a:prstGeom>
          <a:noFill/>
        </p:spPr>
      </p:pic>
      <p:pic>
        <p:nvPicPr>
          <p:cNvPr id="101380" name="Picture 4" descr="http://science.jrank.org/article_images/science.jrank.org/karst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928670"/>
            <a:ext cx="4643438" cy="5929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Poljes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err="1" smtClean="0"/>
              <a:t>Poljes</a:t>
            </a:r>
            <a:r>
              <a:rPr lang="en-IE" dirty="0" smtClean="0"/>
              <a:t> are very large depressions with flat floors and steep sides. They may be the result either of the coalescence of a number of </a:t>
            </a:r>
            <a:r>
              <a:rPr lang="en-IE" dirty="0" err="1" smtClean="0"/>
              <a:t>uvalas</a:t>
            </a:r>
            <a:r>
              <a:rPr lang="en-IE" dirty="0" smtClean="0"/>
              <a:t> or the faulting and down-folding of the limestone rock. Carron in the </a:t>
            </a:r>
            <a:r>
              <a:rPr lang="en-IE" dirty="0" err="1" smtClean="0"/>
              <a:t>Burren</a:t>
            </a:r>
            <a:r>
              <a:rPr lang="en-IE" dirty="0" smtClean="0"/>
              <a:t> is 3km in diameter and 60m deep.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3306" y="0"/>
            <a:ext cx="1943088" cy="1143000"/>
          </a:xfrm>
        </p:spPr>
        <p:txBody>
          <a:bodyPr/>
          <a:lstStyle/>
          <a:p>
            <a:r>
              <a:rPr lang="en-IE" dirty="0" err="1" smtClean="0"/>
              <a:t>Poljes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6978" name="Picture 2" descr="Photo of Slieve Carr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1730" name="Picture 2" descr="http://www.elaw.org/assets/images/places/jm.foggy.cockpitCountry.jpg"/>
          <p:cNvPicPr>
            <a:picLocks noChangeAspect="1" noChangeArrowheads="1"/>
          </p:cNvPicPr>
          <p:nvPr/>
        </p:nvPicPr>
        <p:blipFill>
          <a:blip r:embed="rId3" cstate="print"/>
          <a:srcRect r="30435" b="20290"/>
          <a:stretch>
            <a:fillRect/>
          </a:stretch>
        </p:blipFill>
        <p:spPr bwMode="auto">
          <a:xfrm>
            <a:off x="2143108" y="1071546"/>
            <a:ext cx="4857753" cy="5786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User\Desktop\memory card\School work old\School\GEOGRAPHY\Geography Pictures for School\Geography Pictures for School 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3528" y="1371600"/>
            <a:ext cx="8352928" cy="1828800"/>
          </a:xfrm>
        </p:spPr>
        <p:txBody>
          <a:bodyPr/>
          <a:lstStyle/>
          <a:p>
            <a:r>
              <a:rPr lang="en-IE" dirty="0" smtClean="0"/>
              <a:t>Underground Karst Features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Underground </a:t>
            </a:r>
            <a:r>
              <a:rPr lang="en-IE" dirty="0" err="1" smtClean="0"/>
              <a:t>Karst</a:t>
            </a:r>
            <a:r>
              <a:rPr lang="en-IE" dirty="0" smtClean="0"/>
              <a:t>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Rainwater which </a:t>
            </a:r>
            <a:r>
              <a:rPr lang="en-IE" dirty="0" smtClean="0">
                <a:solidFill>
                  <a:srgbClr val="FF0000"/>
                </a:solidFill>
              </a:rPr>
              <a:t>disappears into swallow holes through the permeable rock, enlarges </a:t>
            </a:r>
            <a:r>
              <a:rPr lang="en-IE" dirty="0" smtClean="0"/>
              <a:t>the bedding planes and joints to form passageways or channels through the limestone rock. </a:t>
            </a:r>
          </a:p>
          <a:p>
            <a:r>
              <a:rPr lang="en-IE" dirty="0" smtClean="0"/>
              <a:t>These enlarged channels </a:t>
            </a:r>
            <a:r>
              <a:rPr lang="en-IE" dirty="0" smtClean="0">
                <a:solidFill>
                  <a:srgbClr val="FF0000"/>
                </a:solidFill>
              </a:rPr>
              <a:t>allow more water to flow through them  resulting in the debris being carried in the water abrading the channels</a:t>
            </a:r>
            <a:r>
              <a:rPr lang="en-IE" dirty="0" smtClean="0"/>
              <a:t>. The combination of </a:t>
            </a:r>
            <a:r>
              <a:rPr lang="en-IE" dirty="0" err="1" smtClean="0"/>
              <a:t>corrasion</a:t>
            </a:r>
            <a:r>
              <a:rPr lang="en-IE" dirty="0" smtClean="0"/>
              <a:t> and carbonation enlarge the channels to form underground streams.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PPT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6314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Stalactities, straw stalactities, stalagmites and pillar"/>
          <p:cNvPicPr>
            <a:picLocks noChangeAspect="1" noChangeArrowheads="1"/>
          </p:cNvPicPr>
          <p:nvPr/>
        </p:nvPicPr>
        <p:blipFill>
          <a:blip r:embed="rId4" cstate="print"/>
          <a:srcRect l="20787"/>
          <a:stretch>
            <a:fillRect/>
          </a:stretch>
        </p:blipFill>
        <p:spPr bwMode="auto">
          <a:xfrm>
            <a:off x="4714876" y="0"/>
            <a:ext cx="4429124" cy="6715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Underground Streams/ Caves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As </a:t>
            </a:r>
            <a:r>
              <a:rPr lang="en-IE" dirty="0" smtClean="0">
                <a:solidFill>
                  <a:srgbClr val="FF0000"/>
                </a:solidFill>
              </a:rPr>
              <a:t>glaciers melted </a:t>
            </a:r>
            <a:r>
              <a:rPr lang="en-IE" dirty="0" smtClean="0"/>
              <a:t>towards the end of the ice age, </a:t>
            </a:r>
            <a:r>
              <a:rPr lang="en-IE" dirty="0" smtClean="0">
                <a:solidFill>
                  <a:srgbClr val="FF0000"/>
                </a:solidFill>
              </a:rPr>
              <a:t>huge quantities of melt water flowed through these tunnels</a:t>
            </a:r>
            <a:r>
              <a:rPr lang="en-IE" dirty="0" smtClean="0"/>
              <a:t>, enlarging underground caves and caverns. Caves formed at or below the water table by carbonation of the joints in the bedrock. The </a:t>
            </a:r>
            <a:r>
              <a:rPr lang="en-IE" dirty="0" smtClean="0">
                <a:solidFill>
                  <a:srgbClr val="FF0000"/>
                </a:solidFill>
              </a:rPr>
              <a:t>permeable nature of the limestone means that water levels may suddenly rise during heavy rainfall.</a:t>
            </a:r>
            <a:r>
              <a:rPr lang="en-IE" dirty="0" smtClean="0"/>
              <a:t> The </a:t>
            </a:r>
            <a:r>
              <a:rPr lang="en-IE" dirty="0" err="1" smtClean="0">
                <a:solidFill>
                  <a:srgbClr val="FF0000"/>
                </a:solidFill>
              </a:rPr>
              <a:t>pollnagollum</a:t>
            </a:r>
            <a:r>
              <a:rPr lang="en-IE" dirty="0" smtClean="0">
                <a:solidFill>
                  <a:srgbClr val="FF0000"/>
                </a:solidFill>
              </a:rPr>
              <a:t> caves in the </a:t>
            </a:r>
            <a:r>
              <a:rPr lang="en-IE" dirty="0" err="1" smtClean="0">
                <a:solidFill>
                  <a:srgbClr val="FF0000"/>
                </a:solidFill>
              </a:rPr>
              <a:t>Burren</a:t>
            </a:r>
            <a:r>
              <a:rPr lang="en-IE" dirty="0" smtClean="0">
                <a:solidFill>
                  <a:srgbClr val="FF0000"/>
                </a:solidFill>
              </a:rPr>
              <a:t> are 11km </a:t>
            </a:r>
            <a:r>
              <a:rPr lang="en-IE" dirty="0" smtClean="0"/>
              <a:t>long.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>
          <a:xfrm>
            <a:off x="428625" y="6572250"/>
            <a:ext cx="8183563" cy="2857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How </a:t>
            </a:r>
            <a:r>
              <a:rPr lang="en-US" sz="4000" dirty="0" err="1">
                <a:solidFill>
                  <a:schemeClr val="accent1">
                    <a:tint val="88000"/>
                    <a:satMod val="150000"/>
                  </a:schemeClr>
                </a:solidFill>
              </a:rPr>
              <a:t>lithification</a:t>
            </a:r>
            <a:r>
              <a:rPr lang="en-US" sz="4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occurs </a:t>
            </a:r>
            <a:br>
              <a:rPr lang="en-US" sz="40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endParaRPr lang="en-US" sz="4000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5734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071563"/>
            <a:ext cx="9144000" cy="5786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eb.viu.ca/geoscape/images/karst_ca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Stalactites</a:t>
            </a:r>
            <a:endParaRPr lang="en-US" dirty="0"/>
          </a:p>
        </p:txBody>
      </p:sp>
      <p:pic>
        <p:nvPicPr>
          <p:cNvPr id="6" name="Picture 2" descr="C:\Documents and Settings\User\Desktop\memory card\School work old\School\GEOGRAPHY\Geography Pictures for School\Geography Pictures for School 231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14876" y="857233"/>
            <a:ext cx="4429124" cy="6000768"/>
          </a:xfrm>
          <a:prstGeom prst="rect">
            <a:avLst/>
          </a:prstGeom>
          <a:noFill/>
        </p:spPr>
      </p:pic>
      <p:pic>
        <p:nvPicPr>
          <p:cNvPr id="4" name="Picture 2" descr="http://www.creationsafaris.com/photos/C023GoldenRo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32"/>
            <a:ext cx="4722814" cy="60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Stalactites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As rainwater </a:t>
            </a:r>
            <a:r>
              <a:rPr lang="en-IE" dirty="0" smtClean="0">
                <a:solidFill>
                  <a:srgbClr val="FF0000"/>
                </a:solidFill>
              </a:rPr>
              <a:t>percolates through the rock, it dissolves and transports pure calcium carbonate (calcite). </a:t>
            </a:r>
            <a:r>
              <a:rPr lang="en-IE" dirty="0" smtClean="0"/>
              <a:t>As this water seeps through the fissures in the cave roofs, it comes in </a:t>
            </a:r>
            <a:r>
              <a:rPr lang="en-IE" dirty="0" smtClean="0">
                <a:solidFill>
                  <a:srgbClr val="FF0000"/>
                </a:solidFill>
              </a:rPr>
              <a:t>contact with the warm air, evaporates leaving small circular patterns on cave roofs</a:t>
            </a:r>
            <a:r>
              <a:rPr lang="en-IE" dirty="0" smtClean="0"/>
              <a:t>. These form </a:t>
            </a:r>
            <a:r>
              <a:rPr lang="en-IE" dirty="0" smtClean="0">
                <a:solidFill>
                  <a:srgbClr val="FF0000"/>
                </a:solidFill>
              </a:rPr>
              <a:t>icicle shaped dripstones called stalactites </a:t>
            </a:r>
            <a:r>
              <a:rPr lang="en-IE" dirty="0" smtClean="0"/>
              <a:t>which grow downwards. Initial these calcite deposits are </a:t>
            </a:r>
            <a:r>
              <a:rPr lang="en-IE" dirty="0" smtClean="0">
                <a:solidFill>
                  <a:srgbClr val="FF0000"/>
                </a:solidFill>
              </a:rPr>
              <a:t>hollow and piped shaped and are called “straw stalactites</a:t>
            </a:r>
            <a:r>
              <a:rPr lang="en-IE" dirty="0" smtClean="0"/>
              <a:t>. Blockage of the passageway results in the formation of solid stalactites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Why is this stalactite different colours??????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caverescue.hu/konferencia/konferencia_kepek/meteor1_g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988840"/>
            <a:ext cx="6912768" cy="50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Stalactites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IE" sz="2800" dirty="0" smtClean="0"/>
              <a:t>The  </a:t>
            </a:r>
            <a:r>
              <a:rPr lang="en-IE" sz="2800" dirty="0" smtClean="0">
                <a:solidFill>
                  <a:srgbClr val="FF0000"/>
                </a:solidFill>
              </a:rPr>
              <a:t>red streaky colour on stalactite is due to  the amount of iron oxide which was in the soil </a:t>
            </a:r>
            <a:r>
              <a:rPr lang="en-IE" sz="2800" dirty="0" smtClean="0"/>
              <a:t>when the water percolated through the rock at that time.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caverescue.hu/konferencia/konferencia_kepek/meteor1_g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0"/>
            <a:ext cx="550069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Stalactites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Documents and Settings\User\Desktop\memory card\School work old\School\GEOGRAPHY\Module 1,2, 3 , 4 &amp; 5\Module 1 (Core 1&amp;2)\PHYSICAL ENVIRONMENT - MAPS &amp; PHOTOGRAPHS (Core Unit 1)\KARST LANDSCAPES\Stalact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428736"/>
            <a:ext cx="4929190" cy="5429264"/>
          </a:xfrm>
          <a:prstGeom prst="rect">
            <a:avLst/>
          </a:prstGeom>
          <a:noFill/>
        </p:spPr>
      </p:pic>
      <p:pic>
        <p:nvPicPr>
          <p:cNvPr id="5" name="Picture 2" descr="C:\Documents and Settings\Owner\Desktop\School work\GEOGRAPHY\Junior house\The earths surface\Weathering and erosion\Weathering pictures\A Nearly Pill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1357298"/>
            <a:ext cx="4214812" cy="5643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3" cstate="print"/>
          <a:srcRect l="12694" t="23265" r="18794" b="20036"/>
          <a:stretch>
            <a:fillRect/>
          </a:stretch>
        </p:blipFill>
        <p:spPr bwMode="auto">
          <a:xfrm>
            <a:off x="0" y="0"/>
            <a:ext cx="88924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10594" name="Object 2"/>
          <p:cNvGraphicFramePr>
            <a:graphicFrameLocks noChangeAspect="1"/>
          </p:cNvGraphicFramePr>
          <p:nvPr/>
        </p:nvGraphicFramePr>
        <p:xfrm>
          <a:off x="0" y="285728"/>
          <a:ext cx="9144000" cy="6072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95" name="Presentation" r:id="rId5" imgW="4569620" imgH="3426452" progId="PowerPoint.Show.8">
                  <p:embed/>
                </p:oleObj>
              </mc:Choice>
              <mc:Fallback>
                <p:oleObj name="Presentation" r:id="rId5" imgW="4569620" imgH="3426452" progId="PowerPoint.Show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5728"/>
                        <a:ext cx="9144000" cy="60722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298" y="571480"/>
            <a:ext cx="3929090" cy="989856"/>
          </a:xfrm>
        </p:spPr>
        <p:txBody>
          <a:bodyPr/>
          <a:lstStyle/>
          <a:p>
            <a:r>
              <a:rPr lang="en-IE" dirty="0" smtClean="0"/>
              <a:t>Stalagmites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 descr="http://www.gdargaud.net/Photo/Caving/20070623_135629_ChorancheCa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785927"/>
            <a:ext cx="4000528" cy="5072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Stalagmites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A lot of percolating water fa</a:t>
            </a:r>
            <a:r>
              <a:rPr lang="en-IE" dirty="0" smtClean="0">
                <a:solidFill>
                  <a:srgbClr val="FF0000"/>
                </a:solidFill>
              </a:rPr>
              <a:t>lls and deposits calcite in a shapeless mound on the cave floor</a:t>
            </a:r>
            <a:r>
              <a:rPr lang="en-IE" dirty="0" smtClean="0"/>
              <a:t>. This </a:t>
            </a:r>
            <a:r>
              <a:rPr lang="en-IE" dirty="0" smtClean="0">
                <a:solidFill>
                  <a:srgbClr val="FF0000"/>
                </a:solidFill>
              </a:rPr>
              <a:t>thick accumulation of calcite will gradually grow upwards </a:t>
            </a:r>
            <a:r>
              <a:rPr lang="en-IE" dirty="0" smtClean="0"/>
              <a:t>to form stalagmites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The formation of sedimentary rocks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225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58888" y="1773238"/>
            <a:ext cx="6029325" cy="48244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eecue.com/img/images_pic-medium-2372-stalactites_and_colum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57232"/>
            <a:ext cx="4572000" cy="6000769"/>
          </a:xfrm>
          <a:prstGeom prst="rect">
            <a:avLst/>
          </a:prstGeom>
          <a:noFill/>
        </p:spPr>
      </p:pic>
      <p:pic>
        <p:nvPicPr>
          <p:cNvPr id="5" name="Picture 2" descr="C:\Documents and Settings\Owner\Desktop\School work\GEOGRAPHY\Junior house\The earths surface\Weathering and erosion\Weathering pictures\Stalagmit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857232"/>
            <a:ext cx="4572000" cy="600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9250" name="Picture 2" descr="File:Witchs Finger Carlsbad Cavern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-20538"/>
            <a:ext cx="5904656" cy="6878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Pillars/ Columns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When </a:t>
            </a:r>
            <a:r>
              <a:rPr lang="en-IE" dirty="0" smtClean="0">
                <a:solidFill>
                  <a:srgbClr val="FF0000"/>
                </a:solidFill>
              </a:rPr>
              <a:t>stalactites and stalagmites grow and join together they form pillars or columns</a:t>
            </a:r>
            <a:r>
              <a:rPr lang="en-IE" dirty="0" smtClean="0"/>
              <a:t>. When there are a line of pillar that form along a fissure of a cave roof it is called a curtain.</a:t>
            </a:r>
          </a:p>
          <a:p>
            <a:endParaRPr lang="en-IE" dirty="0" smtClean="0"/>
          </a:p>
          <a:p>
            <a:r>
              <a:rPr lang="en-IE" dirty="0" smtClean="0"/>
              <a:t>There are many good examples of dripstone deposit features at the </a:t>
            </a:r>
            <a:r>
              <a:rPr lang="en-IE" dirty="0" smtClean="0">
                <a:solidFill>
                  <a:srgbClr val="FF0000"/>
                </a:solidFill>
              </a:rPr>
              <a:t>Marble Arch caves in Fermanagh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Documents and Settings\User\Desktop\memory card\School work old\School\GEOGRAPHY\Geography Pictures for School\Geography Pictures for School 224.jpg"/>
          <p:cNvPicPr>
            <a:picLocks noChangeAspect="1" noChangeArrowheads="1"/>
          </p:cNvPicPr>
          <p:nvPr/>
        </p:nvPicPr>
        <p:blipFill>
          <a:blip r:embed="rId3" cstate="print"/>
          <a:srcRect r="33136"/>
          <a:stretch>
            <a:fillRect/>
          </a:stretch>
        </p:blipFill>
        <p:spPr bwMode="auto">
          <a:xfrm>
            <a:off x="-1" y="0"/>
            <a:ext cx="5001605" cy="6858001"/>
          </a:xfrm>
          <a:prstGeom prst="rect">
            <a:avLst/>
          </a:prstGeom>
          <a:noFill/>
        </p:spPr>
      </p:pic>
      <p:pic>
        <p:nvPicPr>
          <p:cNvPr id="205826" name="Picture 2" descr="http://www.chinapictures.org/images/guilin/1/guilin-401161529512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500" y="1"/>
            <a:ext cx="4762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8" y="533400"/>
            <a:ext cx="29718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483" name="Text Placeholder 2"/>
          <p:cNvSpPr>
            <a:spLocks noGrp="1"/>
          </p:cNvSpPr>
          <p:nvPr>
            <p:ph type="body" idx="2"/>
          </p:nvPr>
        </p:nvSpPr>
        <p:spPr>
          <a:xfrm>
            <a:off x="5538788" y="1447800"/>
            <a:ext cx="2971800" cy="4206875"/>
          </a:xfrm>
        </p:spPr>
        <p:txBody>
          <a:bodyPr/>
          <a:lstStyle/>
          <a:p>
            <a:pPr marL="17463" marR="0">
              <a:spcBef>
                <a:spcPct val="0"/>
              </a:spcBef>
            </a:pPr>
            <a:endParaRPr lang="en-US" dirty="0" smtClean="0"/>
          </a:p>
        </p:txBody>
      </p:sp>
      <p:pic>
        <p:nvPicPr>
          <p:cNvPr id="20484" name="Picture 7" descr="MZV%20Gunung%20Mulu%20National%20Park%20Wind%20Cave%20stalagmites%20and%20stalactites%202%20b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CYCLE OF EROSION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3" cstate="print"/>
          <a:srcRect l="41707" t="19313" r="12520" b="16704"/>
          <a:stretch>
            <a:fillRect/>
          </a:stretch>
        </p:blipFill>
        <p:spPr bwMode="auto">
          <a:xfrm>
            <a:off x="611560" y="0"/>
            <a:ext cx="7776864" cy="6794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5794"/>
            <a:ext cx="8715436" cy="1143000"/>
          </a:xfrm>
        </p:spPr>
        <p:txBody>
          <a:bodyPr>
            <a:normAutofit fontScale="90000"/>
          </a:bodyPr>
          <a:lstStyle/>
          <a:p>
            <a:r>
              <a:rPr lang="en-IE" b="1" u="sng" dirty="0" smtClean="0"/>
              <a:t>Change in </a:t>
            </a:r>
            <a:r>
              <a:rPr lang="en-IE" b="1" u="sng" dirty="0" err="1" smtClean="0"/>
              <a:t>karst</a:t>
            </a:r>
            <a:r>
              <a:rPr lang="en-IE" b="1" u="sng" dirty="0" smtClean="0"/>
              <a:t> landscape over time.</a:t>
            </a:r>
            <a:br>
              <a:rPr lang="en-IE" b="1" u="sng" dirty="0" smtClean="0"/>
            </a:br>
            <a:r>
              <a:rPr lang="en-IE" dirty="0" smtClean="0"/>
              <a:t>Three steps can be used to classify denudation in </a:t>
            </a:r>
            <a:r>
              <a:rPr lang="en-IE" dirty="0" err="1" smtClean="0"/>
              <a:t>karst</a:t>
            </a:r>
            <a:r>
              <a:rPr lang="en-IE" dirty="0" smtClean="0"/>
              <a:t> areas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lints and gryk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00240"/>
            <a:ext cx="8429684" cy="4638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Youthful stage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Denudation (weathering and erosion) wear away the </a:t>
            </a:r>
            <a:r>
              <a:rPr lang="en-IE" dirty="0" smtClean="0">
                <a:solidFill>
                  <a:srgbClr val="FF0000"/>
                </a:solidFill>
              </a:rPr>
              <a:t>overlying rock and expose the underlying limestone</a:t>
            </a:r>
            <a:r>
              <a:rPr lang="en-IE" dirty="0" smtClean="0"/>
              <a:t>. Rivers flowing over this erode valleys in the rock and open up bedding planes and joints. Because of </a:t>
            </a:r>
            <a:r>
              <a:rPr lang="en-IE" dirty="0" smtClean="0">
                <a:solidFill>
                  <a:srgbClr val="FF0000"/>
                </a:solidFill>
              </a:rPr>
              <a:t>carbonation water generally disappears into the rocks at the joints</a:t>
            </a:r>
            <a:r>
              <a:rPr lang="en-IE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57200"/>
            <a:ext cx="632460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ga-IE" smtClean="0">
                <a:solidFill>
                  <a:srgbClr val="FF0000"/>
                </a:solidFill>
              </a:rPr>
              <a:t>Carboniferous limestomne is a hard, grey heavily jointed limestone made 50% of calcium carbonate.</a:t>
            </a:r>
          </a:p>
          <a:p>
            <a:pPr eaLnBrk="1" hangingPunct="1"/>
            <a:r>
              <a:rPr lang="ga-IE" smtClean="0"/>
              <a:t>While most of the central plain </a:t>
            </a:r>
            <a:r>
              <a:rPr lang="ga-IE" smtClean="0">
                <a:solidFill>
                  <a:srgbClr val="FF0000"/>
                </a:solidFill>
              </a:rPr>
              <a:t>limestone is covered by glacial deposition there is bare carboniferous limestone at the burren which was formed due to the Armorican folding period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55588"/>
            <a:ext cx="6781800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Mature stage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268799"/>
          </a:xfrm>
        </p:spPr>
        <p:txBody>
          <a:bodyPr/>
          <a:lstStyle/>
          <a:p>
            <a:r>
              <a:rPr lang="en-IE" dirty="0" smtClean="0">
                <a:solidFill>
                  <a:srgbClr val="FF0000"/>
                </a:solidFill>
              </a:rPr>
              <a:t>Rainwater drains away as underground water flows through a network of caves and cavern. A series of closed depressions or </a:t>
            </a:r>
            <a:r>
              <a:rPr lang="en-IE" dirty="0" err="1" smtClean="0">
                <a:solidFill>
                  <a:srgbClr val="FF0000"/>
                </a:solidFill>
              </a:rPr>
              <a:t>dolines</a:t>
            </a:r>
            <a:r>
              <a:rPr lang="en-IE" dirty="0" smtClean="0">
                <a:solidFill>
                  <a:srgbClr val="FF0000"/>
                </a:solidFill>
              </a:rPr>
              <a:t> form as the </a:t>
            </a:r>
            <a:r>
              <a:rPr lang="en-IE" dirty="0" err="1" smtClean="0">
                <a:solidFill>
                  <a:srgbClr val="FF0000"/>
                </a:solidFill>
              </a:rPr>
              <a:t>karst</a:t>
            </a:r>
            <a:r>
              <a:rPr lang="en-IE" dirty="0" smtClean="0">
                <a:solidFill>
                  <a:srgbClr val="FF0000"/>
                </a:solidFill>
              </a:rPr>
              <a:t> surface is gradually lowered. Dolines coalesce to form </a:t>
            </a:r>
            <a:r>
              <a:rPr lang="en-IE" dirty="0" err="1" smtClean="0">
                <a:solidFill>
                  <a:srgbClr val="FF0000"/>
                </a:solidFill>
              </a:rPr>
              <a:t>uvalas</a:t>
            </a:r>
            <a:r>
              <a:rPr lang="en-IE" dirty="0" smtClean="0">
                <a:solidFill>
                  <a:srgbClr val="FF0000"/>
                </a:solidFill>
              </a:rPr>
              <a:t> and </a:t>
            </a:r>
            <a:r>
              <a:rPr lang="en-IE" dirty="0" err="1" smtClean="0">
                <a:solidFill>
                  <a:srgbClr val="FF0000"/>
                </a:solidFill>
              </a:rPr>
              <a:t>poljes</a:t>
            </a:r>
            <a:r>
              <a:rPr lang="en-IE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81000"/>
            <a:ext cx="6781800" cy="610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Old Age </a:t>
            </a:r>
            <a:r>
              <a:rPr lang="en-IE" dirty="0" err="1" smtClean="0"/>
              <a:t>Karst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In old </a:t>
            </a:r>
            <a:r>
              <a:rPr lang="en-IE" dirty="0" err="1" smtClean="0">
                <a:solidFill>
                  <a:srgbClr val="FF0000"/>
                </a:solidFill>
              </a:rPr>
              <a:t>karst</a:t>
            </a:r>
            <a:r>
              <a:rPr lang="en-IE" dirty="0" smtClean="0">
                <a:solidFill>
                  <a:srgbClr val="FF0000"/>
                </a:solidFill>
              </a:rPr>
              <a:t> areas the original limestone rock is totally denuded as the underlying impermeable rock is exposed on the surface</a:t>
            </a:r>
            <a:r>
              <a:rPr lang="en-IE" dirty="0" smtClean="0"/>
              <a:t>. Resistant hillocks of limestone, called hums, may remain.</a:t>
            </a:r>
          </a:p>
          <a:p>
            <a:endParaRPr lang="en-IE" dirty="0" smtClean="0"/>
          </a:p>
          <a:p>
            <a:r>
              <a:rPr lang="en-IE" dirty="0" smtClean="0"/>
              <a:t>Found in </a:t>
            </a:r>
            <a:r>
              <a:rPr lang="en-IE" dirty="0" smtClean="0">
                <a:solidFill>
                  <a:srgbClr val="FF0000"/>
                </a:solidFill>
              </a:rPr>
              <a:t>Guangxi province in Southwest China</a:t>
            </a:r>
            <a:r>
              <a:rPr lang="en-IE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534400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7595"/>
            <a:ext cx="8215370" cy="663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3" cstate="print"/>
          <a:srcRect l="13653" t="23250" r="8829" b="6250"/>
          <a:stretch>
            <a:fillRect/>
          </a:stretch>
        </p:blipFill>
        <p:spPr bwMode="auto">
          <a:xfrm>
            <a:off x="-1" y="27384"/>
            <a:ext cx="9144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8290" name="Picture 2" descr="File:漓江山水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9143951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3106" name="Picture 2" descr="File:Yulong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billmunnsgallery.com/images/karst.jpg"/>
          <p:cNvPicPr>
            <a:picLocks noChangeAspect="1" noChangeArrowheads="1"/>
          </p:cNvPicPr>
          <p:nvPr/>
        </p:nvPicPr>
        <p:blipFill>
          <a:blip r:embed="rId3" cstate="print"/>
          <a:srcRect t="8046"/>
          <a:stretch>
            <a:fillRect/>
          </a:stretch>
        </p:blipFill>
        <p:spPr bwMode="auto">
          <a:xfrm>
            <a:off x="0" y="1000108"/>
            <a:ext cx="4371975" cy="5857892"/>
          </a:xfrm>
          <a:prstGeom prst="rect">
            <a:avLst/>
          </a:prstGeom>
          <a:noFill/>
        </p:spPr>
      </p:pic>
      <p:pic>
        <p:nvPicPr>
          <p:cNvPr id="3" name="Picture 8" descr="http://www.limestonelaketours.com/assets/images/guilin-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0232" y="1142984"/>
            <a:ext cx="4663768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07075"/>
            <a:ext cx="8183563" cy="1050925"/>
          </a:xfrm>
        </p:spPr>
        <p:txBody>
          <a:bodyPr/>
          <a:lstStyle/>
          <a:p>
            <a:pPr>
              <a:defRPr/>
            </a:pPr>
            <a:r>
              <a:rPr lang="en-IE" dirty="0" smtClean="0"/>
              <a:t>Limestone</a:t>
            </a:r>
            <a:endParaRPr lang="en-US" dirty="0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>
            <a:normAutofit lnSpcReduction="10000"/>
          </a:bodyPr>
          <a:lstStyle/>
          <a:p>
            <a:r>
              <a:rPr lang="en-IE" dirty="0" smtClean="0"/>
              <a:t>Limestone is laid down in layers called </a:t>
            </a:r>
            <a:r>
              <a:rPr lang="en-IE" dirty="0" smtClean="0">
                <a:solidFill>
                  <a:srgbClr val="00B050"/>
                </a:solidFill>
              </a:rPr>
              <a:t>strata.</a:t>
            </a:r>
          </a:p>
          <a:p>
            <a:r>
              <a:rPr lang="en-IE" dirty="0" smtClean="0"/>
              <a:t>Each layer is separated by from the next by the </a:t>
            </a:r>
            <a:r>
              <a:rPr lang="en-IE" dirty="0" smtClean="0">
                <a:solidFill>
                  <a:srgbClr val="00B050"/>
                </a:solidFill>
              </a:rPr>
              <a:t>bedding pla</a:t>
            </a:r>
            <a:r>
              <a:rPr lang="en-IE" dirty="0" smtClean="0"/>
              <a:t>ne.</a:t>
            </a:r>
          </a:p>
          <a:p>
            <a:r>
              <a:rPr lang="en-IE" dirty="0" err="1" smtClean="0"/>
              <a:t>Vetical</a:t>
            </a:r>
            <a:r>
              <a:rPr lang="en-IE" smtClean="0"/>
              <a:t> cracks called </a:t>
            </a:r>
            <a:r>
              <a:rPr lang="en-IE" smtClean="0">
                <a:solidFill>
                  <a:srgbClr val="00B050"/>
                </a:solidFill>
              </a:rPr>
              <a:t>joints</a:t>
            </a:r>
            <a:r>
              <a:rPr lang="en-IE" smtClean="0"/>
              <a:t> are found when the rock moves.</a:t>
            </a:r>
          </a:p>
          <a:p>
            <a:r>
              <a:rPr lang="en-IE" smtClean="0"/>
              <a:t>This makes the rock </a:t>
            </a:r>
            <a:r>
              <a:rPr lang="en-IE" smtClean="0">
                <a:solidFill>
                  <a:srgbClr val="00B050"/>
                </a:solidFill>
              </a:rPr>
              <a:t>permeable</a:t>
            </a:r>
            <a:r>
              <a:rPr lang="en-IE" smtClean="0"/>
              <a:t> as water can pass through the bedding planes and joints.</a:t>
            </a:r>
          </a:p>
          <a:p>
            <a:r>
              <a:rPr lang="en-IE" smtClean="0">
                <a:solidFill>
                  <a:srgbClr val="00B050"/>
                </a:solidFill>
              </a:rPr>
              <a:t>Fossils</a:t>
            </a:r>
            <a:r>
              <a:rPr lang="en-IE" smtClean="0"/>
              <a:t> are often found in these rocks as these rocks form in areas where the pressure of heat does not destroy the fossils.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Burren</a:t>
            </a:r>
            <a:r>
              <a:rPr lang="en-IE" dirty="0" smtClean="0"/>
              <a:t> Flora and Fauna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357718"/>
          </a:xfrm>
        </p:spPr>
        <p:txBody>
          <a:bodyPr>
            <a:normAutofit/>
          </a:bodyPr>
          <a:lstStyle/>
          <a:p>
            <a:r>
              <a:rPr lang="en-IE" dirty="0" smtClean="0"/>
              <a:t>The mild winters of the Burren have </a:t>
            </a:r>
            <a:r>
              <a:rPr lang="en-IE" dirty="0" smtClean="0">
                <a:solidFill>
                  <a:srgbClr val="FF0000"/>
                </a:solidFill>
              </a:rPr>
              <a:t>allowed flora native to Alpine and Mediterranean climates to colonise</a:t>
            </a:r>
            <a:r>
              <a:rPr lang="en-IE" dirty="0" smtClean="0"/>
              <a:t>. These plants grow in the </a:t>
            </a:r>
            <a:r>
              <a:rPr lang="en-IE" dirty="0" smtClean="0">
                <a:solidFill>
                  <a:srgbClr val="FF0000"/>
                </a:solidFill>
              </a:rPr>
              <a:t>lime-rich soil deposits in the grikes</a:t>
            </a:r>
            <a:r>
              <a:rPr lang="en-IE" dirty="0" smtClean="0"/>
              <a:t> of the limestone pavement. The Burren is home to exotic plants such as bloody </a:t>
            </a:r>
            <a:r>
              <a:rPr lang="en-IE" dirty="0" smtClean="0">
                <a:solidFill>
                  <a:srgbClr val="FF0000"/>
                </a:solidFill>
              </a:rPr>
              <a:t>cranesbill, maidenhair fern, mountain aven, purple orchid</a:t>
            </a:r>
            <a:r>
              <a:rPr lang="en-IE" dirty="0" smtClean="0"/>
              <a:t>. These plants attract botanists to the area. The burren woodlands also provide a habitat for unusual fauna such as </a:t>
            </a:r>
            <a:r>
              <a:rPr lang="en-IE" dirty="0" smtClean="0">
                <a:solidFill>
                  <a:srgbClr val="FF0000"/>
                </a:solidFill>
              </a:rPr>
              <a:t>pine marten.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7810" name="Picture 2" descr="http://www.balmoralcastle.com/images/wildland/pine_mart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4714876" cy="5429264"/>
          </a:xfrm>
          <a:prstGeom prst="rect">
            <a:avLst/>
          </a:prstGeom>
          <a:noFill/>
        </p:spPr>
      </p:pic>
      <p:pic>
        <p:nvPicPr>
          <p:cNvPr id="5" name="Picture 8" descr="http://www.upthedeise.com/utd2005/waterford-craic/mullanimal/images/golden-blaa/burren-look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-27384"/>
            <a:ext cx="44291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7522" name="Picture 2" descr="http://ams2-aai-web-1.anu.net/aai-files/assets/libraries/clare-county-library/reading-room/flora-fauna/mountain-avens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0"/>
            <a:ext cx="4724400" cy="3152775"/>
          </a:xfrm>
          <a:prstGeom prst="rect">
            <a:avLst/>
          </a:prstGeom>
          <a:noFill/>
        </p:spPr>
      </p:pic>
      <p:pic>
        <p:nvPicPr>
          <p:cNvPr id="107524" name="Picture 4" descr="http://www.akg.asn-wien.ac.at/Projekte/Irland7C_2002/Flora&amp;Fauna-Dateien/Fo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4687"/>
            <a:ext cx="4643438" cy="3643314"/>
          </a:xfrm>
          <a:prstGeom prst="rect">
            <a:avLst/>
          </a:prstGeom>
          <a:noFill/>
        </p:spPr>
      </p:pic>
      <p:pic>
        <p:nvPicPr>
          <p:cNvPr id="107526" name="Picture 6" descr="http://www.bpmlegal.com/ireland/gif/5938-doolin-flower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214686"/>
            <a:ext cx="4357686" cy="364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PPT85"/>
          <p:cNvPicPr>
            <a:picLocks noChangeAspect="1" noChangeArrowheads="1"/>
          </p:cNvPicPr>
          <p:nvPr/>
        </p:nvPicPr>
        <p:blipFill>
          <a:blip r:embed="rId3" cstate="print"/>
          <a:srcRect l="5217" r="5217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PPT8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223838"/>
            <a:ext cx="8426450" cy="635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EXAM QUESTIONS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8" y="533400"/>
            <a:ext cx="2971800" cy="9144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23" name="Text Placeholder 2"/>
          <p:cNvSpPr>
            <a:spLocks noGrp="1"/>
          </p:cNvSpPr>
          <p:nvPr>
            <p:ph type="body" idx="2"/>
          </p:nvPr>
        </p:nvSpPr>
        <p:spPr>
          <a:xfrm>
            <a:off x="5538788" y="1447800"/>
            <a:ext cx="2971800" cy="4206875"/>
          </a:xfrm>
        </p:spPr>
        <p:txBody>
          <a:bodyPr/>
          <a:lstStyle/>
          <a:p>
            <a:pPr marL="17463" marR="0">
              <a:spcBef>
                <a:spcPct val="0"/>
              </a:spcBef>
            </a:pPr>
            <a:endParaRPr lang="en-US" smtClean="0"/>
          </a:p>
        </p:txBody>
      </p:sp>
      <p:sp>
        <p:nvSpPr>
          <p:cNvPr id="30724" name="Content Placeholder 3"/>
          <p:cNvSpPr>
            <a:spLocks noGrp="1"/>
          </p:cNvSpPr>
          <p:nvPr>
            <p:ph sz="half" idx="1"/>
          </p:nvPr>
        </p:nvSpPr>
        <p:spPr>
          <a:xfrm>
            <a:off x="762000" y="930275"/>
            <a:ext cx="4625975" cy="47244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3" cstate="print"/>
          <a:srcRect l="21240" t="26367" r="17969" b="13086"/>
          <a:stretch>
            <a:fillRect/>
          </a:stretch>
        </p:blipFill>
        <p:spPr bwMode="auto">
          <a:xfrm>
            <a:off x="0" y="0"/>
            <a:ext cx="8894763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8" y="533400"/>
            <a:ext cx="2971800" cy="9144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747" name="Text Placeholder 2"/>
          <p:cNvSpPr>
            <a:spLocks noGrp="1"/>
          </p:cNvSpPr>
          <p:nvPr>
            <p:ph type="body" idx="2"/>
          </p:nvPr>
        </p:nvSpPr>
        <p:spPr>
          <a:xfrm>
            <a:off x="5538788" y="1447800"/>
            <a:ext cx="2971800" cy="4206875"/>
          </a:xfrm>
        </p:spPr>
        <p:txBody>
          <a:bodyPr/>
          <a:lstStyle/>
          <a:p>
            <a:pPr marL="17463" marR="0">
              <a:spcBef>
                <a:spcPct val="0"/>
              </a:spcBef>
            </a:pPr>
            <a:endParaRPr lang="en-US" smtClean="0"/>
          </a:p>
        </p:txBody>
      </p:sp>
      <p:sp>
        <p:nvSpPr>
          <p:cNvPr id="31748" name="Content Placeholder 3"/>
          <p:cNvSpPr>
            <a:spLocks noGrp="1"/>
          </p:cNvSpPr>
          <p:nvPr>
            <p:ph sz="half" idx="1"/>
          </p:nvPr>
        </p:nvSpPr>
        <p:spPr>
          <a:xfrm>
            <a:off x="762000" y="930275"/>
            <a:ext cx="4625975" cy="47244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3" cstate="print"/>
          <a:srcRect l="20508" t="28320" r="18701" b="8203"/>
          <a:stretch>
            <a:fillRect/>
          </a:stretch>
        </p:blipFill>
        <p:spPr bwMode="auto">
          <a:xfrm>
            <a:off x="0" y="0"/>
            <a:ext cx="9144000" cy="67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8" y="533400"/>
            <a:ext cx="2971800" cy="9144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819" name="Text Placeholder 2"/>
          <p:cNvSpPr>
            <a:spLocks noGrp="1"/>
          </p:cNvSpPr>
          <p:nvPr>
            <p:ph type="body" idx="2"/>
          </p:nvPr>
        </p:nvSpPr>
        <p:spPr>
          <a:xfrm>
            <a:off x="5538788" y="1447800"/>
            <a:ext cx="2971800" cy="4206875"/>
          </a:xfrm>
        </p:spPr>
        <p:txBody>
          <a:bodyPr/>
          <a:lstStyle/>
          <a:p>
            <a:pPr marL="17463" marR="0">
              <a:spcBef>
                <a:spcPct val="0"/>
              </a:spcBef>
            </a:pPr>
            <a:endParaRPr lang="en-US" smtClean="0"/>
          </a:p>
        </p:txBody>
      </p:sp>
      <p:sp>
        <p:nvSpPr>
          <p:cNvPr id="34820" name="Content Placeholder 3"/>
          <p:cNvSpPr>
            <a:spLocks noGrp="1"/>
          </p:cNvSpPr>
          <p:nvPr>
            <p:ph sz="half" idx="1"/>
          </p:nvPr>
        </p:nvSpPr>
        <p:spPr>
          <a:xfrm>
            <a:off x="762000" y="930275"/>
            <a:ext cx="4625975" cy="47244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3" cstate="print"/>
          <a:srcRect l="10986" t="12695" r="6250" b="6250"/>
          <a:stretch>
            <a:fillRect/>
          </a:stretch>
        </p:blipFill>
        <p:spPr bwMode="auto">
          <a:xfrm>
            <a:off x="0" y="0"/>
            <a:ext cx="9144000" cy="671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 l="17344" t="14391" r="11782" b="11782"/>
          <a:stretch>
            <a:fillRect/>
          </a:stretch>
        </p:blipFill>
        <p:spPr bwMode="auto">
          <a:xfrm>
            <a:off x="0" y="0"/>
            <a:ext cx="91440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47" name="Picture 3"/>
          <p:cNvPicPr>
            <a:picLocks noChangeAspect="1" noChangeArrowheads="1"/>
          </p:cNvPicPr>
          <p:nvPr/>
        </p:nvPicPr>
        <p:blipFill>
          <a:blip r:embed="rId4" cstate="print"/>
          <a:srcRect l="23422" t="43109" r="20469" b="28344"/>
          <a:stretch>
            <a:fillRect/>
          </a:stretch>
        </p:blipFill>
        <p:spPr bwMode="auto">
          <a:xfrm>
            <a:off x="1547664" y="5301208"/>
            <a:ext cx="5472608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PT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00108"/>
            <a:ext cx="8072494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3" cstate="print"/>
          <a:srcRect l="24727" t="15719" r="26547" b="14391"/>
          <a:stretch>
            <a:fillRect/>
          </a:stretch>
        </p:blipFill>
        <p:spPr bwMode="auto">
          <a:xfrm>
            <a:off x="0" y="0"/>
            <a:ext cx="8604448" cy="700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3" name="Picture 3"/>
          <p:cNvPicPr>
            <a:picLocks noChangeAspect="1" noChangeArrowheads="1"/>
          </p:cNvPicPr>
          <p:nvPr/>
        </p:nvPicPr>
        <p:blipFill>
          <a:blip r:embed="rId4" cstate="print"/>
          <a:srcRect l="27852" t="57875" r="38926" b="19485"/>
          <a:stretch>
            <a:fillRect/>
          </a:stretch>
        </p:blipFill>
        <p:spPr bwMode="auto">
          <a:xfrm>
            <a:off x="0" y="-1"/>
            <a:ext cx="3203848" cy="207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3" cstate="print"/>
          <a:srcRect l="18821" t="14391" r="17688" b="6250"/>
          <a:stretch>
            <a:fillRect/>
          </a:stretch>
        </p:blipFill>
        <p:spPr bwMode="auto">
          <a:xfrm>
            <a:off x="0" y="141921"/>
            <a:ext cx="9144000" cy="671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3" cstate="print"/>
          <a:srcRect l="15129" t="17344" r="20641" b="10797"/>
          <a:stretch>
            <a:fillRect/>
          </a:stretch>
        </p:blipFill>
        <p:spPr bwMode="auto">
          <a:xfrm>
            <a:off x="251520" y="0"/>
            <a:ext cx="8532440" cy="685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3" cstate="print"/>
          <a:srcRect l="13653" t="19313" r="12520" b="6250"/>
          <a:stretch>
            <a:fillRect/>
          </a:stretch>
        </p:blipFill>
        <p:spPr bwMode="auto">
          <a:xfrm>
            <a:off x="0" y="-1"/>
            <a:ext cx="9144000" cy="677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3" cstate="print"/>
          <a:srcRect l="18082" t="12422" r="17688" b="11782"/>
          <a:stretch>
            <a:fillRect/>
          </a:stretch>
        </p:blipFill>
        <p:spPr bwMode="auto">
          <a:xfrm>
            <a:off x="251520" y="7344"/>
            <a:ext cx="8892480" cy="685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30 MARK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E" dirty="0" smtClean="0"/>
              <a:t>With reference to </a:t>
            </a:r>
            <a:r>
              <a:rPr lang="en-IE" b="1" u="sng" dirty="0" smtClean="0"/>
              <a:t>the Irish landscape</a:t>
            </a:r>
            <a:r>
              <a:rPr lang="en-IE" dirty="0" smtClean="0"/>
              <a:t>, examine </a:t>
            </a:r>
            <a:r>
              <a:rPr lang="en-IE" b="1" u="sng" dirty="0" smtClean="0"/>
              <a:t>the processes</a:t>
            </a:r>
            <a:r>
              <a:rPr lang="en-IE" dirty="0" smtClean="0"/>
              <a:t> which have influenced the </a:t>
            </a:r>
            <a:r>
              <a:rPr lang="en-IE" b="1" u="sng" dirty="0" smtClean="0"/>
              <a:t>development of any ground landform in a Karst region.</a:t>
            </a:r>
          </a:p>
          <a:p>
            <a:pPr lvl="0"/>
            <a:endParaRPr lang="en-US" dirty="0" smtClean="0"/>
          </a:p>
          <a:p>
            <a:pPr lvl="0"/>
            <a:r>
              <a:rPr lang="en-IE" dirty="0" smtClean="0"/>
              <a:t>With reference to </a:t>
            </a:r>
            <a:r>
              <a:rPr lang="en-IE" b="1" u="sng" dirty="0" smtClean="0"/>
              <a:t>an Irish landscape</a:t>
            </a:r>
            <a:r>
              <a:rPr lang="en-IE" dirty="0" smtClean="0"/>
              <a:t>, examine </a:t>
            </a:r>
            <a:r>
              <a:rPr lang="en-IE" b="1" u="sng" dirty="0" smtClean="0"/>
              <a:t>the processes</a:t>
            </a:r>
            <a:r>
              <a:rPr lang="en-IE" dirty="0" smtClean="0"/>
              <a:t> which have influenced the development of any </a:t>
            </a:r>
            <a:r>
              <a:rPr lang="en-IE" b="1" u="sng" dirty="0" smtClean="0"/>
              <a:t>underground feature in a Karst Region.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3" cstate="print"/>
          <a:srcRect l="13653" t="11438" r="12520" b="13751"/>
          <a:stretch>
            <a:fillRect/>
          </a:stretch>
        </p:blipFill>
        <p:spPr bwMode="auto">
          <a:xfrm>
            <a:off x="179512" y="-27384"/>
            <a:ext cx="8964488" cy="681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483</TotalTime>
  <Words>1602</Words>
  <Application>Microsoft Office PowerPoint</Application>
  <PresentationFormat>On-screen Show (4:3)</PresentationFormat>
  <Paragraphs>185</Paragraphs>
  <Slides>96</Slides>
  <Notes>96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2" baseType="lpstr">
      <vt:lpstr>Arial</vt:lpstr>
      <vt:lpstr>Calibri</vt:lpstr>
      <vt:lpstr>Constantia</vt:lpstr>
      <vt:lpstr>Wingdings 2</vt:lpstr>
      <vt:lpstr>Flow</vt:lpstr>
      <vt:lpstr>Presentation</vt:lpstr>
      <vt:lpstr>Rock and landforms-Karst</vt:lpstr>
      <vt:lpstr>Limestone creation </vt:lpstr>
      <vt:lpstr>Sedimentary Rocks</vt:lpstr>
      <vt:lpstr>PowerPoint Presentation</vt:lpstr>
      <vt:lpstr>How lithification occurs  </vt:lpstr>
      <vt:lpstr>The formation of sedimentary rocks </vt:lpstr>
      <vt:lpstr>PowerPoint Presentation</vt:lpstr>
      <vt:lpstr>Limestone</vt:lpstr>
      <vt:lpstr>PowerPoint Presentation</vt:lpstr>
      <vt:lpstr>PowerPoint Presentation</vt:lpstr>
      <vt:lpstr>Burren Location</vt:lpstr>
      <vt:lpstr>PowerPoint Presentation</vt:lpstr>
      <vt:lpstr>PowerPoint Presentation</vt:lpstr>
      <vt:lpstr>Carbonation</vt:lpstr>
      <vt:lpstr> Rocks which have undergone carbonation</vt:lpstr>
      <vt:lpstr>Surface Karst Features</vt:lpstr>
      <vt:lpstr>Surface Karst Features</vt:lpstr>
      <vt:lpstr>PowerPoint Presentation</vt:lpstr>
      <vt:lpstr>PowerPoint Presentation</vt:lpstr>
      <vt:lpstr>Limestone Pavement</vt:lpstr>
      <vt:lpstr>PowerPoint Presentation</vt:lpstr>
      <vt:lpstr>PowerPoint Presentation</vt:lpstr>
      <vt:lpstr>PowerPoint Presentation</vt:lpstr>
      <vt:lpstr>Swallow Holes</vt:lpstr>
      <vt:lpstr>PowerPoint Presentation</vt:lpstr>
      <vt:lpstr>PowerPoint Presentation</vt:lpstr>
      <vt:lpstr>PowerPoint Presentation</vt:lpstr>
      <vt:lpstr>Poll na gColm Swallow hole</vt:lpstr>
      <vt:lpstr>PowerPoint Presentation</vt:lpstr>
      <vt:lpstr>PowerPoint Presentation</vt:lpstr>
      <vt:lpstr>Turloughs</vt:lpstr>
      <vt:lpstr>PowerPoint Presentation</vt:lpstr>
      <vt:lpstr>PowerPoint Presentation</vt:lpstr>
      <vt:lpstr>Carran turlough</vt:lpstr>
      <vt:lpstr>PowerPoint Presentation</vt:lpstr>
      <vt:lpstr>Dolines</vt:lpstr>
      <vt:lpstr>PowerPoint Presentation</vt:lpstr>
      <vt:lpstr>Doline </vt:lpstr>
      <vt:lpstr>PowerPoint Presentation</vt:lpstr>
      <vt:lpstr>Uvalas</vt:lpstr>
      <vt:lpstr>Uvalas</vt:lpstr>
      <vt:lpstr>Poljes</vt:lpstr>
      <vt:lpstr>Poljes</vt:lpstr>
      <vt:lpstr>PowerPoint Presentation</vt:lpstr>
      <vt:lpstr>PowerPoint Presentation</vt:lpstr>
      <vt:lpstr>Underground Karst Features</vt:lpstr>
      <vt:lpstr>Underground Karst Features</vt:lpstr>
      <vt:lpstr>PowerPoint Presentation</vt:lpstr>
      <vt:lpstr>Underground Streams/ Caves</vt:lpstr>
      <vt:lpstr>PowerPoint Presentation</vt:lpstr>
      <vt:lpstr>Stalactites</vt:lpstr>
      <vt:lpstr>Stalactites</vt:lpstr>
      <vt:lpstr>Why is this stalactite different colours??????</vt:lpstr>
      <vt:lpstr>Stalactites</vt:lpstr>
      <vt:lpstr>Stalactites</vt:lpstr>
      <vt:lpstr>PowerPoint Presentation</vt:lpstr>
      <vt:lpstr>PowerPoint Presentation</vt:lpstr>
      <vt:lpstr>Stalagmites</vt:lpstr>
      <vt:lpstr>Stalagmites</vt:lpstr>
      <vt:lpstr>PowerPoint Presentation</vt:lpstr>
      <vt:lpstr>PowerPoint Presentation</vt:lpstr>
      <vt:lpstr>Pillars/ Columns</vt:lpstr>
      <vt:lpstr>PowerPoint Presentation</vt:lpstr>
      <vt:lpstr>PowerPoint Presentation</vt:lpstr>
      <vt:lpstr>CYCLE OF EROSION</vt:lpstr>
      <vt:lpstr>PowerPoint Presentation</vt:lpstr>
      <vt:lpstr>Change in karst landscape over time. Three steps can be used to classify denudation in karst areas</vt:lpstr>
      <vt:lpstr>Youthful stage</vt:lpstr>
      <vt:lpstr>PowerPoint Presentation</vt:lpstr>
      <vt:lpstr>PowerPoint Presentation</vt:lpstr>
      <vt:lpstr>Mature stage</vt:lpstr>
      <vt:lpstr>PowerPoint Presentation</vt:lpstr>
      <vt:lpstr>Old Age Karst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Burren Flora and Fauna</vt:lpstr>
      <vt:lpstr>PowerPoint Presentation</vt:lpstr>
      <vt:lpstr>PowerPoint Presentation</vt:lpstr>
      <vt:lpstr>PowerPoint Presentation</vt:lpstr>
      <vt:lpstr>PowerPoint Presentation</vt:lpstr>
      <vt:lpstr>EXAM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30 MARK QUESTIONS</vt:lpstr>
      <vt:lpstr>PowerPoint Presentation</vt:lpstr>
    </vt:vector>
  </TitlesOfParts>
  <Company>Acer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 and landforms-Karst</dc:title>
  <dc:creator>Valued Acer Customer</dc:creator>
  <cp:lastModifiedBy>Denis Boland</cp:lastModifiedBy>
  <cp:revision>43</cp:revision>
  <dcterms:created xsi:type="dcterms:W3CDTF">2009-11-19T14:57:47Z</dcterms:created>
  <dcterms:modified xsi:type="dcterms:W3CDTF">2013-11-22T12:44:31Z</dcterms:modified>
</cp:coreProperties>
</file>