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6"/>
  </p:notesMasterIdLst>
  <p:sldIdLst>
    <p:sldId id="256" r:id="rId2"/>
    <p:sldId id="257" r:id="rId3"/>
    <p:sldId id="388" r:id="rId4"/>
    <p:sldId id="389" r:id="rId5"/>
    <p:sldId id="258" r:id="rId6"/>
    <p:sldId id="366" r:id="rId7"/>
    <p:sldId id="326" r:id="rId8"/>
    <p:sldId id="310" r:id="rId9"/>
    <p:sldId id="321" r:id="rId10"/>
    <p:sldId id="259" r:id="rId11"/>
    <p:sldId id="260" r:id="rId12"/>
    <p:sldId id="312" r:id="rId13"/>
    <p:sldId id="327" r:id="rId14"/>
    <p:sldId id="382" r:id="rId15"/>
    <p:sldId id="261" r:id="rId16"/>
    <p:sldId id="342" r:id="rId17"/>
    <p:sldId id="311" r:id="rId18"/>
    <p:sldId id="328" r:id="rId19"/>
    <p:sldId id="262" r:id="rId20"/>
    <p:sldId id="306" r:id="rId21"/>
    <p:sldId id="390" r:id="rId22"/>
    <p:sldId id="340" r:id="rId23"/>
    <p:sldId id="263" r:id="rId24"/>
    <p:sldId id="314" r:id="rId25"/>
    <p:sldId id="320" r:id="rId26"/>
    <p:sldId id="264" r:id="rId27"/>
    <p:sldId id="307" r:id="rId28"/>
    <p:sldId id="319" r:id="rId29"/>
    <p:sldId id="265" r:id="rId30"/>
    <p:sldId id="266" r:id="rId31"/>
    <p:sldId id="308" r:id="rId32"/>
    <p:sldId id="267" r:id="rId33"/>
    <p:sldId id="370" r:id="rId34"/>
    <p:sldId id="352" r:id="rId35"/>
    <p:sldId id="384" r:id="rId36"/>
    <p:sldId id="385" r:id="rId37"/>
    <p:sldId id="313" r:id="rId38"/>
    <p:sldId id="268" r:id="rId39"/>
    <p:sldId id="269" r:id="rId40"/>
    <p:sldId id="270" r:id="rId41"/>
    <p:sldId id="316" r:id="rId42"/>
    <p:sldId id="338" r:id="rId43"/>
    <p:sldId id="304" r:id="rId44"/>
    <p:sldId id="271" r:id="rId45"/>
    <p:sldId id="301" r:id="rId46"/>
    <p:sldId id="300" r:id="rId47"/>
    <p:sldId id="273" r:id="rId48"/>
    <p:sldId id="275" r:id="rId49"/>
    <p:sldId id="274" r:id="rId50"/>
    <p:sldId id="386" r:id="rId51"/>
    <p:sldId id="383" r:id="rId52"/>
    <p:sldId id="359" r:id="rId53"/>
    <p:sldId id="360" r:id="rId54"/>
    <p:sldId id="276" r:id="rId55"/>
    <p:sldId id="362" r:id="rId56"/>
    <p:sldId id="361" r:id="rId57"/>
    <p:sldId id="354" r:id="rId58"/>
    <p:sldId id="356" r:id="rId59"/>
    <p:sldId id="357" r:id="rId60"/>
    <p:sldId id="358" r:id="rId61"/>
    <p:sldId id="367" r:id="rId62"/>
    <p:sldId id="368" r:id="rId63"/>
    <p:sldId id="329" r:id="rId64"/>
    <p:sldId id="277" r:id="rId65"/>
    <p:sldId id="318" r:id="rId66"/>
    <p:sldId id="343" r:id="rId67"/>
    <p:sldId id="278" r:id="rId68"/>
    <p:sldId id="279" r:id="rId69"/>
    <p:sldId id="393" r:id="rId70"/>
    <p:sldId id="392" r:id="rId71"/>
    <p:sldId id="391" r:id="rId72"/>
    <p:sldId id="309" r:id="rId73"/>
    <p:sldId id="280" r:id="rId74"/>
    <p:sldId id="323" r:id="rId75"/>
    <p:sldId id="281" r:id="rId76"/>
    <p:sldId id="282" r:id="rId77"/>
    <p:sldId id="283" r:id="rId78"/>
    <p:sldId id="324" r:id="rId79"/>
    <p:sldId id="325" r:id="rId80"/>
    <p:sldId id="284" r:id="rId81"/>
    <p:sldId id="353" r:id="rId82"/>
    <p:sldId id="347" r:id="rId83"/>
    <p:sldId id="285" r:id="rId84"/>
    <p:sldId id="286" r:id="rId85"/>
    <p:sldId id="339" r:id="rId86"/>
    <p:sldId id="287" r:id="rId87"/>
    <p:sldId id="341" r:id="rId88"/>
    <p:sldId id="288" r:id="rId89"/>
    <p:sldId id="305" r:id="rId90"/>
    <p:sldId id="289" r:id="rId91"/>
    <p:sldId id="375" r:id="rId92"/>
    <p:sldId id="348" r:id="rId93"/>
    <p:sldId id="290" r:id="rId94"/>
    <p:sldId id="376" r:id="rId95"/>
    <p:sldId id="291" r:id="rId96"/>
    <p:sldId id="379" r:id="rId97"/>
    <p:sldId id="351" r:id="rId98"/>
    <p:sldId id="380" r:id="rId99"/>
    <p:sldId id="330" r:id="rId100"/>
    <p:sldId id="292" r:id="rId101"/>
    <p:sldId id="293" r:id="rId102"/>
    <p:sldId id="294" r:id="rId103"/>
    <p:sldId id="346" r:id="rId104"/>
    <p:sldId id="377" r:id="rId105"/>
    <p:sldId id="331" r:id="rId106"/>
    <p:sldId id="378" r:id="rId107"/>
    <p:sldId id="322" r:id="rId108"/>
    <p:sldId id="295" r:id="rId109"/>
    <p:sldId id="296" r:id="rId110"/>
    <p:sldId id="297" r:id="rId111"/>
    <p:sldId id="345" r:id="rId112"/>
    <p:sldId id="299" r:id="rId113"/>
    <p:sldId id="344" r:id="rId114"/>
    <p:sldId id="349" r:id="rId115"/>
    <p:sldId id="302" r:id="rId116"/>
    <p:sldId id="387" r:id="rId117"/>
    <p:sldId id="335" r:id="rId118"/>
    <p:sldId id="336" r:id="rId119"/>
    <p:sldId id="350" r:id="rId120"/>
    <p:sldId id="337" r:id="rId121"/>
    <p:sldId id="333" r:id="rId122"/>
    <p:sldId id="334" r:id="rId123"/>
    <p:sldId id="332" r:id="rId124"/>
    <p:sldId id="303"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8" autoAdjust="0"/>
    <p:restoredTop sz="94660"/>
  </p:normalViewPr>
  <p:slideViewPr>
    <p:cSldViewPr>
      <p:cViewPr varScale="1">
        <p:scale>
          <a:sx n="103" d="100"/>
          <a:sy n="103" d="100"/>
        </p:scale>
        <p:origin x="15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A0FC70-D9DD-445F-A8F6-EF70DD246F1C}" type="datetimeFigureOut">
              <a:rPr lang="en-US" smtClean="0"/>
              <a:pPr/>
              <a:t>10/2/2013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6F119-90D2-4122-9445-5155542A5916}" type="slidenum">
              <a:rPr lang="en-US" smtClean="0"/>
              <a:pPr/>
              <a:t>‹#›</a:t>
            </a:fld>
            <a:endParaRPr lang="en-US"/>
          </a:p>
        </p:txBody>
      </p:sp>
    </p:spTree>
    <p:extLst>
      <p:ext uri="{BB962C8B-B14F-4D97-AF65-F5344CB8AC3E}">
        <p14:creationId xmlns:p14="http://schemas.microsoft.com/office/powerpoint/2010/main" val="206758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a:t>
            </a:fld>
            <a:endParaRPr lang="en-US"/>
          </a:p>
        </p:txBody>
      </p:sp>
    </p:spTree>
    <p:extLst>
      <p:ext uri="{BB962C8B-B14F-4D97-AF65-F5344CB8AC3E}">
        <p14:creationId xmlns:p14="http://schemas.microsoft.com/office/powerpoint/2010/main" val="4228606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a:t>
            </a:fld>
            <a:endParaRPr lang="en-US"/>
          </a:p>
        </p:txBody>
      </p:sp>
    </p:spTree>
    <p:extLst>
      <p:ext uri="{BB962C8B-B14F-4D97-AF65-F5344CB8AC3E}">
        <p14:creationId xmlns:p14="http://schemas.microsoft.com/office/powerpoint/2010/main" val="9374583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100</a:t>
            </a:fld>
            <a:endParaRPr lang="en-US"/>
          </a:p>
        </p:txBody>
      </p:sp>
    </p:spTree>
    <p:extLst>
      <p:ext uri="{BB962C8B-B14F-4D97-AF65-F5344CB8AC3E}">
        <p14:creationId xmlns:p14="http://schemas.microsoft.com/office/powerpoint/2010/main" val="29881984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101</a:t>
            </a:fld>
            <a:endParaRPr lang="en-US"/>
          </a:p>
        </p:txBody>
      </p:sp>
    </p:spTree>
    <p:extLst>
      <p:ext uri="{BB962C8B-B14F-4D97-AF65-F5344CB8AC3E}">
        <p14:creationId xmlns:p14="http://schemas.microsoft.com/office/powerpoint/2010/main" val="381204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102</a:t>
            </a:fld>
            <a:endParaRPr lang="en-US"/>
          </a:p>
        </p:txBody>
      </p:sp>
    </p:spTree>
    <p:extLst>
      <p:ext uri="{BB962C8B-B14F-4D97-AF65-F5344CB8AC3E}">
        <p14:creationId xmlns:p14="http://schemas.microsoft.com/office/powerpoint/2010/main" val="3601582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103</a:t>
            </a:fld>
            <a:endParaRPr lang="en-US"/>
          </a:p>
        </p:txBody>
      </p:sp>
    </p:spTree>
    <p:extLst>
      <p:ext uri="{BB962C8B-B14F-4D97-AF65-F5344CB8AC3E}">
        <p14:creationId xmlns:p14="http://schemas.microsoft.com/office/powerpoint/2010/main" val="41467994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104</a:t>
            </a:fld>
            <a:endParaRPr lang="en-US"/>
          </a:p>
        </p:txBody>
      </p:sp>
    </p:spTree>
    <p:extLst>
      <p:ext uri="{BB962C8B-B14F-4D97-AF65-F5344CB8AC3E}">
        <p14:creationId xmlns:p14="http://schemas.microsoft.com/office/powerpoint/2010/main" val="173951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105</a:t>
            </a:fld>
            <a:endParaRPr lang="en-US"/>
          </a:p>
        </p:txBody>
      </p:sp>
    </p:spTree>
    <p:extLst>
      <p:ext uri="{BB962C8B-B14F-4D97-AF65-F5344CB8AC3E}">
        <p14:creationId xmlns:p14="http://schemas.microsoft.com/office/powerpoint/2010/main" val="10128210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106</a:t>
            </a:fld>
            <a:endParaRPr lang="en-US"/>
          </a:p>
        </p:txBody>
      </p:sp>
    </p:spTree>
    <p:extLst>
      <p:ext uri="{BB962C8B-B14F-4D97-AF65-F5344CB8AC3E}">
        <p14:creationId xmlns:p14="http://schemas.microsoft.com/office/powerpoint/2010/main" val="24492288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107</a:t>
            </a:fld>
            <a:endParaRPr lang="en-US"/>
          </a:p>
        </p:txBody>
      </p:sp>
    </p:spTree>
    <p:extLst>
      <p:ext uri="{BB962C8B-B14F-4D97-AF65-F5344CB8AC3E}">
        <p14:creationId xmlns:p14="http://schemas.microsoft.com/office/powerpoint/2010/main" val="35950456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108</a:t>
            </a:fld>
            <a:endParaRPr lang="en-US"/>
          </a:p>
        </p:txBody>
      </p:sp>
    </p:spTree>
    <p:extLst>
      <p:ext uri="{BB962C8B-B14F-4D97-AF65-F5344CB8AC3E}">
        <p14:creationId xmlns:p14="http://schemas.microsoft.com/office/powerpoint/2010/main" val="2621625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109</a:t>
            </a:fld>
            <a:endParaRPr lang="en-US"/>
          </a:p>
        </p:txBody>
      </p:sp>
    </p:spTree>
    <p:extLst>
      <p:ext uri="{BB962C8B-B14F-4D97-AF65-F5344CB8AC3E}">
        <p14:creationId xmlns:p14="http://schemas.microsoft.com/office/powerpoint/2010/main" val="30065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a:t>
            </a:fld>
            <a:endParaRPr lang="en-US"/>
          </a:p>
        </p:txBody>
      </p:sp>
    </p:spTree>
    <p:extLst>
      <p:ext uri="{BB962C8B-B14F-4D97-AF65-F5344CB8AC3E}">
        <p14:creationId xmlns:p14="http://schemas.microsoft.com/office/powerpoint/2010/main" val="148290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110</a:t>
            </a:fld>
            <a:endParaRPr lang="en-US"/>
          </a:p>
        </p:txBody>
      </p:sp>
    </p:spTree>
    <p:extLst>
      <p:ext uri="{BB962C8B-B14F-4D97-AF65-F5344CB8AC3E}">
        <p14:creationId xmlns:p14="http://schemas.microsoft.com/office/powerpoint/2010/main" val="21643836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111</a:t>
            </a:fld>
            <a:endParaRPr lang="en-US"/>
          </a:p>
        </p:txBody>
      </p:sp>
    </p:spTree>
    <p:extLst>
      <p:ext uri="{BB962C8B-B14F-4D97-AF65-F5344CB8AC3E}">
        <p14:creationId xmlns:p14="http://schemas.microsoft.com/office/powerpoint/2010/main" val="28187789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112</a:t>
            </a:fld>
            <a:endParaRPr lang="en-US"/>
          </a:p>
        </p:txBody>
      </p:sp>
    </p:spTree>
    <p:extLst>
      <p:ext uri="{BB962C8B-B14F-4D97-AF65-F5344CB8AC3E}">
        <p14:creationId xmlns:p14="http://schemas.microsoft.com/office/powerpoint/2010/main" val="37329686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113</a:t>
            </a:fld>
            <a:endParaRPr lang="en-US"/>
          </a:p>
        </p:txBody>
      </p:sp>
    </p:spTree>
    <p:extLst>
      <p:ext uri="{BB962C8B-B14F-4D97-AF65-F5344CB8AC3E}">
        <p14:creationId xmlns:p14="http://schemas.microsoft.com/office/powerpoint/2010/main" val="9699342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114</a:t>
            </a:fld>
            <a:endParaRPr lang="en-US"/>
          </a:p>
        </p:txBody>
      </p:sp>
    </p:spTree>
    <p:extLst>
      <p:ext uri="{BB962C8B-B14F-4D97-AF65-F5344CB8AC3E}">
        <p14:creationId xmlns:p14="http://schemas.microsoft.com/office/powerpoint/2010/main" val="40821181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115</a:t>
            </a:fld>
            <a:endParaRPr lang="en-US"/>
          </a:p>
        </p:txBody>
      </p:sp>
    </p:spTree>
    <p:extLst>
      <p:ext uri="{BB962C8B-B14F-4D97-AF65-F5344CB8AC3E}">
        <p14:creationId xmlns:p14="http://schemas.microsoft.com/office/powerpoint/2010/main" val="1384642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116</a:t>
            </a:fld>
            <a:endParaRPr lang="en-US"/>
          </a:p>
        </p:txBody>
      </p:sp>
    </p:spTree>
    <p:extLst>
      <p:ext uri="{BB962C8B-B14F-4D97-AF65-F5344CB8AC3E}">
        <p14:creationId xmlns:p14="http://schemas.microsoft.com/office/powerpoint/2010/main" val="1412412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117</a:t>
            </a:fld>
            <a:endParaRPr lang="en-US"/>
          </a:p>
        </p:txBody>
      </p:sp>
    </p:spTree>
    <p:extLst>
      <p:ext uri="{BB962C8B-B14F-4D97-AF65-F5344CB8AC3E}">
        <p14:creationId xmlns:p14="http://schemas.microsoft.com/office/powerpoint/2010/main" val="31993919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118</a:t>
            </a:fld>
            <a:endParaRPr lang="en-US"/>
          </a:p>
        </p:txBody>
      </p:sp>
    </p:spTree>
    <p:extLst>
      <p:ext uri="{BB962C8B-B14F-4D97-AF65-F5344CB8AC3E}">
        <p14:creationId xmlns:p14="http://schemas.microsoft.com/office/powerpoint/2010/main" val="17367750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119</a:t>
            </a:fld>
            <a:endParaRPr lang="en-US"/>
          </a:p>
        </p:txBody>
      </p:sp>
    </p:spTree>
    <p:extLst>
      <p:ext uri="{BB962C8B-B14F-4D97-AF65-F5344CB8AC3E}">
        <p14:creationId xmlns:p14="http://schemas.microsoft.com/office/powerpoint/2010/main" val="404264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694C8-3F73-4F78-BA8D-85705D4D66EE}" type="slidenum">
              <a:rPr lang="en-US" smtClean="0"/>
              <a:pPr/>
              <a:t>12</a:t>
            </a:fld>
            <a:endParaRPr lang="en-US"/>
          </a:p>
        </p:txBody>
      </p:sp>
    </p:spTree>
    <p:extLst>
      <p:ext uri="{BB962C8B-B14F-4D97-AF65-F5344CB8AC3E}">
        <p14:creationId xmlns:p14="http://schemas.microsoft.com/office/powerpoint/2010/main" val="16998216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120</a:t>
            </a:fld>
            <a:endParaRPr lang="en-US"/>
          </a:p>
        </p:txBody>
      </p:sp>
    </p:spTree>
    <p:extLst>
      <p:ext uri="{BB962C8B-B14F-4D97-AF65-F5344CB8AC3E}">
        <p14:creationId xmlns:p14="http://schemas.microsoft.com/office/powerpoint/2010/main" val="42848512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121</a:t>
            </a:fld>
            <a:endParaRPr lang="en-US"/>
          </a:p>
        </p:txBody>
      </p:sp>
    </p:spTree>
    <p:extLst>
      <p:ext uri="{BB962C8B-B14F-4D97-AF65-F5344CB8AC3E}">
        <p14:creationId xmlns:p14="http://schemas.microsoft.com/office/powerpoint/2010/main" val="37141222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122</a:t>
            </a:fld>
            <a:endParaRPr lang="en-US"/>
          </a:p>
        </p:txBody>
      </p:sp>
    </p:spTree>
    <p:extLst>
      <p:ext uri="{BB962C8B-B14F-4D97-AF65-F5344CB8AC3E}">
        <p14:creationId xmlns:p14="http://schemas.microsoft.com/office/powerpoint/2010/main" val="22996520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123</a:t>
            </a:fld>
            <a:endParaRPr lang="en-US"/>
          </a:p>
        </p:txBody>
      </p:sp>
    </p:spTree>
    <p:extLst>
      <p:ext uri="{BB962C8B-B14F-4D97-AF65-F5344CB8AC3E}">
        <p14:creationId xmlns:p14="http://schemas.microsoft.com/office/powerpoint/2010/main" val="34124719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124</a:t>
            </a:fld>
            <a:endParaRPr lang="en-US"/>
          </a:p>
        </p:txBody>
      </p:sp>
    </p:spTree>
    <p:extLst>
      <p:ext uri="{BB962C8B-B14F-4D97-AF65-F5344CB8AC3E}">
        <p14:creationId xmlns:p14="http://schemas.microsoft.com/office/powerpoint/2010/main" val="329958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13</a:t>
            </a:fld>
            <a:endParaRPr lang="en-US"/>
          </a:p>
        </p:txBody>
      </p:sp>
    </p:spTree>
    <p:extLst>
      <p:ext uri="{BB962C8B-B14F-4D97-AF65-F5344CB8AC3E}">
        <p14:creationId xmlns:p14="http://schemas.microsoft.com/office/powerpoint/2010/main" val="366678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14</a:t>
            </a:fld>
            <a:endParaRPr lang="en-US"/>
          </a:p>
        </p:txBody>
      </p:sp>
    </p:spTree>
    <p:extLst>
      <p:ext uri="{BB962C8B-B14F-4D97-AF65-F5344CB8AC3E}">
        <p14:creationId xmlns:p14="http://schemas.microsoft.com/office/powerpoint/2010/main" val="1514890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15</a:t>
            </a:fld>
            <a:endParaRPr lang="en-US"/>
          </a:p>
        </p:txBody>
      </p:sp>
    </p:spTree>
    <p:extLst>
      <p:ext uri="{BB962C8B-B14F-4D97-AF65-F5344CB8AC3E}">
        <p14:creationId xmlns:p14="http://schemas.microsoft.com/office/powerpoint/2010/main" val="293088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16</a:t>
            </a:fld>
            <a:endParaRPr lang="en-US"/>
          </a:p>
        </p:txBody>
      </p:sp>
    </p:spTree>
    <p:extLst>
      <p:ext uri="{BB962C8B-B14F-4D97-AF65-F5344CB8AC3E}">
        <p14:creationId xmlns:p14="http://schemas.microsoft.com/office/powerpoint/2010/main" val="43399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694C8-3F73-4F78-BA8D-85705D4D66EE}" type="slidenum">
              <a:rPr lang="en-US" smtClean="0"/>
              <a:pPr/>
              <a:t>17</a:t>
            </a:fld>
            <a:endParaRPr lang="en-US"/>
          </a:p>
        </p:txBody>
      </p:sp>
    </p:spTree>
    <p:extLst>
      <p:ext uri="{BB962C8B-B14F-4D97-AF65-F5344CB8AC3E}">
        <p14:creationId xmlns:p14="http://schemas.microsoft.com/office/powerpoint/2010/main" val="630582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18</a:t>
            </a:fld>
            <a:endParaRPr lang="en-US"/>
          </a:p>
        </p:txBody>
      </p:sp>
    </p:spTree>
    <p:extLst>
      <p:ext uri="{BB962C8B-B14F-4D97-AF65-F5344CB8AC3E}">
        <p14:creationId xmlns:p14="http://schemas.microsoft.com/office/powerpoint/2010/main" val="702805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19</a:t>
            </a:fld>
            <a:endParaRPr lang="en-US"/>
          </a:p>
        </p:txBody>
      </p:sp>
    </p:spTree>
    <p:extLst>
      <p:ext uri="{BB962C8B-B14F-4D97-AF65-F5344CB8AC3E}">
        <p14:creationId xmlns:p14="http://schemas.microsoft.com/office/powerpoint/2010/main" val="214179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2</a:t>
            </a:fld>
            <a:endParaRPr lang="en-US"/>
          </a:p>
        </p:txBody>
      </p:sp>
    </p:spTree>
    <p:extLst>
      <p:ext uri="{BB962C8B-B14F-4D97-AF65-F5344CB8AC3E}">
        <p14:creationId xmlns:p14="http://schemas.microsoft.com/office/powerpoint/2010/main" val="68468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98DDC6-C624-4855-BBB7-F153E054D5A5}" type="slidenum">
              <a:rPr lang="en-US" smtClean="0"/>
              <a:pPr/>
              <a:t>20</a:t>
            </a:fld>
            <a:endParaRPr lang="en-US"/>
          </a:p>
        </p:txBody>
      </p:sp>
    </p:spTree>
    <p:extLst>
      <p:ext uri="{BB962C8B-B14F-4D97-AF65-F5344CB8AC3E}">
        <p14:creationId xmlns:p14="http://schemas.microsoft.com/office/powerpoint/2010/main" val="3653132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98DDC6-C624-4855-BBB7-F153E054D5A5}" type="slidenum">
              <a:rPr lang="en-US" smtClean="0"/>
              <a:pPr/>
              <a:t>21</a:t>
            </a:fld>
            <a:endParaRPr lang="en-US"/>
          </a:p>
        </p:txBody>
      </p:sp>
    </p:spTree>
    <p:extLst>
      <p:ext uri="{BB962C8B-B14F-4D97-AF65-F5344CB8AC3E}">
        <p14:creationId xmlns:p14="http://schemas.microsoft.com/office/powerpoint/2010/main" val="3653132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22</a:t>
            </a:fld>
            <a:endParaRPr lang="en-US"/>
          </a:p>
        </p:txBody>
      </p:sp>
    </p:spTree>
    <p:extLst>
      <p:ext uri="{BB962C8B-B14F-4D97-AF65-F5344CB8AC3E}">
        <p14:creationId xmlns:p14="http://schemas.microsoft.com/office/powerpoint/2010/main" val="106228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23</a:t>
            </a:fld>
            <a:endParaRPr lang="en-US"/>
          </a:p>
        </p:txBody>
      </p:sp>
    </p:spTree>
    <p:extLst>
      <p:ext uri="{BB962C8B-B14F-4D97-AF65-F5344CB8AC3E}">
        <p14:creationId xmlns:p14="http://schemas.microsoft.com/office/powerpoint/2010/main" val="2941357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24</a:t>
            </a:fld>
            <a:endParaRPr lang="en-US"/>
          </a:p>
        </p:txBody>
      </p:sp>
    </p:spTree>
    <p:extLst>
      <p:ext uri="{BB962C8B-B14F-4D97-AF65-F5344CB8AC3E}">
        <p14:creationId xmlns:p14="http://schemas.microsoft.com/office/powerpoint/2010/main" val="1841584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25</a:t>
            </a:fld>
            <a:endParaRPr lang="en-US"/>
          </a:p>
        </p:txBody>
      </p:sp>
    </p:spTree>
    <p:extLst>
      <p:ext uri="{BB962C8B-B14F-4D97-AF65-F5344CB8AC3E}">
        <p14:creationId xmlns:p14="http://schemas.microsoft.com/office/powerpoint/2010/main" val="322585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26</a:t>
            </a:fld>
            <a:endParaRPr lang="en-US"/>
          </a:p>
        </p:txBody>
      </p:sp>
    </p:spTree>
    <p:extLst>
      <p:ext uri="{BB962C8B-B14F-4D97-AF65-F5344CB8AC3E}">
        <p14:creationId xmlns:p14="http://schemas.microsoft.com/office/powerpoint/2010/main" val="4149101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98DDC6-C624-4855-BBB7-F153E054D5A5}" type="slidenum">
              <a:rPr lang="en-US" smtClean="0"/>
              <a:pPr/>
              <a:t>27</a:t>
            </a:fld>
            <a:endParaRPr lang="en-US"/>
          </a:p>
        </p:txBody>
      </p:sp>
    </p:spTree>
    <p:extLst>
      <p:ext uri="{BB962C8B-B14F-4D97-AF65-F5344CB8AC3E}">
        <p14:creationId xmlns:p14="http://schemas.microsoft.com/office/powerpoint/2010/main" val="3868167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28</a:t>
            </a:fld>
            <a:endParaRPr lang="en-US"/>
          </a:p>
        </p:txBody>
      </p:sp>
    </p:spTree>
    <p:extLst>
      <p:ext uri="{BB962C8B-B14F-4D97-AF65-F5344CB8AC3E}">
        <p14:creationId xmlns:p14="http://schemas.microsoft.com/office/powerpoint/2010/main" val="2046408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29</a:t>
            </a:fld>
            <a:endParaRPr lang="en-US"/>
          </a:p>
        </p:txBody>
      </p:sp>
    </p:spTree>
    <p:extLst>
      <p:ext uri="{BB962C8B-B14F-4D97-AF65-F5344CB8AC3E}">
        <p14:creationId xmlns:p14="http://schemas.microsoft.com/office/powerpoint/2010/main" val="142641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93F02A-3BF0-4203-B7EB-73B247B13905}" type="slidenum">
              <a:rPr lang="en-IE"/>
              <a:pPr>
                <a:spcBef>
                  <a:spcPct val="0"/>
                </a:spcBef>
              </a:pPr>
              <a:t>3</a:t>
            </a:fld>
            <a:endParaRPr lang="en-IE"/>
          </a:p>
        </p:txBody>
      </p:sp>
    </p:spTree>
    <p:extLst>
      <p:ext uri="{BB962C8B-B14F-4D97-AF65-F5344CB8AC3E}">
        <p14:creationId xmlns:p14="http://schemas.microsoft.com/office/powerpoint/2010/main" val="103572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30</a:t>
            </a:fld>
            <a:endParaRPr lang="en-US"/>
          </a:p>
        </p:txBody>
      </p:sp>
    </p:spTree>
    <p:extLst>
      <p:ext uri="{BB962C8B-B14F-4D97-AF65-F5344CB8AC3E}">
        <p14:creationId xmlns:p14="http://schemas.microsoft.com/office/powerpoint/2010/main" val="3748093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98DDC6-C624-4855-BBB7-F153E054D5A5}" type="slidenum">
              <a:rPr lang="en-US" smtClean="0"/>
              <a:pPr/>
              <a:t>31</a:t>
            </a:fld>
            <a:endParaRPr lang="en-US"/>
          </a:p>
        </p:txBody>
      </p:sp>
    </p:spTree>
    <p:extLst>
      <p:ext uri="{BB962C8B-B14F-4D97-AF65-F5344CB8AC3E}">
        <p14:creationId xmlns:p14="http://schemas.microsoft.com/office/powerpoint/2010/main" val="2473225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32</a:t>
            </a:fld>
            <a:endParaRPr lang="en-US"/>
          </a:p>
        </p:txBody>
      </p:sp>
    </p:spTree>
    <p:extLst>
      <p:ext uri="{BB962C8B-B14F-4D97-AF65-F5344CB8AC3E}">
        <p14:creationId xmlns:p14="http://schemas.microsoft.com/office/powerpoint/2010/main" val="3303991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33</a:t>
            </a:fld>
            <a:endParaRPr lang="en-US"/>
          </a:p>
        </p:txBody>
      </p:sp>
    </p:spTree>
    <p:extLst>
      <p:ext uri="{BB962C8B-B14F-4D97-AF65-F5344CB8AC3E}">
        <p14:creationId xmlns:p14="http://schemas.microsoft.com/office/powerpoint/2010/main" val="2899107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34</a:t>
            </a:fld>
            <a:endParaRPr lang="en-US"/>
          </a:p>
        </p:txBody>
      </p:sp>
    </p:spTree>
    <p:extLst>
      <p:ext uri="{BB962C8B-B14F-4D97-AF65-F5344CB8AC3E}">
        <p14:creationId xmlns:p14="http://schemas.microsoft.com/office/powerpoint/2010/main" val="341065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35</a:t>
            </a:fld>
            <a:endParaRPr lang="en-US"/>
          </a:p>
        </p:txBody>
      </p:sp>
    </p:spTree>
    <p:extLst>
      <p:ext uri="{BB962C8B-B14F-4D97-AF65-F5344CB8AC3E}">
        <p14:creationId xmlns:p14="http://schemas.microsoft.com/office/powerpoint/2010/main" val="3336812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726E88F-D403-40B7-85FB-3B0C9EF3923E}" type="slidenum">
              <a:rPr lang="en-US" smtClean="0"/>
              <a:pPr>
                <a:defRPr/>
              </a:pPr>
              <a:t>36</a:t>
            </a:fld>
            <a:endParaRPr lang="en-US"/>
          </a:p>
        </p:txBody>
      </p:sp>
    </p:spTree>
    <p:extLst>
      <p:ext uri="{BB962C8B-B14F-4D97-AF65-F5344CB8AC3E}">
        <p14:creationId xmlns:p14="http://schemas.microsoft.com/office/powerpoint/2010/main" val="3468672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694C8-3F73-4F78-BA8D-85705D4D66EE}" type="slidenum">
              <a:rPr lang="en-US" smtClean="0"/>
              <a:pPr/>
              <a:t>37</a:t>
            </a:fld>
            <a:endParaRPr lang="en-US"/>
          </a:p>
        </p:txBody>
      </p:sp>
    </p:spTree>
    <p:extLst>
      <p:ext uri="{BB962C8B-B14F-4D97-AF65-F5344CB8AC3E}">
        <p14:creationId xmlns:p14="http://schemas.microsoft.com/office/powerpoint/2010/main" val="1637797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38</a:t>
            </a:fld>
            <a:endParaRPr lang="en-US"/>
          </a:p>
        </p:txBody>
      </p:sp>
    </p:spTree>
    <p:extLst>
      <p:ext uri="{BB962C8B-B14F-4D97-AF65-F5344CB8AC3E}">
        <p14:creationId xmlns:p14="http://schemas.microsoft.com/office/powerpoint/2010/main" val="454980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39</a:t>
            </a:fld>
            <a:endParaRPr lang="en-US"/>
          </a:p>
        </p:txBody>
      </p:sp>
    </p:spTree>
    <p:extLst>
      <p:ext uri="{BB962C8B-B14F-4D97-AF65-F5344CB8AC3E}">
        <p14:creationId xmlns:p14="http://schemas.microsoft.com/office/powerpoint/2010/main" val="158239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54ABDF-F58A-4761-9ABC-43BE8BDC1863}" type="slidenum">
              <a:rPr lang="en-IE"/>
              <a:pPr>
                <a:spcBef>
                  <a:spcPct val="0"/>
                </a:spcBef>
              </a:pPr>
              <a:t>4</a:t>
            </a:fld>
            <a:endParaRPr lang="en-IE"/>
          </a:p>
        </p:txBody>
      </p:sp>
    </p:spTree>
    <p:extLst>
      <p:ext uri="{BB962C8B-B14F-4D97-AF65-F5344CB8AC3E}">
        <p14:creationId xmlns:p14="http://schemas.microsoft.com/office/powerpoint/2010/main" val="1900687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40</a:t>
            </a:fld>
            <a:endParaRPr lang="en-US"/>
          </a:p>
        </p:txBody>
      </p:sp>
    </p:spTree>
    <p:extLst>
      <p:ext uri="{BB962C8B-B14F-4D97-AF65-F5344CB8AC3E}">
        <p14:creationId xmlns:p14="http://schemas.microsoft.com/office/powerpoint/2010/main" val="1963834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41</a:t>
            </a:fld>
            <a:endParaRPr lang="en-US"/>
          </a:p>
        </p:txBody>
      </p:sp>
    </p:spTree>
    <p:extLst>
      <p:ext uri="{BB962C8B-B14F-4D97-AF65-F5344CB8AC3E}">
        <p14:creationId xmlns:p14="http://schemas.microsoft.com/office/powerpoint/2010/main" val="2842041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42</a:t>
            </a:fld>
            <a:endParaRPr lang="en-US"/>
          </a:p>
        </p:txBody>
      </p:sp>
    </p:spTree>
    <p:extLst>
      <p:ext uri="{BB962C8B-B14F-4D97-AF65-F5344CB8AC3E}">
        <p14:creationId xmlns:p14="http://schemas.microsoft.com/office/powerpoint/2010/main" val="1786150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43</a:t>
            </a:fld>
            <a:endParaRPr lang="en-US"/>
          </a:p>
        </p:txBody>
      </p:sp>
    </p:spTree>
    <p:extLst>
      <p:ext uri="{BB962C8B-B14F-4D97-AF65-F5344CB8AC3E}">
        <p14:creationId xmlns:p14="http://schemas.microsoft.com/office/powerpoint/2010/main" val="1230650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44</a:t>
            </a:fld>
            <a:endParaRPr lang="en-US"/>
          </a:p>
        </p:txBody>
      </p:sp>
    </p:spTree>
    <p:extLst>
      <p:ext uri="{BB962C8B-B14F-4D97-AF65-F5344CB8AC3E}">
        <p14:creationId xmlns:p14="http://schemas.microsoft.com/office/powerpoint/2010/main" val="2439016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45</a:t>
            </a:fld>
            <a:endParaRPr lang="en-US"/>
          </a:p>
        </p:txBody>
      </p:sp>
    </p:spTree>
    <p:extLst>
      <p:ext uri="{BB962C8B-B14F-4D97-AF65-F5344CB8AC3E}">
        <p14:creationId xmlns:p14="http://schemas.microsoft.com/office/powerpoint/2010/main" val="2096008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46</a:t>
            </a:fld>
            <a:endParaRPr lang="en-US"/>
          </a:p>
        </p:txBody>
      </p:sp>
    </p:spTree>
    <p:extLst>
      <p:ext uri="{BB962C8B-B14F-4D97-AF65-F5344CB8AC3E}">
        <p14:creationId xmlns:p14="http://schemas.microsoft.com/office/powerpoint/2010/main" val="2446874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47</a:t>
            </a:fld>
            <a:endParaRPr lang="en-US"/>
          </a:p>
        </p:txBody>
      </p:sp>
    </p:spTree>
    <p:extLst>
      <p:ext uri="{BB962C8B-B14F-4D97-AF65-F5344CB8AC3E}">
        <p14:creationId xmlns:p14="http://schemas.microsoft.com/office/powerpoint/2010/main" val="2327876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48</a:t>
            </a:fld>
            <a:endParaRPr lang="en-US"/>
          </a:p>
        </p:txBody>
      </p:sp>
    </p:spTree>
    <p:extLst>
      <p:ext uri="{BB962C8B-B14F-4D97-AF65-F5344CB8AC3E}">
        <p14:creationId xmlns:p14="http://schemas.microsoft.com/office/powerpoint/2010/main" val="2003938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49</a:t>
            </a:fld>
            <a:endParaRPr lang="en-US"/>
          </a:p>
        </p:txBody>
      </p:sp>
    </p:spTree>
    <p:extLst>
      <p:ext uri="{BB962C8B-B14F-4D97-AF65-F5344CB8AC3E}">
        <p14:creationId xmlns:p14="http://schemas.microsoft.com/office/powerpoint/2010/main" val="2257600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5</a:t>
            </a:fld>
            <a:endParaRPr lang="en-US"/>
          </a:p>
        </p:txBody>
      </p:sp>
    </p:spTree>
    <p:extLst>
      <p:ext uri="{BB962C8B-B14F-4D97-AF65-F5344CB8AC3E}">
        <p14:creationId xmlns:p14="http://schemas.microsoft.com/office/powerpoint/2010/main" val="2351179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50</a:t>
            </a:fld>
            <a:endParaRPr lang="en-US"/>
          </a:p>
        </p:txBody>
      </p:sp>
    </p:spTree>
    <p:extLst>
      <p:ext uri="{BB962C8B-B14F-4D97-AF65-F5344CB8AC3E}">
        <p14:creationId xmlns:p14="http://schemas.microsoft.com/office/powerpoint/2010/main" val="2288476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51</a:t>
            </a:fld>
            <a:endParaRPr lang="en-US"/>
          </a:p>
        </p:txBody>
      </p:sp>
    </p:spTree>
    <p:extLst>
      <p:ext uri="{BB962C8B-B14F-4D97-AF65-F5344CB8AC3E}">
        <p14:creationId xmlns:p14="http://schemas.microsoft.com/office/powerpoint/2010/main" val="33793347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52</a:t>
            </a:fld>
            <a:endParaRPr lang="en-US"/>
          </a:p>
        </p:txBody>
      </p:sp>
    </p:spTree>
    <p:extLst>
      <p:ext uri="{BB962C8B-B14F-4D97-AF65-F5344CB8AC3E}">
        <p14:creationId xmlns:p14="http://schemas.microsoft.com/office/powerpoint/2010/main" val="3068605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53</a:t>
            </a:fld>
            <a:endParaRPr lang="en-US"/>
          </a:p>
        </p:txBody>
      </p:sp>
    </p:spTree>
    <p:extLst>
      <p:ext uri="{BB962C8B-B14F-4D97-AF65-F5344CB8AC3E}">
        <p14:creationId xmlns:p14="http://schemas.microsoft.com/office/powerpoint/2010/main" val="150667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54</a:t>
            </a:fld>
            <a:endParaRPr lang="en-US"/>
          </a:p>
        </p:txBody>
      </p:sp>
    </p:spTree>
    <p:extLst>
      <p:ext uri="{BB962C8B-B14F-4D97-AF65-F5344CB8AC3E}">
        <p14:creationId xmlns:p14="http://schemas.microsoft.com/office/powerpoint/2010/main" val="697465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55</a:t>
            </a:fld>
            <a:endParaRPr lang="en-US"/>
          </a:p>
        </p:txBody>
      </p:sp>
    </p:spTree>
    <p:extLst>
      <p:ext uri="{BB962C8B-B14F-4D97-AF65-F5344CB8AC3E}">
        <p14:creationId xmlns:p14="http://schemas.microsoft.com/office/powerpoint/2010/main" val="2484960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56</a:t>
            </a:fld>
            <a:endParaRPr lang="en-US"/>
          </a:p>
        </p:txBody>
      </p:sp>
    </p:spTree>
    <p:extLst>
      <p:ext uri="{BB962C8B-B14F-4D97-AF65-F5344CB8AC3E}">
        <p14:creationId xmlns:p14="http://schemas.microsoft.com/office/powerpoint/2010/main" val="25620996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57</a:t>
            </a:fld>
            <a:endParaRPr lang="en-US"/>
          </a:p>
        </p:txBody>
      </p:sp>
    </p:spTree>
    <p:extLst>
      <p:ext uri="{BB962C8B-B14F-4D97-AF65-F5344CB8AC3E}">
        <p14:creationId xmlns:p14="http://schemas.microsoft.com/office/powerpoint/2010/main" val="3867790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58</a:t>
            </a:fld>
            <a:endParaRPr lang="en-US"/>
          </a:p>
        </p:txBody>
      </p:sp>
    </p:spTree>
    <p:extLst>
      <p:ext uri="{BB962C8B-B14F-4D97-AF65-F5344CB8AC3E}">
        <p14:creationId xmlns:p14="http://schemas.microsoft.com/office/powerpoint/2010/main" val="4255364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59</a:t>
            </a:fld>
            <a:endParaRPr lang="en-US"/>
          </a:p>
        </p:txBody>
      </p:sp>
    </p:spTree>
    <p:extLst>
      <p:ext uri="{BB962C8B-B14F-4D97-AF65-F5344CB8AC3E}">
        <p14:creationId xmlns:p14="http://schemas.microsoft.com/office/powerpoint/2010/main" val="619979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6</a:t>
            </a:fld>
            <a:endParaRPr lang="en-US"/>
          </a:p>
        </p:txBody>
      </p:sp>
    </p:spTree>
    <p:extLst>
      <p:ext uri="{BB962C8B-B14F-4D97-AF65-F5344CB8AC3E}">
        <p14:creationId xmlns:p14="http://schemas.microsoft.com/office/powerpoint/2010/main" val="2567757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60</a:t>
            </a:fld>
            <a:endParaRPr lang="en-US"/>
          </a:p>
        </p:txBody>
      </p:sp>
    </p:spTree>
    <p:extLst>
      <p:ext uri="{BB962C8B-B14F-4D97-AF65-F5344CB8AC3E}">
        <p14:creationId xmlns:p14="http://schemas.microsoft.com/office/powerpoint/2010/main" val="26205586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61</a:t>
            </a:fld>
            <a:endParaRPr lang="en-US"/>
          </a:p>
        </p:txBody>
      </p:sp>
    </p:spTree>
    <p:extLst>
      <p:ext uri="{BB962C8B-B14F-4D97-AF65-F5344CB8AC3E}">
        <p14:creationId xmlns:p14="http://schemas.microsoft.com/office/powerpoint/2010/main" val="29789357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62</a:t>
            </a:fld>
            <a:endParaRPr lang="en-US"/>
          </a:p>
        </p:txBody>
      </p:sp>
    </p:spTree>
    <p:extLst>
      <p:ext uri="{BB962C8B-B14F-4D97-AF65-F5344CB8AC3E}">
        <p14:creationId xmlns:p14="http://schemas.microsoft.com/office/powerpoint/2010/main" val="5757356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63</a:t>
            </a:fld>
            <a:endParaRPr lang="en-US"/>
          </a:p>
        </p:txBody>
      </p:sp>
    </p:spTree>
    <p:extLst>
      <p:ext uri="{BB962C8B-B14F-4D97-AF65-F5344CB8AC3E}">
        <p14:creationId xmlns:p14="http://schemas.microsoft.com/office/powerpoint/2010/main" val="4165575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64</a:t>
            </a:fld>
            <a:endParaRPr lang="en-US"/>
          </a:p>
        </p:txBody>
      </p:sp>
    </p:spTree>
    <p:extLst>
      <p:ext uri="{BB962C8B-B14F-4D97-AF65-F5344CB8AC3E}">
        <p14:creationId xmlns:p14="http://schemas.microsoft.com/office/powerpoint/2010/main" val="12014659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65</a:t>
            </a:fld>
            <a:endParaRPr lang="en-US"/>
          </a:p>
        </p:txBody>
      </p:sp>
    </p:spTree>
    <p:extLst>
      <p:ext uri="{BB962C8B-B14F-4D97-AF65-F5344CB8AC3E}">
        <p14:creationId xmlns:p14="http://schemas.microsoft.com/office/powerpoint/2010/main" val="19537946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66</a:t>
            </a:fld>
            <a:endParaRPr lang="en-US"/>
          </a:p>
        </p:txBody>
      </p:sp>
    </p:spTree>
    <p:extLst>
      <p:ext uri="{BB962C8B-B14F-4D97-AF65-F5344CB8AC3E}">
        <p14:creationId xmlns:p14="http://schemas.microsoft.com/office/powerpoint/2010/main" val="678184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67</a:t>
            </a:fld>
            <a:endParaRPr lang="en-US"/>
          </a:p>
        </p:txBody>
      </p:sp>
    </p:spTree>
    <p:extLst>
      <p:ext uri="{BB962C8B-B14F-4D97-AF65-F5344CB8AC3E}">
        <p14:creationId xmlns:p14="http://schemas.microsoft.com/office/powerpoint/2010/main" val="39864715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68</a:t>
            </a:fld>
            <a:endParaRPr lang="en-US"/>
          </a:p>
        </p:txBody>
      </p:sp>
    </p:spTree>
    <p:extLst>
      <p:ext uri="{BB962C8B-B14F-4D97-AF65-F5344CB8AC3E}">
        <p14:creationId xmlns:p14="http://schemas.microsoft.com/office/powerpoint/2010/main" val="11031639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69</a:t>
            </a:fld>
            <a:endParaRPr lang="en-US"/>
          </a:p>
        </p:txBody>
      </p:sp>
    </p:spTree>
    <p:extLst>
      <p:ext uri="{BB962C8B-B14F-4D97-AF65-F5344CB8AC3E}">
        <p14:creationId xmlns:p14="http://schemas.microsoft.com/office/powerpoint/2010/main" val="355528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7</a:t>
            </a:fld>
            <a:endParaRPr lang="en-US"/>
          </a:p>
        </p:txBody>
      </p:sp>
    </p:spTree>
    <p:extLst>
      <p:ext uri="{BB962C8B-B14F-4D97-AF65-F5344CB8AC3E}">
        <p14:creationId xmlns:p14="http://schemas.microsoft.com/office/powerpoint/2010/main" val="14423104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70</a:t>
            </a:fld>
            <a:endParaRPr lang="en-US"/>
          </a:p>
        </p:txBody>
      </p:sp>
    </p:spTree>
    <p:extLst>
      <p:ext uri="{BB962C8B-B14F-4D97-AF65-F5344CB8AC3E}">
        <p14:creationId xmlns:p14="http://schemas.microsoft.com/office/powerpoint/2010/main" val="17097835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71</a:t>
            </a:fld>
            <a:endParaRPr lang="en-US"/>
          </a:p>
        </p:txBody>
      </p:sp>
    </p:spTree>
    <p:extLst>
      <p:ext uri="{BB962C8B-B14F-4D97-AF65-F5344CB8AC3E}">
        <p14:creationId xmlns:p14="http://schemas.microsoft.com/office/powerpoint/2010/main" val="28499432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98DDC6-C624-4855-BBB7-F153E054D5A5}" type="slidenum">
              <a:rPr lang="en-US" smtClean="0"/>
              <a:pPr/>
              <a:t>72</a:t>
            </a:fld>
            <a:endParaRPr lang="en-US"/>
          </a:p>
        </p:txBody>
      </p:sp>
    </p:spTree>
    <p:extLst>
      <p:ext uri="{BB962C8B-B14F-4D97-AF65-F5344CB8AC3E}">
        <p14:creationId xmlns:p14="http://schemas.microsoft.com/office/powerpoint/2010/main" val="111059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73</a:t>
            </a:fld>
            <a:endParaRPr lang="en-US"/>
          </a:p>
        </p:txBody>
      </p:sp>
    </p:spTree>
    <p:extLst>
      <p:ext uri="{BB962C8B-B14F-4D97-AF65-F5344CB8AC3E}">
        <p14:creationId xmlns:p14="http://schemas.microsoft.com/office/powerpoint/2010/main" val="27522624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74</a:t>
            </a:fld>
            <a:endParaRPr lang="en-US"/>
          </a:p>
        </p:txBody>
      </p:sp>
    </p:spTree>
    <p:extLst>
      <p:ext uri="{BB962C8B-B14F-4D97-AF65-F5344CB8AC3E}">
        <p14:creationId xmlns:p14="http://schemas.microsoft.com/office/powerpoint/2010/main" val="1177141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75</a:t>
            </a:fld>
            <a:endParaRPr lang="en-US"/>
          </a:p>
        </p:txBody>
      </p:sp>
    </p:spTree>
    <p:extLst>
      <p:ext uri="{BB962C8B-B14F-4D97-AF65-F5344CB8AC3E}">
        <p14:creationId xmlns:p14="http://schemas.microsoft.com/office/powerpoint/2010/main" val="36101792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76</a:t>
            </a:fld>
            <a:endParaRPr lang="en-US"/>
          </a:p>
        </p:txBody>
      </p:sp>
    </p:spTree>
    <p:extLst>
      <p:ext uri="{BB962C8B-B14F-4D97-AF65-F5344CB8AC3E}">
        <p14:creationId xmlns:p14="http://schemas.microsoft.com/office/powerpoint/2010/main" val="2351195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77</a:t>
            </a:fld>
            <a:endParaRPr lang="en-US"/>
          </a:p>
        </p:txBody>
      </p:sp>
    </p:spTree>
    <p:extLst>
      <p:ext uri="{BB962C8B-B14F-4D97-AF65-F5344CB8AC3E}">
        <p14:creationId xmlns:p14="http://schemas.microsoft.com/office/powerpoint/2010/main" val="2864610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78</a:t>
            </a:fld>
            <a:endParaRPr lang="en-US"/>
          </a:p>
        </p:txBody>
      </p:sp>
    </p:spTree>
    <p:extLst>
      <p:ext uri="{BB962C8B-B14F-4D97-AF65-F5344CB8AC3E}">
        <p14:creationId xmlns:p14="http://schemas.microsoft.com/office/powerpoint/2010/main" val="42297385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98DDC6-C624-4855-BBB7-F153E054D5A5}" type="slidenum">
              <a:rPr lang="en-US" smtClean="0"/>
              <a:pPr/>
              <a:t>79</a:t>
            </a:fld>
            <a:endParaRPr lang="en-US"/>
          </a:p>
        </p:txBody>
      </p:sp>
    </p:spTree>
    <p:extLst>
      <p:ext uri="{BB962C8B-B14F-4D97-AF65-F5344CB8AC3E}">
        <p14:creationId xmlns:p14="http://schemas.microsoft.com/office/powerpoint/2010/main" val="289695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694C8-3F73-4F78-BA8D-85705D4D66EE}" type="slidenum">
              <a:rPr lang="en-US" smtClean="0"/>
              <a:pPr/>
              <a:t>8</a:t>
            </a:fld>
            <a:endParaRPr lang="en-US"/>
          </a:p>
        </p:txBody>
      </p:sp>
    </p:spTree>
    <p:extLst>
      <p:ext uri="{BB962C8B-B14F-4D97-AF65-F5344CB8AC3E}">
        <p14:creationId xmlns:p14="http://schemas.microsoft.com/office/powerpoint/2010/main" val="35842472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80</a:t>
            </a:fld>
            <a:endParaRPr lang="en-US"/>
          </a:p>
        </p:txBody>
      </p:sp>
    </p:spTree>
    <p:extLst>
      <p:ext uri="{BB962C8B-B14F-4D97-AF65-F5344CB8AC3E}">
        <p14:creationId xmlns:p14="http://schemas.microsoft.com/office/powerpoint/2010/main" val="36555675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81</a:t>
            </a:fld>
            <a:endParaRPr lang="en-US"/>
          </a:p>
        </p:txBody>
      </p:sp>
    </p:spTree>
    <p:extLst>
      <p:ext uri="{BB962C8B-B14F-4D97-AF65-F5344CB8AC3E}">
        <p14:creationId xmlns:p14="http://schemas.microsoft.com/office/powerpoint/2010/main" val="7109613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82</a:t>
            </a:fld>
            <a:endParaRPr lang="en-US"/>
          </a:p>
        </p:txBody>
      </p:sp>
    </p:spTree>
    <p:extLst>
      <p:ext uri="{BB962C8B-B14F-4D97-AF65-F5344CB8AC3E}">
        <p14:creationId xmlns:p14="http://schemas.microsoft.com/office/powerpoint/2010/main" val="34560116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83</a:t>
            </a:fld>
            <a:endParaRPr lang="en-US"/>
          </a:p>
        </p:txBody>
      </p:sp>
    </p:spTree>
    <p:extLst>
      <p:ext uri="{BB962C8B-B14F-4D97-AF65-F5344CB8AC3E}">
        <p14:creationId xmlns:p14="http://schemas.microsoft.com/office/powerpoint/2010/main" val="11689008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84</a:t>
            </a:fld>
            <a:endParaRPr lang="en-US"/>
          </a:p>
        </p:txBody>
      </p:sp>
    </p:spTree>
    <p:extLst>
      <p:ext uri="{BB962C8B-B14F-4D97-AF65-F5344CB8AC3E}">
        <p14:creationId xmlns:p14="http://schemas.microsoft.com/office/powerpoint/2010/main" val="40779100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85</a:t>
            </a:fld>
            <a:endParaRPr lang="en-US"/>
          </a:p>
        </p:txBody>
      </p:sp>
    </p:spTree>
    <p:extLst>
      <p:ext uri="{BB962C8B-B14F-4D97-AF65-F5344CB8AC3E}">
        <p14:creationId xmlns:p14="http://schemas.microsoft.com/office/powerpoint/2010/main" val="1276181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86</a:t>
            </a:fld>
            <a:endParaRPr lang="en-US"/>
          </a:p>
        </p:txBody>
      </p:sp>
    </p:spTree>
    <p:extLst>
      <p:ext uri="{BB962C8B-B14F-4D97-AF65-F5344CB8AC3E}">
        <p14:creationId xmlns:p14="http://schemas.microsoft.com/office/powerpoint/2010/main" val="8228744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87</a:t>
            </a:fld>
            <a:endParaRPr lang="en-US"/>
          </a:p>
        </p:txBody>
      </p:sp>
    </p:spTree>
    <p:extLst>
      <p:ext uri="{BB962C8B-B14F-4D97-AF65-F5344CB8AC3E}">
        <p14:creationId xmlns:p14="http://schemas.microsoft.com/office/powerpoint/2010/main" val="12869571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88</a:t>
            </a:fld>
            <a:endParaRPr lang="en-US"/>
          </a:p>
        </p:txBody>
      </p:sp>
    </p:spTree>
    <p:extLst>
      <p:ext uri="{BB962C8B-B14F-4D97-AF65-F5344CB8AC3E}">
        <p14:creationId xmlns:p14="http://schemas.microsoft.com/office/powerpoint/2010/main" val="27416227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89</a:t>
            </a:fld>
            <a:endParaRPr lang="en-US"/>
          </a:p>
        </p:txBody>
      </p:sp>
    </p:spTree>
    <p:extLst>
      <p:ext uri="{BB962C8B-B14F-4D97-AF65-F5344CB8AC3E}">
        <p14:creationId xmlns:p14="http://schemas.microsoft.com/office/powerpoint/2010/main" val="211765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9</a:t>
            </a:fld>
            <a:endParaRPr lang="en-US"/>
          </a:p>
        </p:txBody>
      </p:sp>
    </p:spTree>
    <p:extLst>
      <p:ext uri="{BB962C8B-B14F-4D97-AF65-F5344CB8AC3E}">
        <p14:creationId xmlns:p14="http://schemas.microsoft.com/office/powerpoint/2010/main" val="2002108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90</a:t>
            </a:fld>
            <a:endParaRPr lang="en-US"/>
          </a:p>
        </p:txBody>
      </p:sp>
    </p:spTree>
    <p:extLst>
      <p:ext uri="{BB962C8B-B14F-4D97-AF65-F5344CB8AC3E}">
        <p14:creationId xmlns:p14="http://schemas.microsoft.com/office/powerpoint/2010/main" val="41959830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91</a:t>
            </a:fld>
            <a:endParaRPr lang="en-US"/>
          </a:p>
        </p:txBody>
      </p:sp>
    </p:spTree>
    <p:extLst>
      <p:ext uri="{BB962C8B-B14F-4D97-AF65-F5344CB8AC3E}">
        <p14:creationId xmlns:p14="http://schemas.microsoft.com/office/powerpoint/2010/main" val="34483161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92</a:t>
            </a:fld>
            <a:endParaRPr lang="en-US"/>
          </a:p>
        </p:txBody>
      </p:sp>
    </p:spTree>
    <p:extLst>
      <p:ext uri="{BB962C8B-B14F-4D97-AF65-F5344CB8AC3E}">
        <p14:creationId xmlns:p14="http://schemas.microsoft.com/office/powerpoint/2010/main" val="12519476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93</a:t>
            </a:fld>
            <a:endParaRPr lang="en-US"/>
          </a:p>
        </p:txBody>
      </p:sp>
    </p:spTree>
    <p:extLst>
      <p:ext uri="{BB962C8B-B14F-4D97-AF65-F5344CB8AC3E}">
        <p14:creationId xmlns:p14="http://schemas.microsoft.com/office/powerpoint/2010/main" val="15270854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94</a:t>
            </a:fld>
            <a:endParaRPr lang="en-US"/>
          </a:p>
        </p:txBody>
      </p:sp>
    </p:spTree>
    <p:extLst>
      <p:ext uri="{BB962C8B-B14F-4D97-AF65-F5344CB8AC3E}">
        <p14:creationId xmlns:p14="http://schemas.microsoft.com/office/powerpoint/2010/main" val="20297414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95</a:t>
            </a:fld>
            <a:endParaRPr lang="en-US"/>
          </a:p>
        </p:txBody>
      </p:sp>
    </p:spTree>
    <p:extLst>
      <p:ext uri="{BB962C8B-B14F-4D97-AF65-F5344CB8AC3E}">
        <p14:creationId xmlns:p14="http://schemas.microsoft.com/office/powerpoint/2010/main" val="36623248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96</a:t>
            </a:fld>
            <a:endParaRPr lang="en-US"/>
          </a:p>
        </p:txBody>
      </p:sp>
    </p:spTree>
    <p:extLst>
      <p:ext uri="{BB962C8B-B14F-4D97-AF65-F5344CB8AC3E}">
        <p14:creationId xmlns:p14="http://schemas.microsoft.com/office/powerpoint/2010/main" val="38886372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97</a:t>
            </a:fld>
            <a:endParaRPr lang="en-US"/>
          </a:p>
        </p:txBody>
      </p:sp>
    </p:spTree>
    <p:extLst>
      <p:ext uri="{BB962C8B-B14F-4D97-AF65-F5344CB8AC3E}">
        <p14:creationId xmlns:p14="http://schemas.microsoft.com/office/powerpoint/2010/main" val="15501657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06670-05BE-4C9D-9313-7C2D407B427B}" type="slidenum">
              <a:rPr lang="en-US" smtClean="0"/>
              <a:pPr/>
              <a:t>98</a:t>
            </a:fld>
            <a:endParaRPr lang="en-US"/>
          </a:p>
        </p:txBody>
      </p:sp>
    </p:spTree>
    <p:extLst>
      <p:ext uri="{BB962C8B-B14F-4D97-AF65-F5344CB8AC3E}">
        <p14:creationId xmlns:p14="http://schemas.microsoft.com/office/powerpoint/2010/main" val="31053648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6F119-90D2-4122-9445-5155542A5916}" type="slidenum">
              <a:rPr lang="en-US" smtClean="0"/>
              <a:pPr/>
              <a:t>99</a:t>
            </a:fld>
            <a:endParaRPr lang="en-US"/>
          </a:p>
        </p:txBody>
      </p:sp>
    </p:spTree>
    <p:extLst>
      <p:ext uri="{BB962C8B-B14F-4D97-AF65-F5344CB8AC3E}">
        <p14:creationId xmlns:p14="http://schemas.microsoft.com/office/powerpoint/2010/main" val="380618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11" name="Slide Number Placeholder 10"/>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Date Placeholder 1"/>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E974106-7D1A-45FE-9884-68D3D9948ED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399635-EC86-46E5-AD8E-69AD464CD6B2}" type="datetimeFigureOut">
              <a:rPr lang="en-US" smtClean="0"/>
              <a:pPr/>
              <a:t>10/2/2013</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E974106-7D1A-45FE-9884-68D3D9948ED0}" type="slidenum">
              <a:rPr lang="en-US" smtClean="0"/>
              <a:pPr/>
              <a:t>‹#›</a:t>
            </a:fld>
            <a:endParaRPr lang="en-US" dirty="0"/>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F399635-EC86-46E5-AD8E-69AD464CD6B2}" type="datetimeFigureOut">
              <a:rPr lang="en-US" smtClean="0"/>
              <a:pPr/>
              <a:t>10/2/2013</a:t>
            </a:fld>
            <a:endParaRPr lang="en-US" dirty="0"/>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dirty="0"/>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E974106-7D1A-45FE-9884-68D3D9948ED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8.xml"/><Relationship Id="rId4" Type="http://schemas.openxmlformats.org/officeDocument/2006/relationships/image" Target="../media/image10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hyperlink" Target="//upload.wikimedia.org/wikipedia/commons/c/c2/Isola_vulcano.jpg"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hyperlink" Target="//upload.wikimedia.org/wikipedia/commons/8/89/Ropy_pahoehoe.jpg"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3.xml"/><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upload.wikimedia.org/wikipedia/commons/8/80/04Sep2007_Etna_from_SE_Crater.jp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31.gif"/><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hyperlink" Target="//upload.wikimedia.org/wikipedia/commons/c/c5/Three_Waikupanaha_and_one_Ki_lava_ocean_entries_w-edit2.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upload.wikimedia.org/wikipedia/commons/d/d5/FujiSunriseKawaguchiko2025WP.jpg"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upload.wikimedia.org/wikipedia/commons/3/39/Etna_3D_version1.gif"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1.gif"/></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File:Etna_3d_version2.gi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5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upload.wikimedia.org/wikipedia/commons/2/2a/Etna_SPOT_1176.jp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hyperlink" Target="//upload.wikimedia.org/wikipedia/commons/7/73/Valle_del_bove.jp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upload.wikimedia.org/wikipedia/commons/9/97/Volcano_scheme.sv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upload.wikimedia.org/wikipedia/commons/3/31/Etna_eruption_seen_from_the_International_Space_Station.jp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hyperlink" Target="//upload.wikimedia.org/wikipedia/commons/1/1f/Pinatubo_ash_plume_910612.jp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upload.wikimedia.org/wikipedia/commons/a/a4/Skjaldbreidur_Herbst_2004.jp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image" Target="../media/image86.jpeg"/></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91.xml.rels><?xml version="1.0" encoding="UTF-8" standalone="yes"?>
<Relationships xmlns="http://schemas.openxmlformats.org/package/2006/relationships"><Relationship Id="rId3" Type="http://schemas.openxmlformats.org/officeDocument/2006/relationships/hyperlink" Target="//upload.wikimedia.org/wikipedia/commons/2/2e/EtnaHaus.JPG"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hyperlink" Target="//upload.wikimedia.org/wikipedia/commons/0/0c/Volc%C3%A1n_Chait%C3%A9n-Sam_Beebe-Ecotrust.jpg"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image" Target="../media/image95.jpeg"/></Relationships>
</file>

<file path=ppt/slides/_rels/slide96.xml.rels><?xml version="1.0" encoding="UTF-8" standalone="yes"?>
<Relationships xmlns="http://schemas.openxmlformats.org/package/2006/relationships"><Relationship Id="rId3" Type="http://schemas.openxmlformats.org/officeDocument/2006/relationships/hyperlink" Target="//upload.wikimedia.org/wikipedia/commons/0/0d/Etna_smoke_seen_from_space.jpg"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hyperlink" Target="//upload.wikimedia.org/wikipedia/commons/f/f2/Rinjani_1994.jpg"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764704"/>
            <a:ext cx="7772400" cy="1828800"/>
          </a:xfrm>
        </p:spPr>
        <p:txBody>
          <a:bodyPr/>
          <a:lstStyle/>
          <a:p>
            <a:r>
              <a:rPr lang="en-GB" dirty="0" smtClean="0"/>
              <a:t>Landform development</a:t>
            </a:r>
            <a:br>
              <a:rPr lang="en-GB" dirty="0" smtClean="0"/>
            </a:br>
            <a:r>
              <a:rPr lang="en-GB" dirty="0" smtClean="0"/>
              <a:t>Volcanoes</a:t>
            </a:r>
            <a:endParaRPr lang="en-US" dirty="0"/>
          </a:p>
        </p:txBody>
      </p:sp>
      <p:sp>
        <p:nvSpPr>
          <p:cNvPr id="3" name="Subtitle 2"/>
          <p:cNvSpPr>
            <a:spLocks noGrp="1"/>
          </p:cNvSpPr>
          <p:nvPr>
            <p:ph type="subTitle" idx="1"/>
          </p:nvPr>
        </p:nvSpPr>
        <p:spPr/>
        <p:txBody>
          <a:bodyPr/>
          <a:lstStyle/>
          <a:p>
            <a:r>
              <a:rPr lang="en-GB" dirty="0" smtClean="0"/>
              <a:t>Mr Boland</a:t>
            </a:r>
          </a:p>
          <a:p>
            <a:r>
              <a:rPr lang="en-GB" dirty="0" smtClean="0"/>
              <a:t>Geography</a:t>
            </a:r>
            <a:endParaRPr lang="en-US" dirty="0"/>
          </a:p>
        </p:txBody>
      </p:sp>
      <p:pic>
        <p:nvPicPr>
          <p:cNvPr id="157698" name="Picture 2" descr="http://www.geo.mtu.edu/volcanoes/hazards/primer/images/volc-images/puuoo.jpg"/>
          <p:cNvPicPr>
            <a:picLocks noChangeAspect="1" noChangeArrowheads="1"/>
          </p:cNvPicPr>
          <p:nvPr/>
        </p:nvPicPr>
        <p:blipFill>
          <a:blip r:embed="rId3" cstate="print"/>
          <a:srcRect/>
          <a:stretch>
            <a:fillRect/>
          </a:stretch>
        </p:blipFill>
        <p:spPr bwMode="auto">
          <a:xfrm>
            <a:off x="0" y="2532619"/>
            <a:ext cx="6012160" cy="432538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Lava</a:t>
            </a:r>
            <a:endParaRPr lang="en-US" dirty="0"/>
          </a:p>
        </p:txBody>
      </p:sp>
      <p:sp>
        <p:nvSpPr>
          <p:cNvPr id="8" name="Content Placeholder 7"/>
          <p:cNvSpPr>
            <a:spLocks noGrp="1"/>
          </p:cNvSpPr>
          <p:nvPr>
            <p:ph idx="1"/>
          </p:nvPr>
        </p:nvSpPr>
        <p:spPr/>
        <p:txBody>
          <a:bodyPr/>
          <a:lstStyle/>
          <a:p>
            <a:r>
              <a:rPr lang="en-GB" dirty="0" smtClean="0"/>
              <a:t>Lava comes in two forms </a:t>
            </a:r>
            <a:r>
              <a:rPr lang="en-GB" dirty="0" smtClean="0">
                <a:solidFill>
                  <a:srgbClr val="FF0000"/>
                </a:solidFill>
              </a:rPr>
              <a:t>acid lava and basic lava.</a:t>
            </a:r>
          </a:p>
          <a:p>
            <a:r>
              <a:rPr lang="en-GB" dirty="0" smtClean="0"/>
              <a:t>The difference in the lava is the amount of </a:t>
            </a:r>
            <a:r>
              <a:rPr lang="en-GB" dirty="0" smtClean="0">
                <a:solidFill>
                  <a:srgbClr val="FF0000"/>
                </a:solidFill>
              </a:rPr>
              <a:t>silica</a:t>
            </a:r>
            <a:r>
              <a:rPr lang="en-GB" dirty="0" smtClean="0"/>
              <a:t> in it.</a:t>
            </a:r>
          </a:p>
          <a:p>
            <a:r>
              <a:rPr lang="en-GB" dirty="0" smtClean="0"/>
              <a:t>Silica is a substance made of </a:t>
            </a:r>
            <a:r>
              <a:rPr lang="en-GB" dirty="0" smtClean="0">
                <a:solidFill>
                  <a:srgbClr val="FF0000"/>
                </a:solidFill>
              </a:rPr>
              <a:t>oxygen and silicon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Geothermal</a:t>
            </a:r>
            <a:br>
              <a:rPr lang="en-GB" dirty="0" smtClean="0"/>
            </a:br>
            <a:r>
              <a:rPr lang="en-GB" dirty="0" smtClean="0"/>
              <a:t>Energy</a:t>
            </a:r>
            <a:endParaRPr lang="en-US" dirty="0"/>
          </a:p>
        </p:txBody>
      </p:sp>
      <p:sp>
        <p:nvSpPr>
          <p:cNvPr id="3" name="Text Placeholder 2"/>
          <p:cNvSpPr>
            <a:spLocks noGrp="1"/>
          </p:cNvSpPr>
          <p:nvPr>
            <p:ph type="body" idx="2"/>
          </p:nvPr>
        </p:nvSpPr>
        <p:spPr/>
        <p:txBody>
          <a:bodyPr>
            <a:noAutofit/>
          </a:bodyPr>
          <a:lstStyle/>
          <a:p>
            <a:r>
              <a:rPr lang="en-GB" sz="2400" dirty="0" smtClean="0"/>
              <a:t>Icelandic people use geothermal energy for central heating and heating greenhouses. They use the hot springs and geysers on the island to boil water and create electricity.</a:t>
            </a:r>
            <a:endParaRPr lang="en-US" sz="2400" dirty="0"/>
          </a:p>
        </p:txBody>
      </p:sp>
      <p:pic>
        <p:nvPicPr>
          <p:cNvPr id="7" name="Picture 4" descr="PPT38"/>
          <p:cNvPicPr>
            <a:picLocks noGrp="1" noChangeAspect="1" noChangeArrowheads="1"/>
          </p:cNvPicPr>
          <p:nvPr>
            <p:ph sz="half" idx="1"/>
          </p:nvPr>
        </p:nvPicPr>
        <p:blipFill>
          <a:blip r:embed="rId3" cstate="print"/>
          <a:srcRect/>
          <a:stretch>
            <a:fillRect/>
          </a:stretch>
        </p:blipFill>
        <p:spPr bwMode="auto">
          <a:xfrm>
            <a:off x="0" y="0"/>
            <a:ext cx="5429256" cy="65008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production</a:t>
            </a:r>
            <a:endParaRPr lang="en-US" dirty="0"/>
          </a:p>
        </p:txBody>
      </p:sp>
      <p:sp>
        <p:nvSpPr>
          <p:cNvPr id="3" name="Text Placeholder 2"/>
          <p:cNvSpPr>
            <a:spLocks noGrp="1"/>
          </p:cNvSpPr>
          <p:nvPr>
            <p:ph type="body" idx="2"/>
          </p:nvPr>
        </p:nvSpPr>
        <p:spPr/>
        <p:txBody>
          <a:bodyPr>
            <a:normAutofit/>
          </a:bodyPr>
          <a:lstStyle/>
          <a:p>
            <a:r>
              <a:rPr lang="en-GB" sz="2000" dirty="0" smtClean="0"/>
              <a:t>Basalt is a mineral rich fertile soil, and volcanic soils produce high yields of crops.</a:t>
            </a:r>
          </a:p>
          <a:p>
            <a:r>
              <a:rPr lang="en-GB" sz="2000" dirty="0" smtClean="0"/>
              <a:t> </a:t>
            </a:r>
          </a:p>
          <a:p>
            <a:r>
              <a:rPr lang="en-GB" sz="2000" dirty="0" smtClean="0"/>
              <a:t>At the base of Vesuvius there is a very rich fertile plain that is very important to the region as a gardening area</a:t>
            </a:r>
            <a:endParaRPr lang="en-US" sz="2000" dirty="0"/>
          </a:p>
        </p:txBody>
      </p:sp>
      <p:pic>
        <p:nvPicPr>
          <p:cNvPr id="31746" name="Picture 2" descr="C:\Documents and Settings\Owner\Desktop\School work\Senior house\Volcanos\VOLCANOS\red volcainc soil.jpg"/>
          <p:cNvPicPr>
            <a:picLocks noGrp="1" noChangeAspect="1" noChangeArrowheads="1"/>
          </p:cNvPicPr>
          <p:nvPr>
            <p:ph sz="half" idx="1"/>
          </p:nvPr>
        </p:nvPicPr>
        <p:blipFill>
          <a:blip r:embed="rId3" cstate="print"/>
          <a:srcRect/>
          <a:stretch>
            <a:fillRect/>
          </a:stretch>
        </p:blipFill>
        <p:spPr bwMode="auto">
          <a:xfrm>
            <a:off x="126852" y="0"/>
            <a:ext cx="5088090" cy="68580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Tourism</a:t>
            </a:r>
            <a:endParaRPr lang="en-US" dirty="0"/>
          </a:p>
        </p:txBody>
      </p:sp>
      <p:sp>
        <p:nvSpPr>
          <p:cNvPr id="3" name="Text Placeholder 2"/>
          <p:cNvSpPr>
            <a:spLocks noGrp="1"/>
          </p:cNvSpPr>
          <p:nvPr>
            <p:ph type="body" idx="2"/>
          </p:nvPr>
        </p:nvSpPr>
        <p:spPr/>
        <p:txBody>
          <a:bodyPr>
            <a:noAutofit/>
          </a:bodyPr>
          <a:lstStyle/>
          <a:p>
            <a:r>
              <a:rPr lang="en-GB" sz="2400" dirty="0" smtClean="0"/>
              <a:t>Volcanoes are very popular for tourists.</a:t>
            </a:r>
          </a:p>
          <a:p>
            <a:endParaRPr lang="en-GB" sz="2400" dirty="0" smtClean="0"/>
          </a:p>
          <a:p>
            <a:r>
              <a:rPr lang="en-GB" sz="2400" dirty="0" smtClean="0"/>
              <a:t>Geysers and hot springs like those in Yellow stone national park in the USA attract hundred of thousands of tourists every year</a:t>
            </a:r>
            <a:endParaRPr lang="en-US" sz="2400" dirty="0"/>
          </a:p>
        </p:txBody>
      </p:sp>
      <p:pic>
        <p:nvPicPr>
          <p:cNvPr id="32770" name="Picture 2" descr="C:\Documents and Settings\Owner\Desktop\School work\Senior house\Volcanos\VOLCANOS\gyster tourists.jpg"/>
          <p:cNvPicPr>
            <a:picLocks noGrp="1" noChangeAspect="1" noChangeArrowheads="1"/>
          </p:cNvPicPr>
          <p:nvPr>
            <p:ph sz="half" idx="1"/>
          </p:nvPr>
        </p:nvPicPr>
        <p:blipFill>
          <a:blip r:embed="rId3" cstate="print"/>
          <a:srcRect/>
          <a:stretch>
            <a:fillRect/>
          </a:stretch>
        </p:blipFill>
        <p:spPr bwMode="auto">
          <a:xfrm>
            <a:off x="928662" y="928670"/>
            <a:ext cx="3786214" cy="2044712"/>
          </a:xfrm>
          <a:prstGeom prst="rect">
            <a:avLst/>
          </a:prstGeom>
          <a:noFill/>
        </p:spPr>
      </p:pic>
      <p:pic>
        <p:nvPicPr>
          <p:cNvPr id="32771" name="Picture 3" descr="C:\Documents and Settings\Owner\Desktop\School work\Senior house\Volcanos\VOLCANOS\hot springs.jpg"/>
          <p:cNvPicPr>
            <a:picLocks noChangeAspect="1" noChangeArrowheads="1"/>
          </p:cNvPicPr>
          <p:nvPr/>
        </p:nvPicPr>
        <p:blipFill>
          <a:blip r:embed="rId4" cstate="print"/>
          <a:srcRect/>
          <a:stretch>
            <a:fillRect/>
          </a:stretch>
        </p:blipFill>
        <p:spPr bwMode="auto">
          <a:xfrm>
            <a:off x="1000100" y="3429000"/>
            <a:ext cx="3643338" cy="2266959"/>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91490" name="Picture 2"/>
          <p:cNvPicPr>
            <a:picLocks noChangeAspect="1" noChangeArrowheads="1"/>
          </p:cNvPicPr>
          <p:nvPr/>
        </p:nvPicPr>
        <p:blipFill>
          <a:blip r:embed="rId3" cstate="print"/>
          <a:srcRect l="25465" t="15375" r="13258" b="22610"/>
          <a:stretch>
            <a:fillRect/>
          </a:stretch>
        </p:blipFill>
        <p:spPr bwMode="auto">
          <a:xfrm>
            <a:off x="-1" y="0"/>
            <a:ext cx="903514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Volcanoes create spectacular landscapes</a:t>
            </a:r>
            <a:endParaRPr lang="en-GB" dirty="0"/>
          </a:p>
        </p:txBody>
      </p:sp>
      <p:pic>
        <p:nvPicPr>
          <p:cNvPr id="33794" name="Picture 2" descr="File:Isola vulcano.jpg">
            <a:hlinkClick r:id="rId3"/>
          </p:cNvPr>
          <p:cNvPicPr>
            <a:picLocks noChangeAspect="1" noChangeArrowheads="1"/>
          </p:cNvPicPr>
          <p:nvPr/>
        </p:nvPicPr>
        <p:blipFill>
          <a:blip r:embed="rId4" cstate="print"/>
          <a:srcRect/>
          <a:stretch>
            <a:fillRect/>
          </a:stretch>
        </p:blipFill>
        <p:spPr bwMode="auto">
          <a:xfrm>
            <a:off x="0" y="1097360"/>
            <a:ext cx="8748464" cy="576064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Buildings materials and new land</a:t>
            </a:r>
            <a:endParaRPr lang="en-US" dirty="0"/>
          </a:p>
        </p:txBody>
      </p:sp>
      <p:sp>
        <p:nvSpPr>
          <p:cNvPr id="3" name="Text Placeholder 2"/>
          <p:cNvSpPr>
            <a:spLocks noGrp="1"/>
          </p:cNvSpPr>
          <p:nvPr>
            <p:ph type="body" idx="2"/>
          </p:nvPr>
        </p:nvSpPr>
        <p:spPr/>
        <p:txBody>
          <a:bodyPr/>
          <a:lstStyle/>
          <a:p>
            <a:r>
              <a:rPr lang="en-IE" dirty="0" smtClean="0"/>
              <a:t>Granite and basalt is commonly used by construction industry</a:t>
            </a:r>
          </a:p>
          <a:p>
            <a:endParaRPr lang="en-IE" dirty="0" smtClean="0"/>
          </a:p>
          <a:p>
            <a:r>
              <a:rPr lang="en-IE" dirty="0" smtClean="0"/>
              <a:t>While volcanoes create new land for human habitation.</a:t>
            </a:r>
            <a:endParaRPr lang="en-US" dirty="0"/>
          </a:p>
        </p:txBody>
      </p:sp>
      <p:sp>
        <p:nvSpPr>
          <p:cNvPr id="4" name="Content Placeholder 3"/>
          <p:cNvSpPr>
            <a:spLocks noGrp="1"/>
          </p:cNvSpPr>
          <p:nvPr>
            <p:ph sz="half" idx="1"/>
          </p:nvPr>
        </p:nvSpPr>
        <p:spPr/>
        <p:txBody>
          <a:bodyPr/>
          <a:lstStyle/>
          <a:p>
            <a:endParaRPr lang="en-US"/>
          </a:p>
        </p:txBody>
      </p:sp>
      <p:pic>
        <p:nvPicPr>
          <p:cNvPr id="161794" name="Picture 2" descr="http://hvo.wr.usgs.gov/kilauea/update/archive/2009/Nov/20100521_5763_L.jpg"/>
          <p:cNvPicPr>
            <a:picLocks noChangeAspect="1" noChangeArrowheads="1"/>
          </p:cNvPicPr>
          <p:nvPr/>
        </p:nvPicPr>
        <p:blipFill>
          <a:blip r:embed="rId3" cstate="print"/>
          <a:srcRect/>
          <a:stretch>
            <a:fillRect/>
          </a:stretch>
        </p:blipFill>
        <p:spPr bwMode="auto">
          <a:xfrm>
            <a:off x="467544" y="404664"/>
            <a:ext cx="4932040" cy="6237312"/>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4818" name="Picture 2" descr="File:Ropy pahoehoe.jpg">
            <a:hlinkClick r:id="rId3"/>
          </p:cNvPr>
          <p:cNvPicPr>
            <a:picLocks noChangeAspect="1" noChangeArrowheads="1"/>
          </p:cNvPicPr>
          <p:nvPr/>
        </p:nvPicPr>
        <p:blipFill>
          <a:blip r:embed="rId4" cstate="print"/>
          <a:srcRect/>
          <a:stretch>
            <a:fillRect/>
          </a:stretch>
        </p:blipFill>
        <p:spPr bwMode="auto">
          <a:xfrm>
            <a:off x="0" y="260648"/>
            <a:ext cx="8532440" cy="6358986"/>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a:p>
        </p:txBody>
      </p:sp>
      <p:pic>
        <p:nvPicPr>
          <p:cNvPr id="30723" name="Picture 3"/>
          <p:cNvPicPr>
            <a:picLocks noGrp="1" noChangeAspect="1" noChangeArrowheads="1"/>
          </p:cNvPicPr>
          <p:nvPr>
            <p:ph type="body" idx="1"/>
          </p:nvPr>
        </p:nvPicPr>
        <p:blipFill>
          <a:blip r:embed="rId3" cstate="print"/>
          <a:srcRect l="22656" t="12500" r="21094" b="10416"/>
          <a:stretch>
            <a:fillRect/>
          </a:stretch>
        </p:blipFill>
        <p:spPr>
          <a:xfrm>
            <a:off x="142844" y="-1"/>
            <a:ext cx="8715436" cy="6975127"/>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2920" y="1571612"/>
            <a:ext cx="8183880" cy="4463428"/>
          </a:xfrm>
        </p:spPr>
        <p:txBody>
          <a:bodyPr>
            <a:noAutofit/>
          </a:bodyPr>
          <a:lstStyle/>
          <a:p>
            <a:r>
              <a:rPr lang="en-GB" sz="8000" dirty="0" smtClean="0"/>
              <a:t>Active Dormant and Extinct Volcanoes</a:t>
            </a:r>
            <a:endParaRPr lang="en-US" sz="8000" dirty="0"/>
          </a:p>
        </p:txBody>
      </p:sp>
      <p:sp>
        <p:nvSpPr>
          <p:cNvPr id="6" name="Content Placeholder 5"/>
          <p:cNvSpPr>
            <a:spLocks noGrp="1"/>
          </p:cNvSpPr>
          <p:nvPr>
            <p:ph idx="1"/>
          </p:nvPr>
        </p:nvSpPr>
        <p:spPr/>
        <p:txBody>
          <a:bodyPr/>
          <a:lstStyle/>
          <a:p>
            <a:pPr>
              <a:buNone/>
            </a:pP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Active Volcanoes</a:t>
            </a:r>
            <a:endParaRPr lang="en-US" dirty="0"/>
          </a:p>
        </p:txBody>
      </p:sp>
      <p:sp>
        <p:nvSpPr>
          <p:cNvPr id="6" name="Text Placeholder 5"/>
          <p:cNvSpPr>
            <a:spLocks noGrp="1"/>
          </p:cNvSpPr>
          <p:nvPr>
            <p:ph type="body" idx="2"/>
          </p:nvPr>
        </p:nvSpPr>
        <p:spPr/>
        <p:txBody>
          <a:bodyPr>
            <a:normAutofit/>
          </a:bodyPr>
          <a:lstStyle/>
          <a:p>
            <a:r>
              <a:rPr lang="en-GB" sz="2000" dirty="0" smtClean="0"/>
              <a:t>Active volcanoes are volcanoes that are constantly erupting. The most active volcanoes are in the ring of fire.</a:t>
            </a:r>
          </a:p>
          <a:p>
            <a:endParaRPr lang="en-GB" sz="2000" dirty="0" smtClean="0"/>
          </a:p>
          <a:p>
            <a:r>
              <a:rPr lang="en-GB" sz="2000" dirty="0" smtClean="0"/>
              <a:t>An example of a volcano that is active is </a:t>
            </a:r>
            <a:r>
              <a:rPr lang="en-GB" sz="2000" dirty="0" err="1" smtClean="0"/>
              <a:t>Cuilapa</a:t>
            </a:r>
            <a:r>
              <a:rPr lang="en-GB" sz="2000" dirty="0" smtClean="0"/>
              <a:t> </a:t>
            </a:r>
            <a:r>
              <a:rPr lang="en-GB" sz="2000" dirty="0" err="1" smtClean="0"/>
              <a:t>Miravalles</a:t>
            </a:r>
            <a:r>
              <a:rPr lang="en-GB" sz="2000" dirty="0" smtClean="0"/>
              <a:t> in Costa Rica</a:t>
            </a:r>
            <a:endParaRPr lang="en-US" sz="2000" dirty="0"/>
          </a:p>
        </p:txBody>
      </p:sp>
      <p:pic>
        <p:nvPicPr>
          <p:cNvPr id="33794" name="Picture 2" descr="C:\Documents and Settings\Owner\Desktop\School work\Senior house\Volcanos\VOLCANOS\acid lava.jpg"/>
          <p:cNvPicPr>
            <a:picLocks noGrp="1" noChangeAspect="1" noChangeArrowheads="1"/>
          </p:cNvPicPr>
          <p:nvPr>
            <p:ph sz="half" idx="1"/>
          </p:nvPr>
        </p:nvPicPr>
        <p:blipFill>
          <a:blip r:embed="rId3" cstate="print"/>
          <a:srcRect/>
          <a:stretch>
            <a:fillRect/>
          </a:stretch>
        </p:blipFill>
        <p:spPr bwMode="auto">
          <a:xfrm>
            <a:off x="857224" y="1142984"/>
            <a:ext cx="4143404" cy="407196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Acid lava</a:t>
            </a:r>
            <a:endParaRPr lang="en-US" dirty="0"/>
          </a:p>
        </p:txBody>
      </p:sp>
      <p:sp>
        <p:nvSpPr>
          <p:cNvPr id="6" name="Text Placeholder 5"/>
          <p:cNvSpPr>
            <a:spLocks noGrp="1"/>
          </p:cNvSpPr>
          <p:nvPr>
            <p:ph type="body" idx="2"/>
          </p:nvPr>
        </p:nvSpPr>
        <p:spPr/>
        <p:txBody>
          <a:bodyPr>
            <a:normAutofit/>
          </a:bodyPr>
          <a:lstStyle/>
          <a:p>
            <a:pPr>
              <a:buFont typeface="Arial" pitchFamily="34" charset="0"/>
              <a:buChar char="•"/>
            </a:pPr>
            <a:r>
              <a:rPr lang="en-GB" sz="2400" dirty="0" smtClean="0">
                <a:solidFill>
                  <a:srgbClr val="FF0000"/>
                </a:solidFill>
              </a:rPr>
              <a:t>High silica content (</a:t>
            </a:r>
            <a:r>
              <a:rPr lang="en-GB" sz="2400" dirty="0" smtClean="0"/>
              <a:t>70%+).</a:t>
            </a:r>
          </a:p>
          <a:p>
            <a:pPr>
              <a:buFont typeface="Arial" pitchFamily="34" charset="0"/>
              <a:buChar char="•"/>
            </a:pPr>
            <a:r>
              <a:rPr lang="en-GB" sz="2400" dirty="0" smtClean="0"/>
              <a:t>Lava is very </a:t>
            </a:r>
            <a:r>
              <a:rPr lang="en-GB" sz="2400" dirty="0" smtClean="0">
                <a:solidFill>
                  <a:srgbClr val="FF0000"/>
                </a:solidFill>
              </a:rPr>
              <a:t>explosive because it stops the gas escaping</a:t>
            </a:r>
            <a:r>
              <a:rPr lang="en-GB" sz="2400" dirty="0" smtClean="0"/>
              <a:t>.</a:t>
            </a:r>
          </a:p>
          <a:p>
            <a:pPr>
              <a:buFont typeface="Arial" pitchFamily="34" charset="0"/>
              <a:buChar char="•"/>
            </a:pPr>
            <a:r>
              <a:rPr lang="en-GB" sz="2400" dirty="0" smtClean="0"/>
              <a:t>Found on </a:t>
            </a:r>
            <a:r>
              <a:rPr lang="en-GB" sz="2400" dirty="0" smtClean="0">
                <a:solidFill>
                  <a:srgbClr val="FF0000"/>
                </a:solidFill>
              </a:rPr>
              <a:t>convergent plate </a:t>
            </a:r>
            <a:r>
              <a:rPr lang="en-GB" sz="2400" dirty="0" smtClean="0"/>
              <a:t>margins</a:t>
            </a:r>
            <a:endParaRPr lang="en-US" sz="2400" dirty="0"/>
          </a:p>
        </p:txBody>
      </p:sp>
      <p:pic>
        <p:nvPicPr>
          <p:cNvPr id="2050" name="Picture 2" descr="C:\Documents and Settings\Owner\Desktop\School work\Senior house\Volcanos\VOLCANOS\acid lava.jpg"/>
          <p:cNvPicPr>
            <a:picLocks noGrp="1" noChangeAspect="1" noChangeArrowheads="1"/>
          </p:cNvPicPr>
          <p:nvPr>
            <p:ph sz="half" idx="1"/>
          </p:nvPr>
        </p:nvPicPr>
        <p:blipFill>
          <a:blip r:embed="rId3" cstate="print"/>
          <a:srcRect/>
          <a:stretch>
            <a:fillRect/>
          </a:stretch>
        </p:blipFill>
        <p:spPr bwMode="auto">
          <a:xfrm>
            <a:off x="285720" y="571480"/>
            <a:ext cx="5286412" cy="5786478"/>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Dormant Volcanoes</a:t>
            </a:r>
            <a:endParaRPr lang="en-US" dirty="0"/>
          </a:p>
        </p:txBody>
      </p:sp>
      <p:sp>
        <p:nvSpPr>
          <p:cNvPr id="3" name="Text Placeholder 2"/>
          <p:cNvSpPr>
            <a:spLocks noGrp="1"/>
          </p:cNvSpPr>
          <p:nvPr>
            <p:ph type="body" idx="2"/>
          </p:nvPr>
        </p:nvSpPr>
        <p:spPr/>
        <p:txBody>
          <a:bodyPr>
            <a:noAutofit/>
          </a:bodyPr>
          <a:lstStyle/>
          <a:p>
            <a:r>
              <a:rPr lang="en-GB" sz="2000" dirty="0" smtClean="0"/>
              <a:t>As the name suggests dormant volcanoes are those are asleep and have not being active in a long time. Eruption in dormant volcanoes are usually very violent as the pressure is immense. </a:t>
            </a:r>
            <a:endParaRPr lang="en-US" sz="2000" dirty="0"/>
          </a:p>
        </p:txBody>
      </p:sp>
      <p:pic>
        <p:nvPicPr>
          <p:cNvPr id="34818" name="Picture 2" descr="C:\Documents and Settings\Owner\Desktop\School work\Senior house\Volcanos\VOLCANOS\dormatn volcano.jpg"/>
          <p:cNvPicPr>
            <a:picLocks noGrp="1" noChangeAspect="1" noChangeArrowheads="1"/>
          </p:cNvPicPr>
          <p:nvPr>
            <p:ph sz="half" idx="1"/>
          </p:nvPr>
        </p:nvPicPr>
        <p:blipFill>
          <a:blip r:embed="rId3" cstate="print"/>
          <a:srcRect/>
          <a:stretch>
            <a:fillRect/>
          </a:stretch>
        </p:blipFill>
        <p:spPr bwMode="auto">
          <a:xfrm>
            <a:off x="1071433" y="1357298"/>
            <a:ext cx="3714881" cy="3714776"/>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Extinct Volcanoes</a:t>
            </a:r>
            <a:endParaRPr lang="en-US" dirty="0"/>
          </a:p>
        </p:txBody>
      </p:sp>
      <p:sp>
        <p:nvSpPr>
          <p:cNvPr id="3" name="Text Placeholder 2"/>
          <p:cNvSpPr>
            <a:spLocks noGrp="1"/>
          </p:cNvSpPr>
          <p:nvPr>
            <p:ph type="body" idx="2"/>
          </p:nvPr>
        </p:nvSpPr>
        <p:spPr/>
        <p:txBody>
          <a:bodyPr/>
          <a:lstStyle/>
          <a:p>
            <a:r>
              <a:rPr lang="en-GB" dirty="0" smtClean="0"/>
              <a:t>These volcanoes have not erupted in historic time and are taught dead.</a:t>
            </a:r>
          </a:p>
          <a:p>
            <a:endParaRPr lang="en-GB" dirty="0" smtClean="0"/>
          </a:p>
          <a:p>
            <a:r>
              <a:rPr lang="en-GB" dirty="0" smtClean="0"/>
              <a:t>Example are </a:t>
            </a:r>
            <a:r>
              <a:rPr lang="en-GB" dirty="0" err="1" smtClean="0"/>
              <a:t>Slemish</a:t>
            </a:r>
            <a:r>
              <a:rPr lang="en-GB" dirty="0" smtClean="0"/>
              <a:t> Mountain in Antrim and </a:t>
            </a:r>
            <a:r>
              <a:rPr lang="en-GB" dirty="0" err="1" smtClean="0"/>
              <a:t>Croghan</a:t>
            </a:r>
            <a:r>
              <a:rPr lang="en-GB" dirty="0" smtClean="0"/>
              <a:t> Hill in Offaly</a:t>
            </a:r>
            <a:endParaRPr lang="en-US" dirty="0"/>
          </a:p>
        </p:txBody>
      </p:sp>
      <p:pic>
        <p:nvPicPr>
          <p:cNvPr id="35842" name="Picture 2" descr="C:\Documents and Settings\Owner\Desktop\School work\Senior house\Volcanos\VOLCANOS\extinct volcano.jpg"/>
          <p:cNvPicPr>
            <a:picLocks noGrp="1" noChangeAspect="1" noChangeArrowheads="1"/>
          </p:cNvPicPr>
          <p:nvPr>
            <p:ph sz="half" idx="1"/>
          </p:nvPr>
        </p:nvPicPr>
        <p:blipFill>
          <a:blip r:embed="rId3" cstate="print"/>
          <a:srcRect/>
          <a:stretch>
            <a:fillRect/>
          </a:stretch>
        </p:blipFill>
        <p:spPr bwMode="auto">
          <a:xfrm>
            <a:off x="571472" y="785794"/>
            <a:ext cx="4214841" cy="5000659"/>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Predicting a volcano.</a:t>
            </a:r>
            <a:endParaRPr lang="en-US" dirty="0"/>
          </a:p>
        </p:txBody>
      </p:sp>
      <p:sp>
        <p:nvSpPr>
          <p:cNvPr id="3" name="Text Placeholder 2"/>
          <p:cNvSpPr>
            <a:spLocks noGrp="1"/>
          </p:cNvSpPr>
          <p:nvPr>
            <p:ph type="body" idx="2"/>
          </p:nvPr>
        </p:nvSpPr>
        <p:spPr/>
        <p:txBody>
          <a:bodyPr/>
          <a:lstStyle/>
          <a:p>
            <a:r>
              <a:rPr lang="en-GB" dirty="0" smtClean="0"/>
              <a:t>Eruption can be predicted by-</a:t>
            </a:r>
          </a:p>
          <a:p>
            <a:r>
              <a:rPr lang="en-GB" dirty="0" smtClean="0"/>
              <a:t>Repeated small earthquakes happening in the area, an increased heat flow, an increase in the emissions of gases and the bulging of magma domes.</a:t>
            </a:r>
          </a:p>
          <a:p>
            <a:endParaRPr lang="en-GB" dirty="0" smtClean="0"/>
          </a:p>
          <a:p>
            <a:r>
              <a:rPr lang="en-GB" dirty="0" smtClean="0"/>
              <a:t>Volcanologists are responsible for monitoring these signs.</a:t>
            </a:r>
          </a:p>
          <a:p>
            <a:endParaRPr lang="en-GB" dirty="0" smtClean="0"/>
          </a:p>
          <a:p>
            <a:r>
              <a:rPr lang="en-GB" dirty="0" smtClean="0"/>
              <a:t>For St Helens volcanologists knew three weeks before the eruption that a huge eruption was about to </a:t>
            </a:r>
            <a:r>
              <a:rPr lang="en-GB" smtClean="0"/>
              <a:t>take place</a:t>
            </a:r>
            <a:endParaRPr lang="en-US" dirty="0"/>
          </a:p>
        </p:txBody>
      </p:sp>
      <p:pic>
        <p:nvPicPr>
          <p:cNvPr id="36866" name="Picture 2" descr="C:\Documents and Settings\Owner\Desktop\School work\Senior house\Volcanos\VOLCANOS\pridicting a volcano.jpg"/>
          <p:cNvPicPr>
            <a:picLocks noGrp="1" noChangeAspect="1" noChangeArrowheads="1"/>
          </p:cNvPicPr>
          <p:nvPr>
            <p:ph sz="half" idx="1"/>
          </p:nvPr>
        </p:nvPicPr>
        <p:blipFill>
          <a:blip r:embed="rId3" cstate="print"/>
          <a:srcRect/>
          <a:stretch>
            <a:fillRect/>
          </a:stretch>
        </p:blipFill>
        <p:spPr bwMode="auto">
          <a:xfrm>
            <a:off x="1214414" y="1285860"/>
            <a:ext cx="3286148" cy="3714776"/>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90466" name="Picture 2"/>
          <p:cNvPicPr>
            <a:picLocks noChangeAspect="1" noChangeArrowheads="1"/>
          </p:cNvPicPr>
          <p:nvPr/>
        </p:nvPicPr>
        <p:blipFill>
          <a:blip r:embed="rId3" cstate="print"/>
          <a:srcRect l="40969" t="28172" r="6250" b="25563"/>
          <a:stretch>
            <a:fillRect/>
          </a:stretch>
        </p:blipFill>
        <p:spPr bwMode="auto">
          <a:xfrm>
            <a:off x="0" y="0"/>
            <a:ext cx="5148064" cy="3384376"/>
          </a:xfrm>
          <a:prstGeom prst="rect">
            <a:avLst/>
          </a:prstGeom>
          <a:noFill/>
          <a:ln w="9525">
            <a:noFill/>
            <a:miter lim="800000"/>
            <a:headEnd/>
            <a:tailEnd/>
          </a:ln>
        </p:spPr>
      </p:pic>
      <p:pic>
        <p:nvPicPr>
          <p:cNvPr id="190467" name="Picture 3"/>
          <p:cNvPicPr>
            <a:picLocks noChangeAspect="1" noChangeArrowheads="1"/>
          </p:cNvPicPr>
          <p:nvPr/>
        </p:nvPicPr>
        <p:blipFill>
          <a:blip r:embed="rId4" cstate="print"/>
          <a:srcRect l="40969" t="32110" r="6250" b="18672"/>
          <a:stretch>
            <a:fillRect/>
          </a:stretch>
        </p:blipFill>
        <p:spPr bwMode="auto">
          <a:xfrm>
            <a:off x="3995936" y="3257600"/>
            <a:ext cx="5148064"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E" dirty="0" smtClean="0"/>
              <a:t>Exam Questions</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0034" y="5500702"/>
            <a:ext cx="8183880" cy="1017288"/>
          </a:xfrm>
        </p:spPr>
        <p:txBody>
          <a:bodyPr>
            <a:normAutofit/>
          </a:bodyPr>
          <a:lstStyle/>
          <a:p>
            <a:r>
              <a:rPr lang="en-GB" dirty="0" smtClean="0"/>
              <a:t>Label each of the following</a:t>
            </a:r>
            <a:endParaRPr lang="en-US" dirty="0"/>
          </a:p>
        </p:txBody>
      </p:sp>
      <p:pic>
        <p:nvPicPr>
          <p:cNvPr id="7" name="Picture 4" descr="PPT39"/>
          <p:cNvPicPr>
            <a:picLocks noGrp="1" noChangeAspect="1" noChangeArrowheads="1"/>
          </p:cNvPicPr>
          <p:nvPr>
            <p:ph idx="1"/>
          </p:nvPr>
        </p:nvPicPr>
        <p:blipFill>
          <a:blip r:embed="rId3" cstate="print"/>
          <a:srcRect/>
          <a:stretch>
            <a:fillRect/>
          </a:stretch>
        </p:blipFill>
        <p:spPr bwMode="auto">
          <a:xfrm>
            <a:off x="0" y="0"/>
            <a:ext cx="9144000" cy="5929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l="30633" t="13407" r="25071" b="8829"/>
          <a:stretch>
            <a:fillRect/>
          </a:stretch>
        </p:blipFill>
        <p:spPr bwMode="auto">
          <a:xfrm>
            <a:off x="0" y="0"/>
            <a:ext cx="9144000" cy="6826358"/>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2034" name="Picture 2"/>
          <p:cNvPicPr>
            <a:picLocks noChangeAspect="1" noChangeArrowheads="1"/>
          </p:cNvPicPr>
          <p:nvPr/>
        </p:nvPicPr>
        <p:blipFill>
          <a:blip r:embed="rId3" cstate="print"/>
          <a:srcRect l="16606" t="20297" r="11044" b="6250"/>
          <a:stretch>
            <a:fillRect/>
          </a:stretch>
        </p:blipFill>
        <p:spPr bwMode="auto">
          <a:xfrm>
            <a:off x="0" y="72008"/>
            <a:ext cx="9144000" cy="4869160"/>
          </a:xfrm>
          <a:prstGeom prst="rect">
            <a:avLst/>
          </a:prstGeom>
          <a:noFill/>
          <a:ln w="9525">
            <a:noFill/>
            <a:miter lim="800000"/>
            <a:headEnd/>
            <a:tailEnd/>
          </a:ln>
        </p:spPr>
      </p:pic>
      <p:pic>
        <p:nvPicPr>
          <p:cNvPr id="172035" name="Picture 3"/>
          <p:cNvPicPr>
            <a:picLocks noChangeAspect="1" noChangeArrowheads="1"/>
          </p:cNvPicPr>
          <p:nvPr/>
        </p:nvPicPr>
        <p:blipFill>
          <a:blip r:embed="rId4" cstate="print"/>
          <a:srcRect l="23422" t="43109" r="22684" b="20469"/>
          <a:stretch>
            <a:fillRect/>
          </a:stretch>
        </p:blipFill>
        <p:spPr bwMode="auto">
          <a:xfrm>
            <a:off x="0" y="4869160"/>
            <a:ext cx="9144000" cy="1988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3058" name="Picture 2"/>
          <p:cNvPicPr>
            <a:picLocks noChangeAspect="1" noChangeArrowheads="1"/>
          </p:cNvPicPr>
          <p:nvPr/>
        </p:nvPicPr>
        <p:blipFill>
          <a:blip r:embed="rId3" cstate="print"/>
          <a:srcRect l="15129" t="16360" r="8090" b="11782"/>
          <a:stretch>
            <a:fillRect/>
          </a:stretch>
        </p:blipFill>
        <p:spPr bwMode="auto">
          <a:xfrm>
            <a:off x="0" y="0"/>
            <a:ext cx="7488832" cy="5256584"/>
          </a:xfrm>
          <a:prstGeom prst="rect">
            <a:avLst/>
          </a:prstGeom>
          <a:noFill/>
          <a:ln w="9525">
            <a:noFill/>
            <a:miter lim="800000"/>
            <a:headEnd/>
            <a:tailEnd/>
          </a:ln>
        </p:spPr>
      </p:pic>
      <p:pic>
        <p:nvPicPr>
          <p:cNvPr id="173059" name="Picture 3"/>
          <p:cNvPicPr>
            <a:picLocks noChangeAspect="1" noChangeArrowheads="1"/>
          </p:cNvPicPr>
          <p:nvPr/>
        </p:nvPicPr>
        <p:blipFill>
          <a:blip r:embed="rId4" cstate="print"/>
          <a:srcRect l="19731" t="61812" r="16778" b="16532"/>
          <a:stretch>
            <a:fillRect/>
          </a:stretch>
        </p:blipFill>
        <p:spPr bwMode="auto">
          <a:xfrm>
            <a:off x="2951312" y="5273824"/>
            <a:ext cx="6192688"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3538" name="Picture 2"/>
          <p:cNvPicPr>
            <a:picLocks noChangeAspect="1" noChangeArrowheads="1"/>
          </p:cNvPicPr>
          <p:nvPr/>
        </p:nvPicPr>
        <p:blipFill>
          <a:blip r:embed="rId3" cstate="print"/>
          <a:srcRect l="51305" t="45891" r="13997" b="18672"/>
          <a:stretch>
            <a:fillRect/>
          </a:stretch>
        </p:blipFill>
        <p:spPr bwMode="auto">
          <a:xfrm>
            <a:off x="0" y="543134"/>
            <a:ext cx="8244408" cy="6314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pic>
        <p:nvPicPr>
          <p:cNvPr id="7171" name="Picture 3"/>
          <p:cNvPicPr>
            <a:picLocks noGrp="1" noChangeAspect="1" noChangeArrowheads="1"/>
          </p:cNvPicPr>
          <p:nvPr>
            <p:ph type="body" idx="1"/>
          </p:nvPr>
        </p:nvPicPr>
        <p:blipFill>
          <a:blip r:embed="rId3" cstate="print"/>
          <a:srcRect l="14844" t="12500" r="8593" b="7291"/>
          <a:stretch>
            <a:fillRect/>
          </a:stretch>
        </p:blipFill>
        <p:spPr>
          <a:xfrm>
            <a:off x="0" y="-1"/>
            <a:ext cx="8929718" cy="6847817"/>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082" name="Picture 2"/>
          <p:cNvPicPr>
            <a:picLocks noChangeAspect="1" noChangeArrowheads="1"/>
          </p:cNvPicPr>
          <p:nvPr/>
        </p:nvPicPr>
        <p:blipFill>
          <a:blip r:embed="rId3" cstate="print"/>
          <a:srcRect l="15129" t="40969" r="14735" b="15719"/>
          <a:stretch>
            <a:fillRect/>
          </a:stretch>
        </p:blipFill>
        <p:spPr bwMode="auto">
          <a:xfrm>
            <a:off x="-1" y="332656"/>
            <a:ext cx="9172837"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5891" name="Picture 3"/>
          <p:cNvPicPr>
            <a:picLocks noChangeAspect="1" noChangeArrowheads="1"/>
          </p:cNvPicPr>
          <p:nvPr/>
        </p:nvPicPr>
        <p:blipFill>
          <a:blip r:embed="rId3" cstate="print"/>
          <a:srcRect l="18082" t="30141" r="15473" b="13751"/>
          <a:stretch>
            <a:fillRect/>
          </a:stretch>
        </p:blipFill>
        <p:spPr bwMode="auto">
          <a:xfrm>
            <a:off x="-1" y="0"/>
            <a:ext cx="8711419"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6914" name="Picture 2"/>
          <p:cNvPicPr>
            <a:picLocks noChangeAspect="1" noChangeArrowheads="1"/>
          </p:cNvPicPr>
          <p:nvPr/>
        </p:nvPicPr>
        <p:blipFill>
          <a:blip r:embed="rId3" cstate="print"/>
          <a:srcRect l="13653" t="18329" r="11044" b="12766"/>
          <a:stretch>
            <a:fillRect/>
          </a:stretch>
        </p:blipFill>
        <p:spPr bwMode="auto">
          <a:xfrm>
            <a:off x="-1" y="0"/>
            <a:ext cx="919358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06440"/>
            <a:ext cx="8183880" cy="1051560"/>
          </a:xfrm>
        </p:spPr>
        <p:txBody>
          <a:bodyPr/>
          <a:lstStyle/>
          <a:p>
            <a:r>
              <a:rPr lang="en-IE" dirty="0" smtClean="0"/>
              <a:t>30 MARK EXAM QUESTION</a:t>
            </a:r>
            <a:endParaRPr lang="en-US" dirty="0"/>
          </a:p>
        </p:txBody>
      </p:sp>
      <p:sp>
        <p:nvSpPr>
          <p:cNvPr id="3" name="Content Placeholder 2"/>
          <p:cNvSpPr>
            <a:spLocks noGrp="1"/>
          </p:cNvSpPr>
          <p:nvPr>
            <p:ph idx="1"/>
          </p:nvPr>
        </p:nvSpPr>
        <p:spPr>
          <a:xfrm>
            <a:off x="0" y="530352"/>
            <a:ext cx="8892480" cy="5490936"/>
          </a:xfrm>
        </p:spPr>
        <p:txBody>
          <a:bodyPr>
            <a:normAutofit fontScale="70000" lnSpcReduction="20000"/>
          </a:bodyPr>
          <a:lstStyle/>
          <a:p>
            <a:pPr marL="514350" lvl="0" indent="-514350">
              <a:buFont typeface="+mj-lt"/>
              <a:buAutoNum type="arabicPeriod"/>
            </a:pPr>
            <a:r>
              <a:rPr lang="en-IE" sz="4700" dirty="0" smtClean="0"/>
              <a:t>Explain how the study of plate tectonics has helped us to understand the </a:t>
            </a:r>
            <a:r>
              <a:rPr lang="en-IE" sz="4700" b="1" u="sng" dirty="0" smtClean="0"/>
              <a:t>global distribution of volcanoes</a:t>
            </a:r>
            <a:r>
              <a:rPr lang="en-IE" sz="4700" dirty="0" smtClean="0"/>
              <a:t>.</a:t>
            </a:r>
          </a:p>
          <a:p>
            <a:pPr marL="514350" lvl="0" indent="-514350">
              <a:buFont typeface="+mj-lt"/>
              <a:buAutoNum type="arabicPeriod"/>
            </a:pPr>
            <a:endParaRPr lang="en-US" sz="3100" dirty="0" smtClean="0"/>
          </a:p>
          <a:p>
            <a:pPr marL="514350" lvl="0" indent="-514350">
              <a:buFont typeface="+mj-lt"/>
              <a:buAutoNum type="arabicPeriod"/>
            </a:pPr>
            <a:r>
              <a:rPr lang="en-US" sz="3100" dirty="0" smtClean="0"/>
              <a:t>Explain with the aid of an example and diagram, </a:t>
            </a:r>
            <a:r>
              <a:rPr lang="en-US" sz="3100" b="1" u="sng" dirty="0" smtClean="0"/>
              <a:t>why volcanic activity happens at plate margins?</a:t>
            </a:r>
            <a:endParaRPr lang="en-US" sz="3100" dirty="0" smtClean="0"/>
          </a:p>
          <a:p>
            <a:pPr marL="514350" lvl="0" indent="-514350">
              <a:buFont typeface="+mj-lt"/>
              <a:buAutoNum type="arabicPeriod"/>
            </a:pPr>
            <a:endParaRPr lang="en-IE" dirty="0" smtClean="0"/>
          </a:p>
          <a:p>
            <a:pPr marL="514350" lvl="0" indent="-514350">
              <a:buFont typeface="+mj-lt"/>
              <a:buAutoNum type="arabicPeriod"/>
            </a:pPr>
            <a:r>
              <a:rPr lang="en-IE" dirty="0" smtClean="0"/>
              <a:t>State </a:t>
            </a:r>
            <a:r>
              <a:rPr lang="en-IE" b="1" u="sng" dirty="0" smtClean="0"/>
              <a:t>one advantages</a:t>
            </a:r>
            <a:r>
              <a:rPr lang="en-IE" dirty="0" smtClean="0"/>
              <a:t> and </a:t>
            </a:r>
            <a:r>
              <a:rPr lang="en-IE" b="1" u="sng" dirty="0" smtClean="0"/>
              <a:t>one disadvantage</a:t>
            </a:r>
            <a:r>
              <a:rPr lang="en-IE" dirty="0" smtClean="0"/>
              <a:t> for people living in a volcanic region.</a:t>
            </a:r>
            <a:endParaRPr lang="en-US" dirty="0" smtClean="0"/>
          </a:p>
          <a:p>
            <a:pPr marL="514350" lvl="0" indent="-514350">
              <a:buFont typeface="+mj-lt"/>
              <a:buAutoNum type="arabicPeriod"/>
            </a:pPr>
            <a:endParaRPr lang="en-IE" dirty="0" smtClean="0"/>
          </a:p>
          <a:p>
            <a:pPr marL="514350" lvl="0" indent="-514350">
              <a:buFont typeface="+mj-lt"/>
              <a:buAutoNum type="arabicPeriod"/>
            </a:pPr>
            <a:r>
              <a:rPr lang="en-IE" dirty="0" smtClean="0"/>
              <a:t>Discuss the </a:t>
            </a:r>
            <a:r>
              <a:rPr lang="en-IE" b="1" u="sng" dirty="0" smtClean="0"/>
              <a:t>positive impact of</a:t>
            </a:r>
            <a:r>
              <a:rPr lang="en-IE" dirty="0" smtClean="0"/>
              <a:t> </a:t>
            </a:r>
            <a:r>
              <a:rPr lang="en-IE" b="1" u="sng" dirty="0" smtClean="0"/>
              <a:t>volcanic activity</a:t>
            </a:r>
            <a:endParaRPr lang="en-US" dirty="0" smtClean="0"/>
          </a:p>
          <a:p>
            <a:pPr marL="514350" lvl="0" indent="-514350">
              <a:buFont typeface="+mj-lt"/>
              <a:buAutoNum type="arabicPeriod"/>
            </a:pPr>
            <a:endParaRPr lang="en-US" dirty="0" smtClean="0"/>
          </a:p>
          <a:p>
            <a:pPr marL="514350" lvl="0" indent="-514350">
              <a:buFont typeface="+mj-lt"/>
              <a:buAutoNum type="arabicPeriod"/>
            </a:pPr>
            <a:r>
              <a:rPr lang="en-US" dirty="0" smtClean="0"/>
              <a:t>Discuss the formation of any </a:t>
            </a:r>
            <a:r>
              <a:rPr lang="en-US" b="1" u="sng" dirty="0" smtClean="0"/>
              <a:t>two features formed by volcanic activity</a:t>
            </a:r>
            <a:r>
              <a:rPr lang="en-US" dirty="0" smtClean="0"/>
              <a:t>.</a:t>
            </a:r>
          </a:p>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572140"/>
            <a:ext cx="8183880" cy="928694"/>
          </a:xfrm>
        </p:spPr>
        <p:txBody>
          <a:bodyPr/>
          <a:lstStyle/>
          <a:p>
            <a:r>
              <a:rPr lang="en-GB" dirty="0" smtClean="0"/>
              <a:t>Label each of the following</a:t>
            </a:r>
            <a:endParaRPr lang="en-US" dirty="0"/>
          </a:p>
        </p:txBody>
      </p:sp>
      <p:pic>
        <p:nvPicPr>
          <p:cNvPr id="4" name="Picture 4" descr="PPT3A"/>
          <p:cNvPicPr>
            <a:picLocks noGrp="1" noChangeAspect="1" noChangeArrowheads="1"/>
          </p:cNvPicPr>
          <p:nvPr>
            <p:ph idx="1"/>
          </p:nvPr>
        </p:nvPicPr>
        <p:blipFill rotWithShape="1">
          <a:blip r:embed="rId3" cstate="print"/>
          <a:srcRect r="46063"/>
          <a:stretch/>
        </p:blipFill>
        <p:spPr bwMode="auto">
          <a:xfrm>
            <a:off x="0" y="0"/>
            <a:ext cx="4932040" cy="6000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589240"/>
            <a:ext cx="8183880" cy="1051560"/>
          </a:xfrm>
        </p:spPr>
        <p:txBody>
          <a:bodyPr/>
          <a:lstStyle/>
          <a:p>
            <a:r>
              <a:rPr lang="en-IE" dirty="0" smtClean="0"/>
              <a:t>ACIDIC LAVA</a:t>
            </a:r>
            <a:endParaRPr lang="en-US" dirty="0"/>
          </a:p>
        </p:txBody>
      </p:sp>
      <p:sp>
        <p:nvSpPr>
          <p:cNvPr id="3" name="Content Placeholder 2"/>
          <p:cNvSpPr>
            <a:spLocks noGrp="1"/>
          </p:cNvSpPr>
          <p:nvPr>
            <p:ph idx="1"/>
          </p:nvPr>
        </p:nvSpPr>
        <p:spPr/>
        <p:txBody>
          <a:bodyPr/>
          <a:lstStyle/>
          <a:p>
            <a:endParaRPr lang="en-US"/>
          </a:p>
        </p:txBody>
      </p:sp>
      <p:pic>
        <p:nvPicPr>
          <p:cNvPr id="3076" name="Picture 4" descr="http://cache.boston.com/universal/site_graphics/blogs/bigpicture/volc_07_16/volc1.jpg"/>
          <p:cNvPicPr>
            <a:picLocks noChangeAspect="1" noChangeArrowheads="1"/>
          </p:cNvPicPr>
          <p:nvPr/>
        </p:nvPicPr>
        <p:blipFill>
          <a:blip r:embed="rId3" cstate="print"/>
          <a:srcRect/>
          <a:stretch>
            <a:fillRect/>
          </a:stretch>
        </p:blipFill>
        <p:spPr bwMode="auto">
          <a:xfrm>
            <a:off x="-1" y="0"/>
            <a:ext cx="9108151" cy="573325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9698" name="Picture 2" descr="File:04Sep2007 Etna from SE Crater.jpg">
            <a:hlinkClick r:id="rId3"/>
          </p:cNvPr>
          <p:cNvPicPr>
            <a:picLocks noChangeAspect="1" noChangeArrowheads="1"/>
          </p:cNvPicPr>
          <p:nvPr/>
        </p:nvPicPr>
        <p:blipFill>
          <a:blip r:embed="rId4" cstate="print"/>
          <a:srcRect/>
          <a:stretch>
            <a:fillRect/>
          </a:stretch>
        </p:blipFill>
        <p:spPr bwMode="auto">
          <a:xfrm>
            <a:off x="0" y="620688"/>
            <a:ext cx="9344288" cy="623731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Basic Lava</a:t>
            </a:r>
            <a:endParaRPr lang="en-US" dirty="0"/>
          </a:p>
        </p:txBody>
      </p:sp>
      <p:sp>
        <p:nvSpPr>
          <p:cNvPr id="3" name="Text Placeholder 2"/>
          <p:cNvSpPr>
            <a:spLocks noGrp="1"/>
          </p:cNvSpPr>
          <p:nvPr>
            <p:ph type="body" idx="2"/>
          </p:nvPr>
        </p:nvSpPr>
        <p:spPr>
          <a:xfrm>
            <a:off x="5538846" y="1447802"/>
            <a:ext cx="3281625" cy="4933526"/>
          </a:xfrm>
        </p:spPr>
        <p:txBody>
          <a:bodyPr>
            <a:normAutofit/>
          </a:bodyPr>
          <a:lstStyle/>
          <a:p>
            <a:pPr>
              <a:buFont typeface="Arial" pitchFamily="34" charset="0"/>
              <a:buChar char="•"/>
            </a:pPr>
            <a:r>
              <a:rPr lang="en-GB" sz="2400" dirty="0" smtClean="0"/>
              <a:t>This lava is </a:t>
            </a:r>
            <a:r>
              <a:rPr lang="en-GB" sz="2400" dirty="0" smtClean="0">
                <a:solidFill>
                  <a:srgbClr val="FF0000"/>
                </a:solidFill>
              </a:rPr>
              <a:t>low in silica (50%</a:t>
            </a:r>
            <a:r>
              <a:rPr lang="en-GB" sz="2400" dirty="0" smtClean="0"/>
              <a:t> or less.</a:t>
            </a:r>
          </a:p>
          <a:p>
            <a:pPr>
              <a:buFont typeface="Arial" pitchFamily="34" charset="0"/>
              <a:buChar char="•"/>
            </a:pPr>
            <a:r>
              <a:rPr lang="en-GB" sz="2400" dirty="0" smtClean="0"/>
              <a:t>Is </a:t>
            </a:r>
            <a:r>
              <a:rPr lang="en-GB" sz="2400" dirty="0" smtClean="0">
                <a:solidFill>
                  <a:srgbClr val="FF0000"/>
                </a:solidFill>
              </a:rPr>
              <a:t>not explosive</a:t>
            </a:r>
            <a:r>
              <a:rPr lang="en-GB" sz="2400" dirty="0" smtClean="0"/>
              <a:t>, as gases can escape easily.</a:t>
            </a:r>
          </a:p>
          <a:p>
            <a:pPr>
              <a:buFont typeface="Arial" pitchFamily="34" charset="0"/>
              <a:buChar char="•"/>
            </a:pPr>
            <a:r>
              <a:rPr lang="en-GB" sz="2400" dirty="0" smtClean="0"/>
              <a:t>Flows </a:t>
            </a:r>
            <a:r>
              <a:rPr lang="en-GB" sz="2400" dirty="0" smtClean="0">
                <a:solidFill>
                  <a:srgbClr val="FF0000"/>
                </a:solidFill>
              </a:rPr>
              <a:t>long distances</a:t>
            </a:r>
            <a:r>
              <a:rPr lang="en-GB" sz="2400" dirty="0" smtClean="0"/>
              <a:t>.</a:t>
            </a:r>
          </a:p>
          <a:p>
            <a:pPr>
              <a:buFont typeface="Arial" pitchFamily="34" charset="0"/>
              <a:buChar char="•"/>
            </a:pPr>
            <a:r>
              <a:rPr lang="en-GB" sz="2400" dirty="0" smtClean="0"/>
              <a:t>Occur along </a:t>
            </a:r>
            <a:r>
              <a:rPr lang="en-GB" sz="2400" dirty="0" smtClean="0">
                <a:solidFill>
                  <a:srgbClr val="FF0000"/>
                </a:solidFill>
              </a:rPr>
              <a:t>divergent margins</a:t>
            </a:r>
          </a:p>
        </p:txBody>
      </p:sp>
      <p:pic>
        <p:nvPicPr>
          <p:cNvPr id="3074" name="Picture 2" descr="C:\Documents and Settings\Owner\Desktop\School work\Senior house\Volcanos\VOLCANOS\basic lava.jpg"/>
          <p:cNvPicPr>
            <a:picLocks noGrp="1" noChangeAspect="1" noChangeArrowheads="1"/>
          </p:cNvPicPr>
          <p:nvPr>
            <p:ph sz="half" idx="1"/>
          </p:nvPr>
        </p:nvPicPr>
        <p:blipFill>
          <a:blip r:embed="rId3" cstate="print"/>
          <a:srcRect/>
          <a:stretch>
            <a:fillRect/>
          </a:stretch>
        </p:blipFill>
        <p:spPr bwMode="auto">
          <a:xfrm>
            <a:off x="0" y="0"/>
            <a:ext cx="5214974" cy="3929090"/>
          </a:xfrm>
          <a:prstGeom prst="rect">
            <a:avLst/>
          </a:prstGeom>
          <a:noFill/>
        </p:spPr>
      </p:pic>
      <p:pic>
        <p:nvPicPr>
          <p:cNvPr id="3075" name="Picture 3" descr="C:\Documents and Settings\Owner\Desktop\School work\Senior house\Volcanos\VOLCANOS\basic lava 2.jpg"/>
          <p:cNvPicPr>
            <a:picLocks noChangeAspect="1" noChangeArrowheads="1"/>
          </p:cNvPicPr>
          <p:nvPr/>
        </p:nvPicPr>
        <p:blipFill>
          <a:blip r:embed="rId4" cstate="print"/>
          <a:srcRect/>
          <a:stretch>
            <a:fillRect/>
          </a:stretch>
        </p:blipFill>
        <p:spPr bwMode="auto">
          <a:xfrm>
            <a:off x="0" y="4071942"/>
            <a:ext cx="5357818" cy="278605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r>
              <a:rPr lang="en-IE" dirty="0" smtClean="0"/>
              <a:t>Three types of basic lavas</a:t>
            </a:r>
            <a:endParaRPr lang="en-US" dirty="0"/>
          </a:p>
        </p:txBody>
      </p:sp>
      <p:pic>
        <p:nvPicPr>
          <p:cNvPr id="3074" name="Picture 2"/>
          <p:cNvPicPr>
            <a:picLocks noChangeAspect="1" noChangeArrowheads="1"/>
          </p:cNvPicPr>
          <p:nvPr/>
        </p:nvPicPr>
        <p:blipFill>
          <a:blip r:embed="rId3" cstate="print"/>
          <a:srcRect l="12915" t="43922" r="14735" b="12766"/>
          <a:stretch>
            <a:fillRect/>
          </a:stretch>
        </p:blipFill>
        <p:spPr bwMode="auto">
          <a:xfrm>
            <a:off x="0" y="1196752"/>
            <a:ext cx="9144000" cy="5661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pic>
        <p:nvPicPr>
          <p:cNvPr id="6147" name="Picture 3"/>
          <p:cNvPicPr>
            <a:picLocks noGrp="1" noChangeAspect="1" noChangeArrowheads="1"/>
          </p:cNvPicPr>
          <p:nvPr>
            <p:ph type="body" idx="1"/>
          </p:nvPr>
        </p:nvPicPr>
        <p:blipFill>
          <a:blip r:embed="rId3" cstate="print"/>
          <a:srcRect l="2343" t="11458" r="2343" b="6250"/>
          <a:stretch>
            <a:fillRect/>
          </a:stretch>
        </p:blipFill>
        <p:spPr>
          <a:xfrm>
            <a:off x="0" y="0"/>
            <a:ext cx="8929718" cy="664371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517232"/>
            <a:ext cx="8183880" cy="1051560"/>
          </a:xfrm>
        </p:spPr>
        <p:txBody>
          <a:bodyPr/>
          <a:lstStyle/>
          <a:p>
            <a:r>
              <a:rPr lang="en-IE" dirty="0" smtClean="0"/>
              <a:t>BASIC LAVA</a:t>
            </a:r>
            <a:endParaRPr lang="en-US" dirty="0"/>
          </a:p>
        </p:txBody>
      </p:sp>
      <p:sp>
        <p:nvSpPr>
          <p:cNvPr id="3" name="Content Placeholder 2"/>
          <p:cNvSpPr>
            <a:spLocks noGrp="1"/>
          </p:cNvSpPr>
          <p:nvPr>
            <p:ph idx="1"/>
          </p:nvPr>
        </p:nvSpPr>
        <p:spPr/>
        <p:txBody>
          <a:bodyPr/>
          <a:lstStyle/>
          <a:p>
            <a:endParaRPr lang="en-US"/>
          </a:p>
        </p:txBody>
      </p:sp>
      <p:pic>
        <p:nvPicPr>
          <p:cNvPr id="158722" name="Picture 2" descr="http://library.thinkquest.org/C004218/113004.jpg"/>
          <p:cNvPicPr>
            <a:picLocks noChangeAspect="1" noChangeArrowheads="1"/>
          </p:cNvPicPr>
          <p:nvPr/>
        </p:nvPicPr>
        <p:blipFill>
          <a:blip r:embed="rId3" cstate="print"/>
          <a:srcRect/>
          <a:stretch>
            <a:fillRect/>
          </a:stretch>
        </p:blipFill>
        <p:spPr bwMode="auto">
          <a:xfrm>
            <a:off x="0" y="-1"/>
            <a:ext cx="8892480" cy="587727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5143512"/>
            <a:ext cx="9144000" cy="1714488"/>
          </a:xfrm>
        </p:spPr>
        <p:txBody>
          <a:bodyPr>
            <a:normAutofit fontScale="90000"/>
          </a:bodyPr>
          <a:lstStyle/>
          <a:p>
            <a:r>
              <a:rPr lang="en-GB" dirty="0" smtClean="0"/>
              <a:t>Say what type of volcano is located where on the crust and give reasons for your answer</a:t>
            </a:r>
            <a:endParaRPr lang="en-US" dirty="0"/>
          </a:p>
        </p:txBody>
      </p:sp>
      <p:pic>
        <p:nvPicPr>
          <p:cNvPr id="4099" name="Picture 3" descr="C:\Documents and Settings\Owner\Desktop\School work\Senior house\Volcanos\VOLCANOS\Differene in volcanos.jpg"/>
          <p:cNvPicPr>
            <a:picLocks noGrp="1" noChangeAspect="1" noChangeArrowheads="1"/>
          </p:cNvPicPr>
          <p:nvPr>
            <p:ph idx="1"/>
          </p:nvPr>
        </p:nvPicPr>
        <p:blipFill>
          <a:blip r:embed="rId3" cstate="print"/>
          <a:srcRect/>
          <a:stretch>
            <a:fillRect/>
          </a:stretch>
        </p:blipFill>
        <p:spPr bwMode="auto">
          <a:xfrm>
            <a:off x="58492" y="0"/>
            <a:ext cx="9085508" cy="507207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643578"/>
            <a:ext cx="8183880" cy="928694"/>
          </a:xfrm>
        </p:spPr>
        <p:txBody>
          <a:bodyPr/>
          <a:lstStyle/>
          <a:p>
            <a:r>
              <a:rPr lang="en-GB" dirty="0" smtClean="0"/>
              <a:t>Volcanoes</a:t>
            </a:r>
            <a:endParaRPr lang="en-US" dirty="0"/>
          </a:p>
        </p:txBody>
      </p:sp>
      <p:sp>
        <p:nvSpPr>
          <p:cNvPr id="3" name="Content Placeholder 2"/>
          <p:cNvSpPr>
            <a:spLocks noGrp="1"/>
          </p:cNvSpPr>
          <p:nvPr>
            <p:ph idx="1"/>
          </p:nvPr>
        </p:nvSpPr>
        <p:spPr>
          <a:xfrm>
            <a:off x="502920" y="530352"/>
            <a:ext cx="8183880" cy="5470416"/>
          </a:xfrm>
        </p:spPr>
        <p:txBody>
          <a:bodyPr>
            <a:normAutofit/>
          </a:bodyPr>
          <a:lstStyle/>
          <a:p>
            <a:r>
              <a:rPr lang="en-GB" dirty="0" smtClean="0"/>
              <a:t>Volcanoes are a </a:t>
            </a:r>
            <a:r>
              <a:rPr lang="en-GB" dirty="0" smtClean="0">
                <a:solidFill>
                  <a:srgbClr val="FF0000"/>
                </a:solidFill>
              </a:rPr>
              <a:t>vent</a:t>
            </a:r>
            <a:r>
              <a:rPr lang="en-GB" dirty="0" smtClean="0"/>
              <a:t> or fissure that allows lava, gases, rock fragments and ash to escape from it.</a:t>
            </a:r>
          </a:p>
          <a:p>
            <a:r>
              <a:rPr lang="en-GB" dirty="0" smtClean="0"/>
              <a:t>This happens as magma rises in the mantle due to </a:t>
            </a:r>
            <a:r>
              <a:rPr lang="en-GB" dirty="0" smtClean="0">
                <a:solidFill>
                  <a:srgbClr val="FF0000"/>
                </a:solidFill>
              </a:rPr>
              <a:t>convection currents</a:t>
            </a:r>
            <a:r>
              <a:rPr lang="en-GB" dirty="0" smtClean="0"/>
              <a:t>, it expands becomes lighter and builds up in a magma chamber.</a:t>
            </a:r>
          </a:p>
          <a:p>
            <a:r>
              <a:rPr lang="en-GB" dirty="0" smtClean="0"/>
              <a:t>Volcanoes erupt when the </a:t>
            </a:r>
            <a:r>
              <a:rPr lang="en-GB" dirty="0" smtClean="0">
                <a:solidFill>
                  <a:srgbClr val="FF0000"/>
                </a:solidFill>
              </a:rPr>
              <a:t>crust can no longer take the pressure </a:t>
            </a:r>
            <a:r>
              <a:rPr lang="en-GB" dirty="0" smtClean="0"/>
              <a:t>of the magma under it.</a:t>
            </a:r>
          </a:p>
          <a:p>
            <a:r>
              <a:rPr lang="en-GB" dirty="0" smtClean="0"/>
              <a:t>Once </a:t>
            </a:r>
            <a:r>
              <a:rPr lang="en-GB" dirty="0" smtClean="0">
                <a:solidFill>
                  <a:srgbClr val="FF0000"/>
                </a:solidFill>
              </a:rPr>
              <a:t>magma reaches the earths surface it is know as lava</a:t>
            </a:r>
            <a:r>
              <a:rPr lang="en-GB" dirty="0" smtClean="0"/>
              <a: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PT2C"/>
          <p:cNvPicPr>
            <a:picLocks noChangeAspect="1" noChangeArrowheads="1"/>
          </p:cNvPicPr>
          <p:nvPr/>
        </p:nvPicPr>
        <p:blipFill>
          <a:blip r:embed="rId3" cstate="print"/>
          <a:srcRect/>
          <a:stretch>
            <a:fillRect/>
          </a:stretch>
        </p:blipFill>
        <p:spPr bwMode="auto">
          <a:xfrm>
            <a:off x="179388" y="714356"/>
            <a:ext cx="8785225" cy="5572164"/>
          </a:xfrm>
          <a:prstGeom prst="rect">
            <a:avLst/>
          </a:prstGeom>
          <a:noFill/>
          <a:ln w="9525">
            <a:noFill/>
            <a:miter lim="800000"/>
            <a:headEnd/>
            <a:tailEnd/>
          </a:ln>
          <a:effectLst/>
        </p:spPr>
      </p:pic>
      <p:pic>
        <p:nvPicPr>
          <p:cNvPr id="3" name="Picture 4" descr="PPT2C"/>
          <p:cNvPicPr>
            <a:picLocks noChangeAspect="1" noChangeArrowheads="1"/>
          </p:cNvPicPr>
          <p:nvPr/>
        </p:nvPicPr>
        <p:blipFill>
          <a:blip r:embed="rId3" cstate="print"/>
          <a:srcRect l="83340" t="47436" r="10968" b="28205"/>
          <a:stretch>
            <a:fillRect/>
          </a:stretch>
        </p:blipFill>
        <p:spPr bwMode="auto">
          <a:xfrm>
            <a:off x="3643306" y="3357562"/>
            <a:ext cx="500066" cy="1357322"/>
          </a:xfrm>
          <a:prstGeom prst="rect">
            <a:avLst/>
          </a:prstGeom>
          <a:noFill/>
          <a:ln w="9525">
            <a:noFill/>
            <a:miter lim="800000"/>
            <a:headEnd/>
            <a:tailEnd/>
          </a:ln>
          <a:effectLst/>
        </p:spPr>
      </p:pic>
      <p:sp>
        <p:nvSpPr>
          <p:cNvPr id="6" name="Rectangle 5"/>
          <p:cNvSpPr/>
          <p:nvPr/>
        </p:nvSpPr>
        <p:spPr>
          <a:xfrm>
            <a:off x="3857620" y="3071810"/>
            <a:ext cx="66308" cy="35719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32848" t="14391" r="6250" b="28516"/>
          <a:stretch>
            <a:fillRect/>
          </a:stretch>
        </p:blipFill>
        <p:spPr bwMode="auto">
          <a:xfrm>
            <a:off x="0" y="404664"/>
            <a:ext cx="8910228" cy="626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Distribution of Volcanoes</a:t>
            </a:r>
            <a:br>
              <a:rPr lang="en-GB" dirty="0" smtClean="0"/>
            </a:br>
            <a:r>
              <a:rPr lang="en-GB" dirty="0" smtClean="0"/>
              <a:t>Why are they no volcanoes on transverse margins????</a:t>
            </a:r>
            <a:endParaRPr lang="en-US" dirty="0"/>
          </a:p>
        </p:txBody>
      </p:sp>
      <p:sp>
        <p:nvSpPr>
          <p:cNvPr id="3" name="Content Placeholder 2"/>
          <p:cNvSpPr>
            <a:spLocks noGrp="1"/>
          </p:cNvSpPr>
          <p:nvPr>
            <p:ph idx="1"/>
          </p:nvPr>
        </p:nvSpPr>
        <p:spPr/>
        <p:txBody>
          <a:bodyPr/>
          <a:lstStyle/>
          <a:p>
            <a:r>
              <a:rPr lang="en-GB" dirty="0" smtClean="0"/>
              <a:t>The pattern of volcanoes globally can be found at three spots.</a:t>
            </a:r>
          </a:p>
          <a:p>
            <a:pPr>
              <a:buNone/>
            </a:pPr>
            <a:r>
              <a:rPr lang="en-GB" dirty="0" smtClean="0">
                <a:solidFill>
                  <a:srgbClr val="FF0000"/>
                </a:solidFill>
              </a:rPr>
              <a:t>1.Convergent plates </a:t>
            </a:r>
            <a:r>
              <a:rPr lang="en-GB" dirty="0" smtClean="0"/>
              <a:t>(where plates meet)</a:t>
            </a:r>
          </a:p>
          <a:p>
            <a:pPr>
              <a:buNone/>
            </a:pPr>
            <a:r>
              <a:rPr lang="en-GB" dirty="0" smtClean="0">
                <a:solidFill>
                  <a:srgbClr val="FF0000"/>
                </a:solidFill>
              </a:rPr>
              <a:t>2.Divergent plates</a:t>
            </a:r>
            <a:r>
              <a:rPr lang="en-GB" dirty="0" smtClean="0"/>
              <a:t> (where plates separate)</a:t>
            </a:r>
          </a:p>
          <a:p>
            <a:pPr>
              <a:buNone/>
            </a:pPr>
            <a:r>
              <a:rPr lang="en-GB" dirty="0" smtClean="0">
                <a:solidFill>
                  <a:srgbClr val="FF0000"/>
                </a:solidFill>
              </a:rPr>
              <a:t>3.Hot spots </a:t>
            </a:r>
            <a:r>
              <a:rPr lang="en-GB" dirty="0" smtClean="0"/>
              <a:t>(this is where magma forces its way through the oceanic crust)</a:t>
            </a:r>
          </a:p>
          <a:p>
            <a:pPr>
              <a:buNone/>
            </a:pPr>
            <a:endParaRPr lang="en-GB" dirty="0" smtClean="0"/>
          </a:p>
          <a:p>
            <a:pPr>
              <a:buNone/>
            </a:pPr>
            <a:r>
              <a:rPr lang="en-GB" dirty="0" smtClean="0"/>
              <a:t>Majority of volcanoes can be found at the </a:t>
            </a:r>
            <a:r>
              <a:rPr lang="en-GB" dirty="0" smtClean="0">
                <a:solidFill>
                  <a:srgbClr val="FF0000"/>
                </a:solidFill>
              </a:rPr>
              <a:t>pacific ring of fire</a:t>
            </a:r>
            <a:r>
              <a:rPr lang="en-GB" dirty="0" smtClean="0"/>
              <a: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p:txBody>
          <a:bodyPr>
            <a:normAutofit fontScale="90000"/>
          </a:bodyPr>
          <a:lstStyle/>
          <a:p>
            <a:r>
              <a:rPr lang="en-US" sz="4000"/>
              <a:t>Global distribution of volcanoes </a:t>
            </a:r>
            <a:br>
              <a:rPr lang="en-US" sz="4000"/>
            </a:br>
            <a:endParaRPr lang="en-US" sz="4000"/>
          </a:p>
        </p:txBody>
      </p:sp>
      <p:pic>
        <p:nvPicPr>
          <p:cNvPr id="7172" name="Picture 4"/>
          <p:cNvPicPr>
            <a:picLocks noGrp="1" noChangeAspect="1" noChangeArrowheads="1"/>
          </p:cNvPicPr>
          <p:nvPr>
            <p:ph idx="1"/>
          </p:nvPr>
        </p:nvPicPr>
        <p:blipFill>
          <a:blip r:embed="rId3" cstate="print"/>
          <a:srcRect/>
          <a:stretch>
            <a:fillRect/>
          </a:stretch>
        </p:blipFill>
        <p:spPr>
          <a:xfrm>
            <a:off x="0" y="0"/>
            <a:ext cx="9036285" cy="6858000"/>
          </a:xfrm>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pic>
        <p:nvPicPr>
          <p:cNvPr id="24579" name="Picture 3"/>
          <p:cNvPicPr>
            <a:picLocks noGrp="1" noChangeAspect="1" noChangeArrowheads="1"/>
          </p:cNvPicPr>
          <p:nvPr>
            <p:ph type="body" idx="1"/>
          </p:nvPr>
        </p:nvPicPr>
        <p:blipFill>
          <a:blip r:embed="rId3" cstate="print"/>
          <a:srcRect l="2343" t="17708" r="3125" b="9375"/>
          <a:stretch>
            <a:fillRect/>
          </a:stretch>
        </p:blipFill>
        <p:spPr>
          <a:xfrm>
            <a:off x="0" y="214290"/>
            <a:ext cx="8643998" cy="607223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4950"/>
            <a:ext cx="9144000" cy="1643050"/>
          </a:xfrm>
        </p:spPr>
        <p:txBody>
          <a:bodyPr>
            <a:normAutofit fontScale="90000"/>
          </a:bodyPr>
          <a:lstStyle/>
          <a:p>
            <a:r>
              <a:rPr lang="en-GB" dirty="0" smtClean="0"/>
              <a:t>Identify volcanoes that are on convergent plates, divergent plates and hot spots</a:t>
            </a:r>
            <a:endParaRPr lang="en-US" dirty="0"/>
          </a:p>
        </p:txBody>
      </p:sp>
      <p:pic>
        <p:nvPicPr>
          <p:cNvPr id="5123" name="Picture 3" descr="C:\Documents and Settings\Owner\Desktop\School work\Senior house\Volcanos\VOLCANOS\pacific ring of fire.gif"/>
          <p:cNvPicPr>
            <a:picLocks noGrp="1" noChangeAspect="1" noChangeArrowheads="1"/>
          </p:cNvPicPr>
          <p:nvPr>
            <p:ph idx="1"/>
          </p:nvPr>
        </p:nvPicPr>
        <p:blipFill>
          <a:blip r:embed="rId3" cstate="print"/>
          <a:srcRect/>
          <a:stretch>
            <a:fillRect/>
          </a:stretch>
        </p:blipFill>
        <p:spPr bwMode="auto">
          <a:xfrm>
            <a:off x="0" y="476672"/>
            <a:ext cx="9144000" cy="638132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PPT2F"/>
          <p:cNvPicPr>
            <a:picLocks noChangeAspect="1" noChangeArrowheads="1"/>
          </p:cNvPicPr>
          <p:nvPr/>
        </p:nvPicPr>
        <p:blipFill>
          <a:blip r:embed="rId3" cstate="print"/>
          <a:srcRect/>
          <a:stretch>
            <a:fillRect/>
          </a:stretch>
        </p:blipFill>
        <p:spPr bwMode="auto">
          <a:xfrm>
            <a:off x="642910" y="214290"/>
            <a:ext cx="8143932" cy="6286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pic>
        <p:nvPicPr>
          <p:cNvPr id="23555" name="Picture 3"/>
          <p:cNvPicPr>
            <a:picLocks noGrp="1" noChangeAspect="1" noChangeArrowheads="1"/>
          </p:cNvPicPr>
          <p:nvPr>
            <p:ph type="body" idx="1"/>
          </p:nvPr>
        </p:nvPicPr>
        <p:blipFill>
          <a:blip r:embed="rId3" cstate="print"/>
          <a:srcRect l="2343" t="12500" r="4687" b="12500"/>
          <a:stretch>
            <a:fillRect/>
          </a:stretch>
        </p:blipFill>
        <p:spPr>
          <a:xfrm>
            <a:off x="0" y="0"/>
            <a:ext cx="9144000" cy="6572272"/>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5286388"/>
            <a:ext cx="8401080" cy="1214446"/>
          </a:xfrm>
        </p:spPr>
        <p:txBody>
          <a:bodyPr>
            <a:normAutofit/>
          </a:bodyPr>
          <a:lstStyle/>
          <a:p>
            <a:r>
              <a:rPr lang="en-GB" dirty="0" smtClean="0"/>
              <a:t>Volcanoes at divergent margins</a:t>
            </a:r>
            <a:endParaRPr lang="en-US" dirty="0"/>
          </a:p>
        </p:txBody>
      </p:sp>
      <p:sp>
        <p:nvSpPr>
          <p:cNvPr id="3" name="Content Placeholder 2"/>
          <p:cNvSpPr>
            <a:spLocks noGrp="1"/>
          </p:cNvSpPr>
          <p:nvPr>
            <p:ph idx="1"/>
          </p:nvPr>
        </p:nvSpPr>
        <p:spPr>
          <a:xfrm>
            <a:off x="502920" y="530352"/>
            <a:ext cx="8183880" cy="5184664"/>
          </a:xfrm>
        </p:spPr>
        <p:txBody>
          <a:bodyPr/>
          <a:lstStyle/>
          <a:p>
            <a:r>
              <a:rPr lang="en-GB" dirty="0" smtClean="0"/>
              <a:t>When the crust pulls apart the basic lava flows freely through the vent or fissure. This cools solidifies to form new crust.</a:t>
            </a:r>
          </a:p>
          <a:p>
            <a:endParaRPr lang="en-GB" dirty="0" smtClean="0"/>
          </a:p>
          <a:p>
            <a:r>
              <a:rPr lang="en-GB" dirty="0" smtClean="0"/>
              <a:t>This creates two types of landforms, mid oceanic ridges and lava plateaux's.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a:defRPr/>
            </a:pPr>
            <a:endParaRPr lang="en-US"/>
          </a:p>
        </p:txBody>
      </p:sp>
      <p:pic>
        <p:nvPicPr>
          <p:cNvPr id="90115" name="Picture 2" descr="C:\Documents and Settings\Owner\Desktop\The restless earth\VolcanoStructur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4" name="Rectangle 3"/>
          <p:cNvSpPr/>
          <p:nvPr/>
        </p:nvSpPr>
        <p:spPr>
          <a:xfrm>
            <a:off x="179388" y="3357563"/>
            <a:ext cx="2376487" cy="35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E"/>
          </a:p>
        </p:txBody>
      </p:sp>
      <p:sp>
        <p:nvSpPr>
          <p:cNvPr id="5" name="Rectangle 4"/>
          <p:cNvSpPr/>
          <p:nvPr/>
        </p:nvSpPr>
        <p:spPr>
          <a:xfrm>
            <a:off x="0" y="3644900"/>
            <a:ext cx="226853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E"/>
          </a:p>
        </p:txBody>
      </p:sp>
    </p:spTree>
    <p:extLst>
      <p:ext uri="{BB962C8B-B14F-4D97-AF65-F5344CB8AC3E}">
        <p14:creationId xmlns:p14="http://schemas.microsoft.com/office/powerpoint/2010/main" val="2324905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57818" y="0"/>
            <a:ext cx="3357586" cy="1447800"/>
          </a:xfrm>
        </p:spPr>
        <p:txBody>
          <a:bodyPr>
            <a:normAutofit/>
          </a:bodyPr>
          <a:lstStyle/>
          <a:p>
            <a:r>
              <a:rPr lang="en-GB" dirty="0" smtClean="0"/>
              <a:t>Divergent margin landform; Mid-oceanic ridge</a:t>
            </a:r>
            <a:endParaRPr lang="en-US" dirty="0"/>
          </a:p>
        </p:txBody>
      </p:sp>
      <p:sp>
        <p:nvSpPr>
          <p:cNvPr id="6" name="Text Placeholder 5"/>
          <p:cNvSpPr>
            <a:spLocks noGrp="1"/>
          </p:cNvSpPr>
          <p:nvPr>
            <p:ph type="body" idx="2"/>
          </p:nvPr>
        </p:nvSpPr>
        <p:spPr>
          <a:xfrm>
            <a:off x="5538846" y="1447802"/>
            <a:ext cx="3425641" cy="4861518"/>
          </a:xfrm>
        </p:spPr>
        <p:txBody>
          <a:bodyPr>
            <a:noAutofit/>
          </a:bodyPr>
          <a:lstStyle/>
          <a:p>
            <a:r>
              <a:rPr lang="en-GB" sz="2400" dirty="0" smtClean="0"/>
              <a:t>The mid Atlantic ridge is the largest volcanic landform on the earth. As the magma rises in convection currents it separates the plates and magma forces its way through the plates.</a:t>
            </a:r>
          </a:p>
          <a:p>
            <a:r>
              <a:rPr lang="en-GB" sz="2400" dirty="0" smtClean="0">
                <a:solidFill>
                  <a:srgbClr val="C00000"/>
                </a:solidFill>
              </a:rPr>
              <a:t>Name 2 plates that make a ridge?</a:t>
            </a:r>
            <a:endParaRPr lang="en-US" sz="2400" dirty="0">
              <a:solidFill>
                <a:srgbClr val="C00000"/>
              </a:solidFill>
            </a:endParaRPr>
          </a:p>
        </p:txBody>
      </p:sp>
      <p:pic>
        <p:nvPicPr>
          <p:cNvPr id="6146" name="Picture 2" descr="C:\Documents and Settings\Owner\Desktop\School work\Senior house\Volcanos\VOLCANOS\FISSURE.jpg"/>
          <p:cNvPicPr>
            <a:picLocks noGrp="1" noChangeAspect="1" noChangeArrowheads="1"/>
          </p:cNvPicPr>
          <p:nvPr>
            <p:ph sz="half" idx="1"/>
          </p:nvPr>
        </p:nvPicPr>
        <p:blipFill>
          <a:blip r:embed="rId3" cstate="print"/>
          <a:srcRect/>
          <a:stretch>
            <a:fillRect/>
          </a:stretch>
        </p:blipFill>
        <p:spPr bwMode="auto">
          <a:xfrm>
            <a:off x="0" y="0"/>
            <a:ext cx="5286380" cy="3357562"/>
          </a:xfrm>
          <a:prstGeom prst="rect">
            <a:avLst/>
          </a:prstGeom>
          <a:noFill/>
        </p:spPr>
      </p:pic>
      <p:pic>
        <p:nvPicPr>
          <p:cNvPr id="6147" name="Picture 3" descr="C:\Documents and Settings\Owner\Desktop\School work\Senior house\Volcanos\VOLCANOS\Seafloor_spreading.jpg"/>
          <p:cNvPicPr>
            <a:picLocks noChangeAspect="1" noChangeArrowheads="1"/>
          </p:cNvPicPr>
          <p:nvPr/>
        </p:nvPicPr>
        <p:blipFill>
          <a:blip r:embed="rId4" cstate="print"/>
          <a:srcRect/>
          <a:stretch>
            <a:fillRect/>
          </a:stretch>
        </p:blipFill>
        <p:spPr bwMode="auto">
          <a:xfrm>
            <a:off x="0" y="3313091"/>
            <a:ext cx="5387419" cy="354490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PPT30"/>
          <p:cNvPicPr>
            <a:picLocks noChangeAspect="1" noChangeArrowheads="1"/>
          </p:cNvPicPr>
          <p:nvPr/>
        </p:nvPicPr>
        <p:blipFill>
          <a:blip r:embed="rId3" cstate="print"/>
          <a:srcRect/>
          <a:stretch>
            <a:fillRect/>
          </a:stretch>
        </p:blipFill>
        <p:spPr bwMode="auto">
          <a:xfrm>
            <a:off x="357158" y="142852"/>
            <a:ext cx="8501122" cy="63611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332656"/>
            <a:ext cx="3384376" cy="914400"/>
          </a:xfrm>
        </p:spPr>
        <p:txBody>
          <a:bodyPr>
            <a:noAutofit/>
          </a:bodyPr>
          <a:lstStyle/>
          <a:p>
            <a:r>
              <a:rPr lang="en-GB" sz="2400" dirty="0" smtClean="0"/>
              <a:t>Divergent margin landform; Lava plateaux</a:t>
            </a:r>
            <a:endParaRPr lang="en-US" sz="2400" dirty="0"/>
          </a:p>
        </p:txBody>
      </p:sp>
      <p:sp>
        <p:nvSpPr>
          <p:cNvPr id="3" name="Text Placeholder 2"/>
          <p:cNvSpPr>
            <a:spLocks noGrp="1"/>
          </p:cNvSpPr>
          <p:nvPr>
            <p:ph type="body" idx="2"/>
          </p:nvPr>
        </p:nvSpPr>
        <p:spPr>
          <a:xfrm>
            <a:off x="5538846" y="1124744"/>
            <a:ext cx="3605154" cy="5400600"/>
          </a:xfrm>
        </p:spPr>
        <p:txBody>
          <a:bodyPr>
            <a:noAutofit/>
          </a:bodyPr>
          <a:lstStyle/>
          <a:p>
            <a:r>
              <a:rPr lang="en-GB" sz="2400" dirty="0" smtClean="0"/>
              <a:t>A lava plateaux is where basic </a:t>
            </a:r>
            <a:r>
              <a:rPr lang="en-GB" sz="2400" dirty="0" smtClean="0">
                <a:solidFill>
                  <a:srgbClr val="C00000"/>
                </a:solidFill>
              </a:rPr>
              <a:t>lava flows out through fissures or either continental of oceanic plates</a:t>
            </a:r>
            <a:r>
              <a:rPr lang="en-GB" sz="2400" dirty="0" smtClean="0"/>
              <a:t>. </a:t>
            </a:r>
          </a:p>
          <a:p>
            <a:r>
              <a:rPr lang="en-GB" sz="2400" dirty="0" smtClean="0"/>
              <a:t>Due to Basic Lava which normally flows over large distances.</a:t>
            </a:r>
          </a:p>
          <a:p>
            <a:endParaRPr lang="en-GB" sz="2400" dirty="0" smtClean="0"/>
          </a:p>
          <a:p>
            <a:r>
              <a:rPr lang="en-GB" sz="2400" dirty="0" smtClean="0"/>
              <a:t>Examples is the Derry Antrim plateaux and the Deccan plateaux in India</a:t>
            </a:r>
            <a:endParaRPr lang="en-US" sz="2400" dirty="0"/>
          </a:p>
        </p:txBody>
      </p:sp>
      <p:pic>
        <p:nvPicPr>
          <p:cNvPr id="7170" name="Picture 2" descr="C:\Documents and Settings\Owner\Desktop\School work\Senior house\Volcanos\VOLCANOS\lava plataux.jpg"/>
          <p:cNvPicPr>
            <a:picLocks noGrp="1" noChangeAspect="1" noChangeArrowheads="1"/>
          </p:cNvPicPr>
          <p:nvPr>
            <p:ph sz="half" idx="1"/>
          </p:nvPr>
        </p:nvPicPr>
        <p:blipFill>
          <a:blip r:embed="rId3" cstate="print"/>
          <a:srcRect/>
          <a:stretch>
            <a:fillRect/>
          </a:stretch>
        </p:blipFill>
        <p:spPr bwMode="auto">
          <a:xfrm>
            <a:off x="0" y="0"/>
            <a:ext cx="5500694" cy="3071810"/>
          </a:xfrm>
          <a:prstGeom prst="rect">
            <a:avLst/>
          </a:prstGeom>
          <a:noFill/>
        </p:spPr>
      </p:pic>
      <p:pic>
        <p:nvPicPr>
          <p:cNvPr id="7171" name="Picture 3" descr="C:\Documents and Settings\Owner\Desktop\School work\Senior house\Volcanos\VOLCANOS\antrim plateaux.bmp"/>
          <p:cNvPicPr>
            <a:picLocks noChangeAspect="1" noChangeArrowheads="1"/>
          </p:cNvPicPr>
          <p:nvPr/>
        </p:nvPicPr>
        <p:blipFill>
          <a:blip r:embed="rId4" cstate="print"/>
          <a:srcRect/>
          <a:stretch>
            <a:fillRect/>
          </a:stretch>
        </p:blipFill>
        <p:spPr bwMode="auto">
          <a:xfrm>
            <a:off x="0" y="3071809"/>
            <a:ext cx="3071802" cy="3786191"/>
          </a:xfrm>
          <a:prstGeom prst="rect">
            <a:avLst/>
          </a:prstGeom>
          <a:noFill/>
        </p:spPr>
      </p:pic>
      <p:pic>
        <p:nvPicPr>
          <p:cNvPr id="7172" name="Picture 4" descr="C:\Documents and Settings\Owner\Desktop\School work\Senior house\Volcanos\VOLCANOS\plateaux.gif"/>
          <p:cNvPicPr>
            <a:picLocks noChangeAspect="1" noChangeArrowheads="1"/>
          </p:cNvPicPr>
          <p:nvPr/>
        </p:nvPicPr>
        <p:blipFill>
          <a:blip r:embed="rId5" cstate="print"/>
          <a:srcRect/>
          <a:stretch>
            <a:fillRect/>
          </a:stretch>
        </p:blipFill>
        <p:spPr bwMode="auto">
          <a:xfrm>
            <a:off x="2500298" y="3071810"/>
            <a:ext cx="3009900" cy="378619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7890" name="Picture 2" descr="File:Three Waikupanaha and one Ki lava ocean entries w-edit2.jpg">
            <a:hlinkClick r:id="rId3"/>
          </p:cNvPr>
          <p:cNvPicPr>
            <a:picLocks noChangeAspect="1" noChangeArrowheads="1"/>
          </p:cNvPicPr>
          <p:nvPr/>
        </p:nvPicPr>
        <p:blipFill>
          <a:blip r:embed="rId4" cstate="print"/>
          <a:srcRect/>
          <a:stretch>
            <a:fillRect/>
          </a:stretch>
        </p:blipFill>
        <p:spPr bwMode="auto">
          <a:xfrm>
            <a:off x="-1" y="404664"/>
            <a:ext cx="8725689" cy="625867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209922" name="Picture 2" descr="http://www.scienceclarified.com/landforms/images/ueol_03_img0100.jpg"/>
          <p:cNvPicPr>
            <a:picLocks noChangeAspect="1" noChangeArrowheads="1"/>
          </p:cNvPicPr>
          <p:nvPr/>
        </p:nvPicPr>
        <p:blipFill>
          <a:blip r:embed="rId3" cstate="print"/>
          <a:srcRect/>
          <a:stretch>
            <a:fillRect/>
          </a:stretch>
        </p:blipFill>
        <p:spPr bwMode="auto">
          <a:xfrm>
            <a:off x="251520" y="836712"/>
            <a:ext cx="8462073" cy="566124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Giants Causeway</a:t>
            </a:r>
            <a:endParaRPr lang="en-US" dirty="0"/>
          </a:p>
        </p:txBody>
      </p:sp>
      <p:sp>
        <p:nvSpPr>
          <p:cNvPr id="3" name="Text Placeholder 2"/>
          <p:cNvSpPr>
            <a:spLocks noGrp="1"/>
          </p:cNvSpPr>
          <p:nvPr>
            <p:ph type="body" idx="2"/>
          </p:nvPr>
        </p:nvSpPr>
        <p:spPr>
          <a:xfrm>
            <a:off x="5538846" y="1447802"/>
            <a:ext cx="3281625" cy="5005534"/>
          </a:xfrm>
        </p:spPr>
        <p:txBody>
          <a:bodyPr>
            <a:normAutofit/>
          </a:bodyPr>
          <a:lstStyle/>
          <a:p>
            <a:r>
              <a:rPr lang="ga-IE" sz="2000" dirty="0" smtClean="0"/>
              <a:t>Many basalt plateaux have a </a:t>
            </a:r>
            <a:r>
              <a:rPr lang="ga-IE" sz="2000" dirty="0" smtClean="0">
                <a:solidFill>
                  <a:srgbClr val="FF0000"/>
                </a:solidFill>
              </a:rPr>
              <a:t>stepped appearance</a:t>
            </a:r>
            <a:r>
              <a:rPr lang="ga-IE" sz="2000" dirty="0" smtClean="0"/>
              <a:t>. This occurs becau</a:t>
            </a:r>
            <a:r>
              <a:rPr lang="en-IE" sz="2000" dirty="0" smtClean="0"/>
              <a:t>s</a:t>
            </a:r>
            <a:r>
              <a:rPr lang="ga-IE" sz="2000" dirty="0" smtClean="0"/>
              <a:t>e later </a:t>
            </a:r>
            <a:r>
              <a:rPr lang="ga-IE" sz="2000" dirty="0" smtClean="0">
                <a:solidFill>
                  <a:srgbClr val="FF0000"/>
                </a:solidFill>
              </a:rPr>
              <a:t>lava flows did not travel as far as previo</a:t>
            </a:r>
            <a:r>
              <a:rPr lang="en-IE" sz="2000" dirty="0" smtClean="0">
                <a:solidFill>
                  <a:srgbClr val="FF0000"/>
                </a:solidFill>
              </a:rPr>
              <a:t>u</a:t>
            </a:r>
            <a:r>
              <a:rPr lang="ga-IE" sz="2000" dirty="0" smtClean="0">
                <a:solidFill>
                  <a:srgbClr val="FF0000"/>
                </a:solidFill>
              </a:rPr>
              <a:t>s ones</a:t>
            </a:r>
            <a:r>
              <a:rPr lang="ga-IE" sz="2000" dirty="0" smtClean="0"/>
              <a:t>. The Giants casue way was formed in a similar manner when lava </a:t>
            </a:r>
            <a:r>
              <a:rPr lang="ga-IE" sz="2000" dirty="0" smtClean="0">
                <a:solidFill>
                  <a:srgbClr val="FF0000"/>
                </a:solidFill>
              </a:rPr>
              <a:t>cooled slowly and formed distinct hexagonal columns</a:t>
            </a:r>
            <a:r>
              <a:rPr lang="ga-IE" sz="2000" dirty="0" smtClean="0"/>
              <a:t>.</a:t>
            </a:r>
            <a:endParaRPr lang="en-US" sz="2000" dirty="0" smtClean="0"/>
          </a:p>
          <a:p>
            <a:endParaRPr lang="en-US" sz="2000" dirty="0"/>
          </a:p>
        </p:txBody>
      </p:sp>
      <p:sp>
        <p:nvSpPr>
          <p:cNvPr id="4" name="Content Placeholder 3"/>
          <p:cNvSpPr>
            <a:spLocks noGrp="1"/>
          </p:cNvSpPr>
          <p:nvPr>
            <p:ph sz="half" idx="1"/>
          </p:nvPr>
        </p:nvSpPr>
        <p:spPr/>
        <p:txBody>
          <a:bodyPr/>
          <a:lstStyle/>
          <a:p>
            <a:endParaRPr lang="en-US"/>
          </a:p>
        </p:txBody>
      </p:sp>
      <p:pic>
        <p:nvPicPr>
          <p:cNvPr id="5" name="Picture 3"/>
          <p:cNvPicPr>
            <a:picLocks noChangeAspect="1" noChangeArrowheads="1"/>
          </p:cNvPicPr>
          <p:nvPr/>
        </p:nvPicPr>
        <p:blipFill>
          <a:blip r:embed="rId3" cstate="print"/>
          <a:srcRect l="20703" t="8008" r="21436" b="12891"/>
          <a:stretch>
            <a:fillRect/>
          </a:stretch>
        </p:blipFill>
        <p:spPr bwMode="auto">
          <a:xfrm>
            <a:off x="0" y="0"/>
            <a:ext cx="507605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basalt pillars"/>
          <p:cNvPicPr>
            <a:picLocks noChangeAspect="1" noChangeArrowheads="1"/>
          </p:cNvPicPr>
          <p:nvPr/>
        </p:nvPicPr>
        <p:blipFill>
          <a:blip r:embed="rId3" cstate="print"/>
          <a:srcRect b="40350"/>
          <a:stretch>
            <a:fillRect/>
          </a:stretch>
        </p:blipFill>
        <p:spPr bwMode="auto">
          <a:xfrm>
            <a:off x="179388" y="857250"/>
            <a:ext cx="2819400" cy="4643438"/>
          </a:xfrm>
          <a:prstGeom prst="rect">
            <a:avLst/>
          </a:prstGeom>
          <a:noFill/>
          <a:ln w="9525">
            <a:noFill/>
            <a:miter lim="800000"/>
            <a:headEnd/>
            <a:tailEnd/>
          </a:ln>
        </p:spPr>
      </p:pic>
      <p:sp>
        <p:nvSpPr>
          <p:cNvPr id="17411" name="Rectangle 4"/>
          <p:cNvSpPr>
            <a:spLocks noChangeArrowheads="1"/>
          </p:cNvSpPr>
          <p:nvPr/>
        </p:nvSpPr>
        <p:spPr bwMode="auto">
          <a:xfrm>
            <a:off x="71438" y="71438"/>
            <a:ext cx="3352800" cy="519112"/>
          </a:xfrm>
          <a:prstGeom prst="rect">
            <a:avLst/>
          </a:prstGeom>
          <a:noFill/>
          <a:ln w="9525">
            <a:noFill/>
            <a:miter lim="800000"/>
            <a:headEnd/>
            <a:tailEnd/>
          </a:ln>
        </p:spPr>
        <p:txBody>
          <a:bodyPr>
            <a:spAutoFit/>
          </a:bodyPr>
          <a:lstStyle/>
          <a:p>
            <a:r>
              <a:rPr lang="en-GB" sz="2800">
                <a:solidFill>
                  <a:srgbClr val="5B0091"/>
                </a:solidFill>
              </a:rPr>
              <a:t>Basalt pillars</a:t>
            </a:r>
          </a:p>
        </p:txBody>
      </p:sp>
      <p:sp>
        <p:nvSpPr>
          <p:cNvPr id="17412" name="Rectangle 5"/>
          <p:cNvSpPr>
            <a:spLocks noChangeArrowheads="1"/>
          </p:cNvSpPr>
          <p:nvPr/>
        </p:nvSpPr>
        <p:spPr bwMode="auto">
          <a:xfrm>
            <a:off x="214313" y="5786438"/>
            <a:ext cx="7385050" cy="822325"/>
          </a:xfrm>
          <a:prstGeom prst="rect">
            <a:avLst/>
          </a:prstGeom>
          <a:noFill/>
          <a:ln w="9525">
            <a:noFill/>
            <a:miter lim="800000"/>
            <a:headEnd/>
            <a:tailEnd/>
          </a:ln>
        </p:spPr>
        <p:txBody>
          <a:bodyPr>
            <a:spAutoFit/>
          </a:bodyPr>
          <a:lstStyle/>
          <a:p>
            <a:r>
              <a:rPr lang="en-GB">
                <a:solidFill>
                  <a:srgbClr val="010066"/>
                </a:solidFill>
              </a:rPr>
              <a:t>These pillars were formed when lava cooled on the Earth’s surface.</a:t>
            </a:r>
          </a:p>
        </p:txBody>
      </p:sp>
      <p:pic>
        <p:nvPicPr>
          <p:cNvPr id="17413" name="Picture 6" descr="basalt (2)"/>
          <p:cNvPicPr>
            <a:picLocks noChangeAspect="1" noChangeArrowheads="1"/>
          </p:cNvPicPr>
          <p:nvPr/>
        </p:nvPicPr>
        <p:blipFill>
          <a:blip r:embed="rId4" cstate="print"/>
          <a:srcRect/>
          <a:stretch>
            <a:fillRect/>
          </a:stretch>
        </p:blipFill>
        <p:spPr bwMode="auto">
          <a:xfrm>
            <a:off x="3348038" y="928688"/>
            <a:ext cx="510222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5" name="Picture 3"/>
          <p:cNvPicPr>
            <a:picLocks noGrp="1" noChangeAspect="1" noChangeArrowheads="1"/>
          </p:cNvPicPr>
          <p:nvPr>
            <p:ph type="body" idx="1"/>
          </p:nvPr>
        </p:nvPicPr>
        <p:blipFill>
          <a:blip r:embed="rId3" cstate="print"/>
          <a:srcRect l="3125" t="31250" r="2343" b="29166"/>
          <a:stretch>
            <a:fillRect/>
          </a:stretch>
        </p:blipFill>
        <p:spPr>
          <a:xfrm>
            <a:off x="0" y="285728"/>
            <a:ext cx="8643998" cy="5786478"/>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Volcanoes at Convergent margins</a:t>
            </a:r>
            <a:endParaRPr lang="en-US" dirty="0"/>
          </a:p>
        </p:txBody>
      </p:sp>
      <p:sp>
        <p:nvSpPr>
          <p:cNvPr id="8" name="Text Placeholder 7"/>
          <p:cNvSpPr>
            <a:spLocks noGrp="1"/>
          </p:cNvSpPr>
          <p:nvPr>
            <p:ph type="body" idx="2"/>
          </p:nvPr>
        </p:nvSpPr>
        <p:spPr/>
        <p:txBody>
          <a:bodyPr>
            <a:noAutofit/>
          </a:bodyPr>
          <a:lstStyle/>
          <a:p>
            <a:r>
              <a:rPr lang="en-GB" sz="2000" dirty="0" smtClean="0"/>
              <a:t>At convergent margins, the heavier plate is pulled down into the mantle </a:t>
            </a:r>
            <a:r>
              <a:rPr lang="en-GB" sz="2000" dirty="0" smtClean="0">
                <a:solidFill>
                  <a:srgbClr val="FF0000"/>
                </a:solidFill>
              </a:rPr>
              <a:t>(subduction</a:t>
            </a:r>
            <a:r>
              <a:rPr lang="en-GB" sz="2000" dirty="0" smtClean="0"/>
              <a:t>).</a:t>
            </a:r>
          </a:p>
          <a:p>
            <a:r>
              <a:rPr lang="en-GB" sz="2000" dirty="0" smtClean="0"/>
              <a:t>The mixture of </a:t>
            </a:r>
            <a:r>
              <a:rPr lang="en-GB" sz="2000" dirty="0" smtClean="0">
                <a:solidFill>
                  <a:srgbClr val="FF0000"/>
                </a:solidFill>
              </a:rPr>
              <a:t>rocks, melted plate and its sediments create a thick acidic lava</a:t>
            </a:r>
            <a:r>
              <a:rPr lang="en-GB" sz="2000" dirty="0" smtClean="0"/>
              <a:t> which is explosive.</a:t>
            </a:r>
          </a:p>
          <a:p>
            <a:r>
              <a:rPr lang="en-GB" sz="2000" dirty="0" smtClean="0"/>
              <a:t>The eruption is </a:t>
            </a:r>
            <a:r>
              <a:rPr lang="en-GB" sz="2000" dirty="0" smtClean="0">
                <a:solidFill>
                  <a:srgbClr val="FF0000"/>
                </a:solidFill>
              </a:rPr>
              <a:t>violent as the acidic lava is emitted through fissures under great pressure.</a:t>
            </a:r>
            <a:endParaRPr lang="en-US" sz="2000" dirty="0">
              <a:solidFill>
                <a:srgbClr val="FF0000"/>
              </a:solidFill>
            </a:endParaRPr>
          </a:p>
        </p:txBody>
      </p:sp>
      <p:pic>
        <p:nvPicPr>
          <p:cNvPr id="8195" name="Picture 3" descr="C:\Documents and Settings\Owner\Desktop\School work\Senior house\Volcanos\VOLCANOS\volano at divergent margins.gif"/>
          <p:cNvPicPr>
            <a:picLocks noGrp="1" noChangeAspect="1" noChangeArrowheads="1"/>
          </p:cNvPicPr>
          <p:nvPr>
            <p:ph sz="half" idx="1"/>
          </p:nvPr>
        </p:nvPicPr>
        <p:blipFill>
          <a:blip r:embed="rId3" cstate="print"/>
          <a:srcRect/>
          <a:stretch>
            <a:fillRect/>
          </a:stretch>
        </p:blipFill>
        <p:spPr bwMode="auto">
          <a:xfrm>
            <a:off x="0" y="0"/>
            <a:ext cx="5286380" cy="685799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r>
              <a:rPr lang="en-GB" dirty="0" smtClean="0"/>
              <a:t>The types of volcanoes found at convergent margins are.</a:t>
            </a:r>
          </a:p>
          <a:p>
            <a:r>
              <a:rPr lang="en-GB" dirty="0" smtClean="0"/>
              <a:t>1. Dome Volcanoes</a:t>
            </a:r>
          </a:p>
          <a:p>
            <a:r>
              <a:rPr lang="en-GB" dirty="0" smtClean="0"/>
              <a:t>2. Cinder Cone Volcanoes</a:t>
            </a:r>
          </a:p>
          <a:p>
            <a:r>
              <a:rPr lang="en-GB" dirty="0" smtClean="0"/>
              <a:t>3. Composite Volcanoes</a:t>
            </a:r>
          </a:p>
          <a:p>
            <a:r>
              <a:rPr lang="en-GB" dirty="0" smtClean="0"/>
              <a:t>4. Island arcs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a:defRPr/>
            </a:pPr>
            <a:endParaRPr lang="en-US"/>
          </a:p>
        </p:txBody>
      </p:sp>
      <p:pic>
        <p:nvPicPr>
          <p:cNvPr id="92163" name="Picture 2" descr="C:\Documents and Settings\Owner\Desktop\The restless earth\VolcanoStructur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4" name="Rectangle 3"/>
          <p:cNvSpPr/>
          <p:nvPr/>
        </p:nvSpPr>
        <p:spPr>
          <a:xfrm>
            <a:off x="179388" y="3357563"/>
            <a:ext cx="2376487" cy="35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E"/>
          </a:p>
        </p:txBody>
      </p:sp>
      <p:sp>
        <p:nvSpPr>
          <p:cNvPr id="5" name="Rectangle 4"/>
          <p:cNvSpPr/>
          <p:nvPr/>
        </p:nvSpPr>
        <p:spPr>
          <a:xfrm>
            <a:off x="0" y="3644900"/>
            <a:ext cx="226853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E"/>
          </a:p>
        </p:txBody>
      </p:sp>
      <p:sp>
        <p:nvSpPr>
          <p:cNvPr id="7" name="Rectangle 6"/>
          <p:cNvSpPr/>
          <p:nvPr/>
        </p:nvSpPr>
        <p:spPr>
          <a:xfrm>
            <a:off x="3492500" y="188913"/>
            <a:ext cx="1943100"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E" dirty="0"/>
              <a:t>A???</a:t>
            </a:r>
            <a:endParaRPr lang="en-US" dirty="0"/>
          </a:p>
        </p:txBody>
      </p:sp>
      <p:sp>
        <p:nvSpPr>
          <p:cNvPr id="8" name="Rectangle 7"/>
          <p:cNvSpPr/>
          <p:nvPr/>
        </p:nvSpPr>
        <p:spPr>
          <a:xfrm>
            <a:off x="539750" y="2349500"/>
            <a:ext cx="1944688"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E" dirty="0"/>
              <a:t>B???</a:t>
            </a:r>
            <a:endParaRPr lang="en-US" dirty="0"/>
          </a:p>
        </p:txBody>
      </p:sp>
      <p:sp>
        <p:nvSpPr>
          <p:cNvPr id="9" name="Rectangle 8"/>
          <p:cNvSpPr/>
          <p:nvPr/>
        </p:nvSpPr>
        <p:spPr>
          <a:xfrm>
            <a:off x="395288" y="4941888"/>
            <a:ext cx="1944687"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E" dirty="0"/>
              <a:t>C???</a:t>
            </a:r>
            <a:endParaRPr lang="en-US" dirty="0"/>
          </a:p>
        </p:txBody>
      </p:sp>
      <p:sp>
        <p:nvSpPr>
          <p:cNvPr id="10" name="Rectangle 9"/>
          <p:cNvSpPr/>
          <p:nvPr/>
        </p:nvSpPr>
        <p:spPr>
          <a:xfrm>
            <a:off x="5508625" y="5516563"/>
            <a:ext cx="2232025"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E" dirty="0"/>
              <a:t>G???</a:t>
            </a:r>
            <a:endParaRPr lang="en-US" dirty="0"/>
          </a:p>
        </p:txBody>
      </p:sp>
      <p:sp>
        <p:nvSpPr>
          <p:cNvPr id="11" name="Rectangle 10"/>
          <p:cNvSpPr/>
          <p:nvPr/>
        </p:nvSpPr>
        <p:spPr>
          <a:xfrm>
            <a:off x="5724525" y="2852738"/>
            <a:ext cx="1943100"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E" dirty="0"/>
              <a:t>D???</a:t>
            </a:r>
            <a:endParaRPr lang="en-US" dirty="0"/>
          </a:p>
        </p:txBody>
      </p:sp>
      <p:sp>
        <p:nvSpPr>
          <p:cNvPr id="12" name="Rectangle 11"/>
          <p:cNvSpPr/>
          <p:nvPr/>
        </p:nvSpPr>
        <p:spPr>
          <a:xfrm>
            <a:off x="6516688" y="3213100"/>
            <a:ext cx="19431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E" dirty="0"/>
              <a:t>E???</a:t>
            </a:r>
            <a:endParaRPr lang="en-US" dirty="0"/>
          </a:p>
        </p:txBody>
      </p:sp>
      <p:sp>
        <p:nvSpPr>
          <p:cNvPr id="14" name="Rectangle 13"/>
          <p:cNvSpPr/>
          <p:nvPr/>
        </p:nvSpPr>
        <p:spPr>
          <a:xfrm>
            <a:off x="7199313" y="3644900"/>
            <a:ext cx="1944687"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E" dirty="0"/>
              <a:t>F???</a:t>
            </a:r>
            <a:endParaRPr lang="en-US" dirty="0"/>
          </a:p>
        </p:txBody>
      </p:sp>
    </p:spTree>
    <p:extLst>
      <p:ext uri="{BB962C8B-B14F-4D97-AF65-F5344CB8AC3E}">
        <p14:creationId xmlns:p14="http://schemas.microsoft.com/office/powerpoint/2010/main" val="4017475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Dome Volcanoes</a:t>
            </a:r>
            <a:endParaRPr lang="en-US" dirty="0"/>
          </a:p>
        </p:txBody>
      </p:sp>
      <p:sp>
        <p:nvSpPr>
          <p:cNvPr id="6" name="Text Placeholder 5"/>
          <p:cNvSpPr>
            <a:spLocks noGrp="1"/>
          </p:cNvSpPr>
          <p:nvPr>
            <p:ph type="body" idx="2"/>
          </p:nvPr>
        </p:nvSpPr>
        <p:spPr/>
        <p:txBody>
          <a:bodyPr>
            <a:noAutofit/>
          </a:bodyPr>
          <a:lstStyle/>
          <a:p>
            <a:r>
              <a:rPr lang="en-GB" sz="2000" dirty="0" smtClean="0"/>
              <a:t>These </a:t>
            </a:r>
            <a:r>
              <a:rPr lang="en-GB" sz="2000" dirty="0" smtClean="0">
                <a:solidFill>
                  <a:srgbClr val="FF0000"/>
                </a:solidFill>
              </a:rPr>
              <a:t>volcanoes are steep sloping. The acidic lava in the volcano is so thick it can hardly flow, this cools and solidifies to form give it its dome shape</a:t>
            </a:r>
            <a:r>
              <a:rPr lang="en-GB" sz="2000" dirty="0" smtClean="0"/>
              <a:t>. As the volcanic deposits accumulate, the slopes become convex until the pressure is so great the volcano erupts. The dome is almost completely destroyed </a:t>
            </a:r>
            <a:endParaRPr lang="en-US" sz="2000" dirty="0"/>
          </a:p>
        </p:txBody>
      </p:sp>
      <p:pic>
        <p:nvPicPr>
          <p:cNvPr id="10242" name="Picture 2" descr="C:\Documents and Settings\Owner\Desktop\School work\Senior house\Volcanos\VOLCANOS\dome volanos.jpg"/>
          <p:cNvPicPr>
            <a:picLocks noGrp="1" noChangeAspect="1" noChangeArrowheads="1"/>
          </p:cNvPicPr>
          <p:nvPr>
            <p:ph sz="half" idx="1"/>
          </p:nvPr>
        </p:nvPicPr>
        <p:blipFill>
          <a:blip r:embed="rId3" cstate="print"/>
          <a:srcRect/>
          <a:stretch>
            <a:fillRect/>
          </a:stretch>
        </p:blipFill>
        <p:spPr bwMode="auto">
          <a:xfrm>
            <a:off x="0" y="0"/>
            <a:ext cx="5429256" cy="3357562"/>
          </a:xfrm>
          <a:prstGeom prst="rect">
            <a:avLst/>
          </a:prstGeom>
          <a:noFill/>
        </p:spPr>
      </p:pic>
      <p:pic>
        <p:nvPicPr>
          <p:cNvPr id="10243" name="Picture 3" descr="C:\Documents and Settings\Owner\Desktop\School work\Senior house\Volcanos\VOLCANOS\mt heleen.jpg"/>
          <p:cNvPicPr>
            <a:picLocks noChangeAspect="1" noChangeArrowheads="1"/>
          </p:cNvPicPr>
          <p:nvPr/>
        </p:nvPicPr>
        <p:blipFill>
          <a:blip r:embed="rId4" cstate="print"/>
          <a:srcRect/>
          <a:stretch>
            <a:fillRect/>
          </a:stretch>
        </p:blipFill>
        <p:spPr bwMode="auto">
          <a:xfrm>
            <a:off x="0" y="3357562"/>
            <a:ext cx="5357818" cy="350043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p:txBody>
          <a:bodyPr>
            <a:normAutofit fontScale="90000"/>
          </a:bodyPr>
          <a:lstStyle/>
          <a:p>
            <a:r>
              <a:rPr lang="en-US" sz="4000"/>
              <a:t>Dome volcano </a:t>
            </a:r>
            <a:br>
              <a:rPr lang="en-US" sz="4000"/>
            </a:br>
            <a:endParaRPr lang="en-US" sz="4000"/>
          </a:p>
        </p:txBody>
      </p:sp>
      <p:pic>
        <p:nvPicPr>
          <p:cNvPr id="11268" name="Picture 4"/>
          <p:cNvPicPr>
            <a:picLocks noGrp="1" noChangeAspect="1" noChangeArrowheads="1"/>
          </p:cNvPicPr>
          <p:nvPr>
            <p:ph idx="1"/>
          </p:nvPr>
        </p:nvPicPr>
        <p:blipFill>
          <a:blip r:embed="rId3" cstate="print"/>
          <a:srcRect/>
          <a:stretch>
            <a:fillRect/>
          </a:stretch>
        </p:blipFill>
        <p:spPr>
          <a:xfrm>
            <a:off x="357158" y="500042"/>
            <a:ext cx="8572560" cy="5687966"/>
          </a:xfrm>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ss005e19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20689"/>
            <a:ext cx="9162281" cy="6237312"/>
          </a:xfrm>
          <a:prstGeom prst="rect">
            <a:avLst/>
          </a:prstGeom>
          <a:noFill/>
          <a:ln>
            <a:noFill/>
          </a:ln>
          <a:effectLst>
            <a:glow rad="101600">
              <a:schemeClr val="bg1">
                <a:lumMod val="50000"/>
                <a:alpha val="60000"/>
              </a:schemeClr>
            </a:glow>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descr="PPT33"/>
          <p:cNvPicPr>
            <a:picLocks noGrp="1" noChangeAspect="1" noChangeArrowheads="1"/>
          </p:cNvPicPr>
          <p:nvPr>
            <p:ph sz="half" idx="1"/>
          </p:nvPr>
        </p:nvPicPr>
        <p:blipFill>
          <a:blip r:embed="rId3" cstate="print"/>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784" y="0"/>
            <a:ext cx="2971800" cy="1000108"/>
          </a:xfrm>
        </p:spPr>
        <p:txBody>
          <a:bodyPr/>
          <a:lstStyle/>
          <a:p>
            <a:r>
              <a:rPr lang="en-GB" dirty="0" smtClean="0"/>
              <a:t>Mt Saint Helens; a Dome Volcano</a:t>
            </a:r>
            <a:endParaRPr lang="en-US" dirty="0"/>
          </a:p>
        </p:txBody>
      </p:sp>
      <p:sp>
        <p:nvSpPr>
          <p:cNvPr id="3" name="Text Placeholder 2"/>
          <p:cNvSpPr>
            <a:spLocks noGrp="1"/>
          </p:cNvSpPr>
          <p:nvPr>
            <p:ph type="body" idx="2"/>
          </p:nvPr>
        </p:nvSpPr>
        <p:spPr>
          <a:xfrm>
            <a:off x="5538847" y="1000108"/>
            <a:ext cx="2971800" cy="5500726"/>
          </a:xfrm>
        </p:spPr>
        <p:txBody>
          <a:bodyPr>
            <a:normAutofit/>
          </a:bodyPr>
          <a:lstStyle/>
          <a:p>
            <a:r>
              <a:rPr lang="en-GB" sz="1800" dirty="0" smtClean="0"/>
              <a:t>In march 1980 after an earthquake, Mt Saint Helen erupted after a 100 years of dormancy.</a:t>
            </a:r>
          </a:p>
          <a:p>
            <a:r>
              <a:rPr lang="en-GB" sz="1800" dirty="0" smtClean="0"/>
              <a:t>The side of the mountain collapsed under pressure and an eruption of hot gas, rock  and lava devastated an area over  20 km.</a:t>
            </a:r>
          </a:p>
          <a:p>
            <a:r>
              <a:rPr lang="en-GB" sz="1800" dirty="0" smtClean="0"/>
              <a:t>Sixty people died, the mountain height fell 400metres, trees were destroyed up to 10km away and a layer of debris up to 1metre thick covered the area.</a:t>
            </a:r>
            <a:endParaRPr lang="en-US" sz="1800" dirty="0"/>
          </a:p>
        </p:txBody>
      </p:sp>
      <p:sp>
        <p:nvSpPr>
          <p:cNvPr id="4" name="Content Placeholder 3"/>
          <p:cNvSpPr>
            <a:spLocks noGrp="1"/>
          </p:cNvSpPr>
          <p:nvPr>
            <p:ph sz="half" idx="1"/>
          </p:nvPr>
        </p:nvSpPr>
        <p:spPr/>
        <p:txBody>
          <a:bodyPr/>
          <a:lstStyle/>
          <a:p>
            <a:endParaRPr lang="en-US"/>
          </a:p>
        </p:txBody>
      </p:sp>
      <p:pic>
        <p:nvPicPr>
          <p:cNvPr id="11266" name="Picture 2" descr="C:\Documents and Settings\Owner\Desktop\School work\Senior house\Volcanos\VOLCANOS\mount-st-helens-eruption-sequence.gif"/>
          <p:cNvPicPr>
            <a:picLocks noChangeAspect="1" noChangeArrowheads="1"/>
          </p:cNvPicPr>
          <p:nvPr/>
        </p:nvPicPr>
        <p:blipFill>
          <a:blip r:embed="rId3" cstate="print"/>
          <a:srcRect/>
          <a:stretch>
            <a:fillRect/>
          </a:stretch>
        </p:blipFill>
        <p:spPr bwMode="auto">
          <a:xfrm>
            <a:off x="0" y="0"/>
            <a:ext cx="5286380"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descr="PPT34"/>
          <p:cNvPicPr>
            <a:picLocks noGrp="1" noChangeAspect="1" noChangeArrowheads="1"/>
          </p:cNvPicPr>
          <p:nvPr>
            <p:ph sz="half" idx="1"/>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12290" name="Picture 2" descr="C:\Documents and Settings\Owner\Desktop\School work\Senior house\Volcanos\VOLCANOS\mount sanitn helens.jpg"/>
          <p:cNvPicPr>
            <a:picLocks noGrp="1" noChangeAspect="1" noChangeArrowheads="1"/>
          </p:cNvPicPr>
          <p:nvPr>
            <p:ph sz="half" idx="1"/>
          </p:nvPr>
        </p:nvPicPr>
        <p:blipFill>
          <a:blip r:embed="rId3"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Cinder Cone Volcano</a:t>
            </a:r>
            <a:endParaRPr lang="en-US" dirty="0"/>
          </a:p>
        </p:txBody>
      </p:sp>
      <p:sp>
        <p:nvSpPr>
          <p:cNvPr id="3" name="Text Placeholder 2"/>
          <p:cNvSpPr>
            <a:spLocks noGrp="1"/>
          </p:cNvSpPr>
          <p:nvPr>
            <p:ph type="body" idx="2"/>
          </p:nvPr>
        </p:nvSpPr>
        <p:spPr/>
        <p:txBody>
          <a:bodyPr>
            <a:normAutofit/>
          </a:bodyPr>
          <a:lstStyle/>
          <a:p>
            <a:r>
              <a:rPr lang="en-GB" sz="2000" dirty="0" smtClean="0"/>
              <a:t>Cinder cones have concave slopes, that are gentle sloping.</a:t>
            </a:r>
          </a:p>
          <a:p>
            <a:endParaRPr lang="en-GB" sz="2000" dirty="0" smtClean="0"/>
          </a:p>
          <a:p>
            <a:r>
              <a:rPr lang="en-GB" sz="2000" dirty="0" smtClean="0"/>
              <a:t>During an eruption volcanic eruption are propelled high into the air and fall around the vent of the volcano.</a:t>
            </a:r>
            <a:endParaRPr lang="en-US" sz="2000" dirty="0" smtClean="0"/>
          </a:p>
          <a:p>
            <a:endParaRPr lang="en-GB" sz="2000" dirty="0" smtClean="0"/>
          </a:p>
          <a:p>
            <a:r>
              <a:rPr lang="en-GB" sz="2000" dirty="0" smtClean="0"/>
              <a:t>Example; Paricutin</a:t>
            </a:r>
            <a:endParaRPr lang="en-US" sz="2000" dirty="0"/>
          </a:p>
        </p:txBody>
      </p:sp>
      <p:sp>
        <p:nvSpPr>
          <p:cNvPr id="4" name="Content Placeholder 3"/>
          <p:cNvSpPr>
            <a:spLocks noGrp="1"/>
          </p:cNvSpPr>
          <p:nvPr>
            <p:ph sz="half" idx="1"/>
          </p:nvPr>
        </p:nvSpPr>
        <p:spPr/>
        <p:txBody>
          <a:bodyPr/>
          <a:lstStyle/>
          <a:p>
            <a:endParaRPr lang="en-US"/>
          </a:p>
        </p:txBody>
      </p:sp>
      <p:pic>
        <p:nvPicPr>
          <p:cNvPr id="13314" name="Picture 2" descr="C:\Documents and Settings\Owner\Desktop\School work\Senior house\Volcanos\VOLCANOS\cinder cone volcano.gif"/>
          <p:cNvPicPr>
            <a:picLocks noChangeAspect="1" noChangeArrowheads="1"/>
          </p:cNvPicPr>
          <p:nvPr/>
        </p:nvPicPr>
        <p:blipFill>
          <a:blip r:embed="rId3" cstate="print"/>
          <a:srcRect/>
          <a:stretch>
            <a:fillRect/>
          </a:stretch>
        </p:blipFill>
        <p:spPr bwMode="auto">
          <a:xfrm>
            <a:off x="0" y="0"/>
            <a:ext cx="5403930"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Paricutin Volcano</a:t>
            </a:r>
            <a:endParaRPr lang="en-US" dirty="0"/>
          </a:p>
        </p:txBody>
      </p:sp>
      <p:sp>
        <p:nvSpPr>
          <p:cNvPr id="3" name="Text Placeholder 2"/>
          <p:cNvSpPr>
            <a:spLocks noGrp="1"/>
          </p:cNvSpPr>
          <p:nvPr>
            <p:ph type="body" idx="2"/>
          </p:nvPr>
        </p:nvSpPr>
        <p:spPr/>
        <p:txBody>
          <a:bodyPr/>
          <a:lstStyle/>
          <a:p>
            <a:r>
              <a:rPr lang="en-GB" dirty="0" smtClean="0"/>
              <a:t>This volcano was born in 1943, locals were woken  by an earthquake they witnessed a vent forming in the middle of a field.</a:t>
            </a:r>
          </a:p>
          <a:p>
            <a:endParaRPr lang="en-GB" dirty="0" smtClean="0"/>
          </a:p>
          <a:p>
            <a:r>
              <a:rPr lang="en-GB" dirty="0" smtClean="0"/>
              <a:t>Emissions from the vent buried the town of Paricutin  and created the volcano.</a:t>
            </a:r>
            <a:endParaRPr lang="en-US" dirty="0"/>
          </a:p>
        </p:txBody>
      </p:sp>
      <p:pic>
        <p:nvPicPr>
          <p:cNvPr id="15362" name="Picture 2" descr="C:\Documents and Settings\Owner\Desktop\School work\Senior house\Volcanos\VOLCANOS\Paricutin.jpg"/>
          <p:cNvPicPr>
            <a:picLocks noGrp="1" noChangeAspect="1" noChangeArrowheads="1"/>
          </p:cNvPicPr>
          <p:nvPr>
            <p:ph sz="half" idx="1"/>
          </p:nvPr>
        </p:nvPicPr>
        <p:blipFill>
          <a:blip r:embed="rId3" cstate="print"/>
          <a:srcRect/>
          <a:stretch>
            <a:fillRect/>
          </a:stretch>
        </p:blipFill>
        <p:spPr bwMode="auto">
          <a:xfrm>
            <a:off x="0" y="1"/>
            <a:ext cx="5643570"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Composite/ </a:t>
            </a:r>
            <a:r>
              <a:rPr lang="en-GB" dirty="0" err="1" smtClean="0"/>
              <a:t>Stratovolcano</a:t>
            </a:r>
            <a:endParaRPr lang="en-US" dirty="0"/>
          </a:p>
        </p:txBody>
      </p:sp>
      <p:sp>
        <p:nvSpPr>
          <p:cNvPr id="3" name="Text Placeholder 2"/>
          <p:cNvSpPr>
            <a:spLocks noGrp="1"/>
          </p:cNvSpPr>
          <p:nvPr>
            <p:ph type="body" idx="2"/>
          </p:nvPr>
        </p:nvSpPr>
        <p:spPr/>
        <p:txBody>
          <a:bodyPr/>
          <a:lstStyle/>
          <a:p>
            <a:r>
              <a:rPr lang="en-GB" dirty="0" smtClean="0"/>
              <a:t>This is a cone shaped mountain that is made up of a number of layers of lava and </a:t>
            </a:r>
            <a:r>
              <a:rPr lang="en-GB" dirty="0" err="1" smtClean="0"/>
              <a:t>pyroclasts</a:t>
            </a:r>
            <a:r>
              <a:rPr lang="en-GB" dirty="0" smtClean="0"/>
              <a:t>.</a:t>
            </a:r>
          </a:p>
          <a:p>
            <a:endParaRPr lang="en-GB" dirty="0" smtClean="0"/>
          </a:p>
          <a:p>
            <a:r>
              <a:rPr lang="en-GB" dirty="0" smtClean="0"/>
              <a:t>These volcanoes have formed in the Mediterranean Sea where the African plate sinks under the Eurasian plate.</a:t>
            </a:r>
          </a:p>
          <a:p>
            <a:endParaRPr lang="en-GB" dirty="0" smtClean="0"/>
          </a:p>
          <a:p>
            <a:r>
              <a:rPr lang="en-GB" dirty="0" smtClean="0"/>
              <a:t>An example of this is Mount Etna in Sicily</a:t>
            </a:r>
            <a:endParaRPr lang="en-US" dirty="0"/>
          </a:p>
        </p:txBody>
      </p:sp>
      <p:sp>
        <p:nvSpPr>
          <p:cNvPr id="4" name="Content Placeholder 3"/>
          <p:cNvSpPr>
            <a:spLocks noGrp="1"/>
          </p:cNvSpPr>
          <p:nvPr>
            <p:ph sz="half" idx="1"/>
          </p:nvPr>
        </p:nvSpPr>
        <p:spPr/>
        <p:txBody>
          <a:bodyPr/>
          <a:lstStyle/>
          <a:p>
            <a:endParaRPr lang="en-US"/>
          </a:p>
        </p:txBody>
      </p:sp>
      <p:pic>
        <p:nvPicPr>
          <p:cNvPr id="14338" name="Picture 2" descr="C:\Documents and Settings\Owner\Desktop\School work\Senior house\Volcanos\VOLCANOS\Composit volccano.gif"/>
          <p:cNvPicPr>
            <a:picLocks noChangeAspect="1" noChangeArrowheads="1"/>
          </p:cNvPicPr>
          <p:nvPr/>
        </p:nvPicPr>
        <p:blipFill>
          <a:blip r:embed="rId3" cstate="print"/>
          <a:srcRect/>
          <a:stretch>
            <a:fillRect/>
          </a:stretch>
        </p:blipFill>
        <p:spPr bwMode="auto">
          <a:xfrm>
            <a:off x="0" y="0"/>
            <a:ext cx="5357818"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86454"/>
            <a:ext cx="8183880" cy="857256"/>
          </a:xfrm>
        </p:spPr>
        <p:txBody>
          <a:bodyPr/>
          <a:lstStyle/>
          <a:p>
            <a:r>
              <a:rPr lang="en-GB" dirty="0" smtClean="0"/>
              <a:t>Cross section of a volcano</a:t>
            </a:r>
            <a:endParaRPr lang="en-US" dirty="0"/>
          </a:p>
        </p:txBody>
      </p:sp>
      <p:pic>
        <p:nvPicPr>
          <p:cNvPr id="1026" name="Picture 2" descr="C:\Documents and Settings\Owner\Desktop\School work\Senior house\Volcanos\VOLCANOS\VOLCANO VENT.jpg"/>
          <p:cNvPicPr>
            <a:picLocks noGrp="1" noChangeAspect="1" noChangeArrowheads="1"/>
          </p:cNvPicPr>
          <p:nvPr>
            <p:ph idx="1"/>
          </p:nvPr>
        </p:nvPicPr>
        <p:blipFill>
          <a:blip r:embed="rId3" cstate="print"/>
          <a:srcRect/>
          <a:stretch>
            <a:fillRect/>
          </a:stretch>
        </p:blipFill>
        <p:spPr bwMode="auto">
          <a:xfrm>
            <a:off x="0" y="1"/>
            <a:ext cx="9144000" cy="600076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2050" name="Picture 2" descr="File:FujiSunriseKawaguchiko2025WP.jpg">
            <a:hlinkClick r:id="rId3"/>
          </p:cNvPr>
          <p:cNvPicPr>
            <a:picLocks noChangeAspect="1" noChangeArrowheads="1"/>
          </p:cNvPicPr>
          <p:nvPr/>
        </p:nvPicPr>
        <p:blipFill>
          <a:blip r:embed="rId4" cstate="print"/>
          <a:srcRect/>
          <a:stretch>
            <a:fillRect/>
          </a:stretch>
        </p:blipFill>
        <p:spPr bwMode="auto">
          <a:xfrm>
            <a:off x="0" y="0"/>
            <a:ext cx="9145658"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IE" dirty="0" smtClean="0"/>
              <a:t>MT ETNA</a:t>
            </a:r>
            <a:endParaRPr lang="en-US" dirty="0"/>
          </a:p>
        </p:txBody>
      </p:sp>
      <p:sp>
        <p:nvSpPr>
          <p:cNvPr id="6" name="Content Placeholder 5"/>
          <p:cNvSpPr>
            <a:spLocks noGrp="1"/>
          </p:cNvSpPr>
          <p:nvPr>
            <p:ph idx="1"/>
          </p:nvPr>
        </p:nvSpPr>
        <p:spPr/>
        <p:txBody>
          <a:bodyPr/>
          <a:lstStyle/>
          <a:p>
            <a:r>
              <a:rPr lang="en-IE" dirty="0" smtClean="0"/>
              <a:t>East coast of Sicily.</a:t>
            </a:r>
          </a:p>
          <a:p>
            <a:r>
              <a:rPr lang="en-IE" dirty="0" smtClean="0"/>
              <a:t>Is the largest active volcano in Europe standing at 3330 m (11,000 FT).</a:t>
            </a:r>
          </a:p>
          <a:p>
            <a:r>
              <a:rPr lang="en-IE" dirty="0" smtClean="0"/>
              <a:t>It is a constant state of activity.</a:t>
            </a:r>
          </a:p>
          <a:p>
            <a:r>
              <a:rPr lang="en-IE" dirty="0" smtClean="0"/>
              <a:t>Forms when African plates </a:t>
            </a:r>
            <a:r>
              <a:rPr lang="en-IE" dirty="0" err="1" smtClean="0"/>
              <a:t>subducts</a:t>
            </a:r>
            <a:r>
              <a:rPr lang="en-IE" dirty="0" smtClean="0"/>
              <a:t> under the </a:t>
            </a:r>
            <a:r>
              <a:rPr lang="en-IE" dirty="0" err="1" smtClean="0"/>
              <a:t>Europena</a:t>
            </a:r>
            <a:r>
              <a:rPr lang="en-IE" dirty="0" smtClean="0"/>
              <a:t> plate.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House Hunt</a:t>
            </a:r>
            <a:endParaRPr lang="en-GB" dirty="0"/>
          </a:p>
        </p:txBody>
      </p:sp>
      <p:sp>
        <p:nvSpPr>
          <p:cNvPr id="3" name="Subtitle 2"/>
          <p:cNvSpPr>
            <a:spLocks noGrp="1"/>
          </p:cNvSpPr>
          <p:nvPr>
            <p:ph type="subTitle" idx="1"/>
          </p:nvPr>
        </p:nvSpPr>
        <p:spPr/>
        <p:txBody>
          <a:bodyPr/>
          <a:lstStyle/>
          <a:p>
            <a:endParaRPr lang="en-GB"/>
          </a:p>
        </p:txBody>
      </p:sp>
      <p:pic>
        <p:nvPicPr>
          <p:cNvPr id="9218" name="Picture 2" descr="File:Etna 3D version1.gif">
            <a:hlinkClick r:id="rId3"/>
          </p:cNvPr>
          <p:cNvPicPr>
            <a:picLocks noChangeAspect="1" noChangeArrowheads="1" noCrop="1"/>
          </p:cNvPicPr>
          <p:nvPr/>
        </p:nvPicPr>
        <p:blipFill>
          <a:blip r:embed="rId4" cstate="print"/>
          <a:srcRect/>
          <a:stretch>
            <a:fillRect/>
          </a:stretch>
        </p:blipFill>
        <p:spPr bwMode="auto">
          <a:xfrm>
            <a:off x="251520" y="413829"/>
            <a:ext cx="7992888" cy="570159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22530" name="Picture 2" descr="Etna 3d version2.gif">
            <a:hlinkClick r:id="rId3"/>
          </p:cNvPr>
          <p:cNvPicPr>
            <a:picLocks noChangeAspect="1" noChangeArrowheads="1" noCrop="1"/>
          </p:cNvPicPr>
          <p:nvPr/>
        </p:nvPicPr>
        <p:blipFill>
          <a:blip r:embed="rId4" cstate="print"/>
          <a:srcRect/>
          <a:stretch>
            <a:fillRect/>
          </a:stretch>
        </p:blipFill>
        <p:spPr bwMode="auto">
          <a:xfrm>
            <a:off x="179511" y="620688"/>
            <a:ext cx="8207627" cy="585477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2"/>
          </p:nvPr>
        </p:nvSpPr>
        <p:spPr/>
        <p:txBody>
          <a:bodyPr/>
          <a:lstStyle/>
          <a:p>
            <a:endParaRPr lang="en-US"/>
          </a:p>
        </p:txBody>
      </p:sp>
      <p:pic>
        <p:nvPicPr>
          <p:cNvPr id="17412" name="Picture 4" descr="C:\Documents and Settings\Owner\Desktop\School work\Senior house\Volcanos\VOLCANOS\Mt etna map.gif"/>
          <p:cNvPicPr>
            <a:picLocks noChangeAspect="1" noChangeArrowheads="1"/>
          </p:cNvPicPr>
          <p:nvPr/>
        </p:nvPicPr>
        <p:blipFill>
          <a:blip r:embed="rId3" cstate="print"/>
          <a:srcRect/>
          <a:stretch>
            <a:fillRect/>
          </a:stretch>
        </p:blipFill>
        <p:spPr bwMode="auto">
          <a:xfrm>
            <a:off x="827584" y="764704"/>
            <a:ext cx="7078790" cy="5445224"/>
          </a:xfrm>
          <a:prstGeom prst="rect">
            <a:avLst/>
          </a:prstGeom>
          <a:noFill/>
        </p:spPr>
      </p:pic>
      <p:sp>
        <p:nvSpPr>
          <p:cNvPr id="7" name="Content Placeholder 6"/>
          <p:cNvSpPr>
            <a:spLocks noGrp="1"/>
          </p:cNvSpPr>
          <p:nvPr>
            <p:ph sz="half" idx="1"/>
          </p:nvPr>
        </p:nvSpPr>
        <p:spPr/>
        <p:txBody>
          <a:bodyPr/>
          <a:lstStyle/>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4578" name="Picture 2" descr="File:Etna SPOT 1176.jpg">
            <a:hlinkClick r:id="rId3"/>
          </p:cNvPr>
          <p:cNvPicPr>
            <a:picLocks noChangeAspect="1" noChangeArrowheads="1"/>
          </p:cNvPicPr>
          <p:nvPr/>
        </p:nvPicPr>
        <p:blipFill>
          <a:blip r:embed="rId4" cstate="print"/>
          <a:srcRect/>
          <a:stretch>
            <a:fillRect/>
          </a:stretch>
        </p:blipFill>
        <p:spPr bwMode="auto">
          <a:xfrm>
            <a:off x="827584" y="692696"/>
            <a:ext cx="7308304" cy="680424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3554" name="Picture 2" descr="File:Valle del bove.jpg">
            <a:hlinkClick r:id="rId3"/>
          </p:cNvPr>
          <p:cNvPicPr>
            <a:picLocks noChangeAspect="1" noChangeArrowheads="1"/>
          </p:cNvPicPr>
          <p:nvPr/>
        </p:nvPicPr>
        <p:blipFill>
          <a:blip r:embed="rId4" cstate="print"/>
          <a:srcRect/>
          <a:stretch>
            <a:fillRect/>
          </a:stretch>
        </p:blipFill>
        <p:spPr bwMode="auto">
          <a:xfrm>
            <a:off x="0" y="44370"/>
            <a:ext cx="8676456" cy="650734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026" name="Picture 2"/>
          <p:cNvPicPr>
            <a:picLocks noChangeAspect="1" noChangeArrowheads="1"/>
          </p:cNvPicPr>
          <p:nvPr/>
        </p:nvPicPr>
        <p:blipFill>
          <a:blip r:embed="rId3" cstate="print"/>
          <a:srcRect l="6270" t="3563" r="6250" b="9813"/>
          <a:stretch>
            <a:fillRect/>
          </a:stretch>
        </p:blipFill>
        <p:spPr bwMode="auto">
          <a:xfrm>
            <a:off x="611560" y="260648"/>
            <a:ext cx="8532440"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3074" name="Picture 2"/>
          <p:cNvPicPr>
            <a:picLocks noChangeAspect="1" noChangeArrowheads="1"/>
          </p:cNvPicPr>
          <p:nvPr/>
        </p:nvPicPr>
        <p:blipFill>
          <a:blip r:embed="rId3" cstate="print"/>
          <a:srcRect l="6270" t="5532" r="6250" b="8829"/>
          <a:stretch>
            <a:fillRect/>
          </a:stretch>
        </p:blipFill>
        <p:spPr bwMode="auto">
          <a:xfrm>
            <a:off x="0" y="188640"/>
            <a:ext cx="8691291" cy="6381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4098" name="Picture 2"/>
          <p:cNvPicPr>
            <a:picLocks noChangeAspect="1" noChangeArrowheads="1"/>
          </p:cNvPicPr>
          <p:nvPr/>
        </p:nvPicPr>
        <p:blipFill>
          <a:blip r:embed="rId3" cstate="print"/>
          <a:srcRect l="6270" t="4548" r="6250" b="8829"/>
          <a:stretch>
            <a:fillRect/>
          </a:stretch>
        </p:blipFill>
        <p:spPr bwMode="auto">
          <a:xfrm>
            <a:off x="611560" y="332656"/>
            <a:ext cx="8532440"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endParaRPr lang="en-GB" dirty="0"/>
          </a:p>
        </p:txBody>
      </p:sp>
      <p:sp>
        <p:nvSpPr>
          <p:cNvPr id="3" name="Content Placeholder 2"/>
          <p:cNvSpPr>
            <a:spLocks noGrp="1"/>
          </p:cNvSpPr>
          <p:nvPr>
            <p:ph idx="1"/>
          </p:nvPr>
        </p:nvSpPr>
        <p:spPr>
          <a:xfrm>
            <a:off x="502920" y="530352"/>
            <a:ext cx="8183880" cy="5490936"/>
          </a:xfrm>
        </p:spPr>
        <p:txBody>
          <a:bodyPr>
            <a:normAutofit fontScale="92500" lnSpcReduction="20000"/>
          </a:bodyPr>
          <a:lstStyle/>
          <a:p>
            <a:pPr marL="514350" indent="-514350">
              <a:buNone/>
            </a:pPr>
            <a:r>
              <a:rPr lang="en-GB" dirty="0" smtClean="0"/>
              <a:t>Large magma chamber</a:t>
            </a:r>
          </a:p>
          <a:p>
            <a:pPr marL="514350" indent="-514350">
              <a:buNone/>
            </a:pPr>
            <a:r>
              <a:rPr lang="en-GB" dirty="0" smtClean="0"/>
              <a:t>2. Bedrock</a:t>
            </a:r>
          </a:p>
          <a:p>
            <a:pPr marL="514350" indent="-514350">
              <a:buNone/>
            </a:pPr>
            <a:r>
              <a:rPr lang="en-GB" dirty="0" smtClean="0"/>
              <a:t>3. Conduit (pipe)</a:t>
            </a:r>
          </a:p>
          <a:p>
            <a:pPr marL="514350" indent="-514350">
              <a:buNone/>
            </a:pPr>
            <a:r>
              <a:rPr lang="en-GB" dirty="0" smtClean="0"/>
              <a:t>4. Base</a:t>
            </a:r>
          </a:p>
          <a:p>
            <a:pPr marL="514350" indent="-514350">
              <a:buNone/>
            </a:pPr>
            <a:r>
              <a:rPr lang="en-GB" dirty="0" smtClean="0"/>
              <a:t>5. Sill</a:t>
            </a:r>
          </a:p>
          <a:p>
            <a:pPr marL="514350" indent="-514350">
              <a:buNone/>
            </a:pPr>
            <a:r>
              <a:rPr lang="en-GB" dirty="0" smtClean="0"/>
              <a:t>6. Dike</a:t>
            </a:r>
          </a:p>
          <a:p>
            <a:pPr marL="514350" indent="-514350">
              <a:buNone/>
            </a:pPr>
            <a:r>
              <a:rPr lang="en-GB" dirty="0" smtClean="0"/>
              <a:t>7. Layers of ash</a:t>
            </a:r>
          </a:p>
          <a:p>
            <a:pPr marL="514350" indent="-514350">
              <a:buNone/>
            </a:pPr>
            <a:r>
              <a:rPr lang="en-GB" dirty="0" smtClean="0"/>
              <a:t>8. Flank </a:t>
            </a:r>
          </a:p>
          <a:p>
            <a:pPr marL="514350" indent="-514350">
              <a:buNone/>
            </a:pPr>
            <a:r>
              <a:rPr lang="en-GB" dirty="0" smtClean="0"/>
              <a:t>9. Layers of lava </a:t>
            </a:r>
          </a:p>
          <a:p>
            <a:pPr marL="514350" indent="-514350">
              <a:buNone/>
            </a:pPr>
            <a:r>
              <a:rPr lang="en-GB" dirty="0" smtClean="0"/>
              <a:t>10. Throat</a:t>
            </a:r>
          </a:p>
          <a:p>
            <a:pPr marL="514350" indent="-514350">
              <a:buNone/>
            </a:pPr>
            <a:r>
              <a:rPr lang="en-GB" dirty="0" smtClean="0"/>
              <a:t>11. Parasitic cone</a:t>
            </a:r>
          </a:p>
          <a:p>
            <a:pPr marL="514350" indent="-514350">
              <a:buNone/>
            </a:pPr>
            <a:r>
              <a:rPr lang="en-GB" dirty="0" smtClean="0"/>
              <a:t>12. Lava flow</a:t>
            </a:r>
          </a:p>
          <a:p>
            <a:pPr marL="514350" indent="-514350">
              <a:buNone/>
            </a:pPr>
            <a:r>
              <a:rPr lang="en-GB" dirty="0" smtClean="0"/>
              <a:t>13. Vent</a:t>
            </a:r>
          </a:p>
          <a:p>
            <a:pPr marL="514350" indent="-514350">
              <a:buNone/>
            </a:pPr>
            <a:r>
              <a:rPr lang="en-GB" dirty="0" smtClean="0"/>
              <a:t>14. Crater</a:t>
            </a:r>
          </a:p>
          <a:p>
            <a:pPr marL="514350" indent="-514350">
              <a:buNone/>
            </a:pPr>
            <a:r>
              <a:rPr lang="en-GB" dirty="0" smtClean="0"/>
              <a:t>15. Ash cloud</a:t>
            </a:r>
            <a:endParaRPr lang="en-GB" dirty="0"/>
          </a:p>
        </p:txBody>
      </p:sp>
      <p:pic>
        <p:nvPicPr>
          <p:cNvPr id="30722" name="Picture 2" descr="File:Volcano scheme.svg">
            <a:hlinkClick r:id="rId3"/>
          </p:cNvPr>
          <p:cNvPicPr>
            <a:picLocks noChangeAspect="1" noChangeArrowheads="1"/>
          </p:cNvPicPr>
          <p:nvPr/>
        </p:nvPicPr>
        <p:blipFill>
          <a:blip r:embed="rId4" cstate="print"/>
          <a:srcRect/>
          <a:stretch>
            <a:fillRect/>
          </a:stretch>
        </p:blipFill>
        <p:spPr bwMode="auto">
          <a:xfrm>
            <a:off x="4572000" y="404664"/>
            <a:ext cx="4572000" cy="597666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5122" name="Picture 2"/>
          <p:cNvPicPr>
            <a:picLocks noChangeAspect="1" noChangeArrowheads="1"/>
          </p:cNvPicPr>
          <p:nvPr/>
        </p:nvPicPr>
        <p:blipFill>
          <a:blip r:embed="rId3" cstate="print"/>
          <a:srcRect l="7008" t="3563" r="6250" b="9813"/>
          <a:stretch>
            <a:fillRect/>
          </a:stretch>
        </p:blipFill>
        <p:spPr bwMode="auto">
          <a:xfrm>
            <a:off x="323528" y="0"/>
            <a:ext cx="8460432"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7650" name="Picture 2" descr="File:Etna eruption seen from the International Space Station.jpg">
            <a:hlinkClick r:id="rId3"/>
          </p:cNvPr>
          <p:cNvPicPr>
            <a:picLocks noChangeAspect="1" noChangeArrowheads="1"/>
          </p:cNvPicPr>
          <p:nvPr/>
        </p:nvPicPr>
        <p:blipFill>
          <a:blip r:embed="rId4" cstate="print"/>
          <a:srcRect/>
          <a:stretch>
            <a:fillRect/>
          </a:stretch>
        </p:blipFill>
        <p:spPr bwMode="auto">
          <a:xfrm>
            <a:off x="0" y="427879"/>
            <a:ext cx="8748464" cy="6430122"/>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1746" name="Picture 2" descr="File:Pinatubo ash plume 910612.jpg">
            <a:hlinkClick r:id="rId3"/>
          </p:cNvPr>
          <p:cNvPicPr>
            <a:picLocks noChangeAspect="1" noChangeArrowheads="1"/>
          </p:cNvPicPr>
          <p:nvPr/>
        </p:nvPicPr>
        <p:blipFill>
          <a:blip r:embed="rId4" cstate="print"/>
          <a:srcRect/>
          <a:stretch>
            <a:fillRect/>
          </a:stretch>
        </p:blipFill>
        <p:spPr bwMode="auto">
          <a:xfrm>
            <a:off x="251520" y="194266"/>
            <a:ext cx="7776864" cy="685919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59746" name="Picture 2"/>
          <p:cNvPicPr>
            <a:picLocks noChangeAspect="1" noChangeArrowheads="1"/>
          </p:cNvPicPr>
          <p:nvPr/>
        </p:nvPicPr>
        <p:blipFill>
          <a:blip r:embed="rId3" cstate="print"/>
          <a:srcRect l="11438" t="9469" r="16950" b="11782"/>
          <a:stretch>
            <a:fillRect/>
          </a:stretch>
        </p:blipFill>
        <p:spPr bwMode="auto">
          <a:xfrm>
            <a:off x="0" y="0"/>
            <a:ext cx="8964488" cy="691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Island Arcs</a:t>
            </a:r>
            <a:endParaRPr lang="en-US" dirty="0"/>
          </a:p>
        </p:txBody>
      </p:sp>
      <p:sp>
        <p:nvSpPr>
          <p:cNvPr id="3" name="Text Placeholder 2"/>
          <p:cNvSpPr>
            <a:spLocks noGrp="1"/>
          </p:cNvSpPr>
          <p:nvPr>
            <p:ph type="body" idx="2"/>
          </p:nvPr>
        </p:nvSpPr>
        <p:spPr/>
        <p:txBody>
          <a:bodyPr/>
          <a:lstStyle/>
          <a:p>
            <a:r>
              <a:rPr lang="en-GB" dirty="0" smtClean="0"/>
              <a:t>These occur when oceanic plates meet. The heavier plates is pulled down. The plate melts and rises up through the crust and forms a volcanic island.</a:t>
            </a:r>
          </a:p>
          <a:p>
            <a:endParaRPr lang="en-GB" dirty="0" smtClean="0"/>
          </a:p>
          <a:p>
            <a:r>
              <a:rPr lang="en-GB" dirty="0" smtClean="0"/>
              <a:t>Repeated volcanoes result in a chain of Islands that run parallel to the </a:t>
            </a:r>
            <a:r>
              <a:rPr lang="en-GB" dirty="0" err="1" smtClean="0"/>
              <a:t>subduction</a:t>
            </a:r>
            <a:r>
              <a:rPr lang="en-GB" dirty="0" smtClean="0"/>
              <a:t> trench. These are called volcanic island arcs.</a:t>
            </a:r>
          </a:p>
          <a:p>
            <a:endParaRPr lang="en-GB" dirty="0" smtClean="0"/>
          </a:p>
          <a:p>
            <a:r>
              <a:rPr lang="en-GB" dirty="0" smtClean="0"/>
              <a:t>Examples of this can be found off the coast of Sicily at the Lipari Islands where the Eurasian plate meets the African plate.</a:t>
            </a:r>
          </a:p>
        </p:txBody>
      </p:sp>
      <p:sp>
        <p:nvSpPr>
          <p:cNvPr id="4" name="Content Placeholder 3"/>
          <p:cNvSpPr>
            <a:spLocks noGrp="1"/>
          </p:cNvSpPr>
          <p:nvPr>
            <p:ph sz="half" idx="1"/>
          </p:nvPr>
        </p:nvSpPr>
        <p:spPr/>
        <p:txBody>
          <a:bodyPr/>
          <a:lstStyle/>
          <a:p>
            <a:endParaRPr lang="en-US"/>
          </a:p>
        </p:txBody>
      </p:sp>
      <p:pic>
        <p:nvPicPr>
          <p:cNvPr id="18435" name="Picture 3" descr="C:\Documents and Settings\Owner\Desktop\School work\Senior house\Volcanos\VOLCANOS\island_arc.jpg"/>
          <p:cNvPicPr>
            <a:picLocks noChangeAspect="1" noChangeArrowheads="1"/>
          </p:cNvPicPr>
          <p:nvPr/>
        </p:nvPicPr>
        <p:blipFill>
          <a:blip r:embed="rId3" cstate="print"/>
          <a:srcRect/>
          <a:stretch>
            <a:fillRect/>
          </a:stretch>
        </p:blipFill>
        <p:spPr bwMode="auto">
          <a:xfrm>
            <a:off x="0" y="0"/>
            <a:ext cx="5429256" cy="6715148"/>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xfrm>
            <a:off x="685800" y="188913"/>
            <a:ext cx="7772400" cy="647700"/>
          </a:xfrm>
        </p:spPr>
        <p:txBody>
          <a:bodyPr>
            <a:normAutofit fontScale="90000"/>
          </a:bodyPr>
          <a:lstStyle/>
          <a:p>
            <a:r>
              <a:rPr lang="en-US" sz="4000"/>
              <a:t>The Windward Islands. </a:t>
            </a:r>
            <a:br>
              <a:rPr lang="en-US" sz="4000"/>
            </a:br>
            <a:endParaRPr lang="en-US" sz="4000"/>
          </a:p>
        </p:txBody>
      </p:sp>
      <p:pic>
        <p:nvPicPr>
          <p:cNvPr id="19460" name="Picture 4"/>
          <p:cNvPicPr>
            <a:picLocks noGrp="1" noChangeAspect="1" noChangeArrowheads="1"/>
          </p:cNvPicPr>
          <p:nvPr>
            <p:ph idx="1"/>
          </p:nvPr>
        </p:nvPicPr>
        <p:blipFill>
          <a:blip r:embed="rId3" cstate="print"/>
          <a:srcRect/>
          <a:stretch>
            <a:fillRect/>
          </a:stretch>
        </p:blipFill>
        <p:spPr>
          <a:xfrm>
            <a:off x="0" y="357166"/>
            <a:ext cx="9144000" cy="5286412"/>
          </a:xfrm>
          <a:noFill/>
          <a:ln/>
        </p:spPr>
      </p:pic>
      <p:sp>
        <p:nvSpPr>
          <p:cNvPr id="19464" name="Text Box 8"/>
          <p:cNvSpPr txBox="1">
            <a:spLocks noChangeArrowheads="1"/>
          </p:cNvSpPr>
          <p:nvPr/>
        </p:nvSpPr>
        <p:spPr bwMode="auto">
          <a:xfrm>
            <a:off x="303213" y="5897563"/>
            <a:ext cx="8456612" cy="923330"/>
          </a:xfrm>
          <a:prstGeom prst="rect">
            <a:avLst/>
          </a:prstGeom>
          <a:noFill/>
          <a:ln w="9525">
            <a:noFill/>
            <a:miter lim="800000"/>
            <a:headEnd/>
            <a:tailEnd/>
          </a:ln>
          <a:effectLst/>
        </p:spPr>
        <p:txBody>
          <a:bodyPr wrap="square">
            <a:spAutoFit/>
          </a:bodyPr>
          <a:lstStyle/>
          <a:p>
            <a:pPr lvl="4"/>
            <a:r>
              <a:rPr lang="en-US" dirty="0"/>
              <a:t>Note the curved line of islands (an island arc) which </a:t>
            </a:r>
          </a:p>
          <a:p>
            <a:pPr lvl="4"/>
            <a:r>
              <a:rPr lang="en-US" dirty="0"/>
              <a:t>marks a </a:t>
            </a:r>
            <a:r>
              <a:rPr lang="en-US" dirty="0" err="1"/>
              <a:t>subduction</a:t>
            </a:r>
            <a:r>
              <a:rPr lang="en-US" dirty="0"/>
              <a:t> zone.</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www.worldmapsonline.com/SatPosters/HawaiiSpace.jpg"/>
          <p:cNvPicPr>
            <a:picLocks noChangeAspect="1" noChangeArrowheads="1"/>
          </p:cNvPicPr>
          <p:nvPr/>
        </p:nvPicPr>
        <p:blipFill>
          <a:blip r:embed="rId3" cstate="print"/>
          <a:srcRect/>
          <a:stretch>
            <a:fillRect/>
          </a:stretch>
        </p:blipFill>
        <p:spPr bwMode="auto">
          <a:xfrm>
            <a:off x="-1" y="260648"/>
            <a:ext cx="8787739" cy="6597352"/>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dirty="0"/>
          </a:p>
        </p:txBody>
      </p:sp>
      <p:pic>
        <p:nvPicPr>
          <p:cNvPr id="5" name="Picture 2" descr="C:\Documents and Settings\Owner\Desktop\School work\Senior house\Volcanos\VOLCANOS\Island arss.jpg"/>
          <p:cNvPicPr>
            <a:picLocks noChangeAspect="1" noChangeArrowheads="1"/>
          </p:cNvPicPr>
          <p:nvPr/>
        </p:nvPicPr>
        <p:blipFill>
          <a:blip r:embed="rId3" cstate="print"/>
          <a:srcRect/>
          <a:stretch>
            <a:fillRect/>
          </a:stretch>
        </p:blipFill>
        <p:spPr bwMode="auto">
          <a:xfrm>
            <a:off x="0" y="0"/>
            <a:ext cx="9144000" cy="685165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784" y="0"/>
            <a:ext cx="2971800" cy="1000108"/>
          </a:xfrm>
        </p:spPr>
        <p:txBody>
          <a:bodyPr>
            <a:normAutofit/>
          </a:bodyPr>
          <a:lstStyle/>
          <a:p>
            <a:r>
              <a:rPr lang="en-GB" sz="3200" dirty="0" smtClean="0"/>
              <a:t>Hot Spots</a:t>
            </a:r>
            <a:endParaRPr lang="en-US" sz="3200" dirty="0"/>
          </a:p>
        </p:txBody>
      </p:sp>
      <p:sp>
        <p:nvSpPr>
          <p:cNvPr id="3" name="Text Placeholder 2"/>
          <p:cNvSpPr>
            <a:spLocks noGrp="1"/>
          </p:cNvSpPr>
          <p:nvPr>
            <p:ph type="body" idx="2"/>
          </p:nvPr>
        </p:nvSpPr>
        <p:spPr>
          <a:xfrm>
            <a:off x="5538847" y="1000108"/>
            <a:ext cx="2971800" cy="5715040"/>
          </a:xfrm>
        </p:spPr>
        <p:txBody>
          <a:bodyPr>
            <a:noAutofit/>
          </a:bodyPr>
          <a:lstStyle/>
          <a:p>
            <a:r>
              <a:rPr lang="en-GB" sz="1600" dirty="0" smtClean="0"/>
              <a:t>Hot spots form when a rising column of very hot magma called a thermal plume, forces its way through oceanic crust. Hot spots are in a fixed position.</a:t>
            </a:r>
          </a:p>
          <a:p>
            <a:endParaRPr lang="en-GB" sz="1600" dirty="0" smtClean="0"/>
          </a:p>
          <a:p>
            <a:r>
              <a:rPr lang="en-GB" sz="1600" dirty="0" smtClean="0"/>
              <a:t>As a plate moves over a hot spot  due to continental drift a chain of volcanic islands form.</a:t>
            </a:r>
          </a:p>
          <a:p>
            <a:endParaRPr lang="en-GB" sz="1600" dirty="0" smtClean="0"/>
          </a:p>
          <a:p>
            <a:r>
              <a:rPr lang="en-GB" sz="1600" dirty="0" smtClean="0"/>
              <a:t>Examples of this are the Islands of Hawaii. Here the hot spots get older towards the </a:t>
            </a:r>
            <a:r>
              <a:rPr lang="en-GB" sz="1600" dirty="0" err="1" smtClean="0"/>
              <a:t>subduction</a:t>
            </a:r>
            <a:r>
              <a:rPr lang="en-GB" sz="1600" dirty="0" smtClean="0"/>
              <a:t> zone (the Aleutian trench) of the pacific plate</a:t>
            </a:r>
          </a:p>
        </p:txBody>
      </p:sp>
      <p:pic>
        <p:nvPicPr>
          <p:cNvPr id="19458" name="Picture 2" descr="C:\Documents and Settings\Owner\Desktop\School work\Senior house\Volcanos\VOLCANOS\hotspots.gif"/>
          <p:cNvPicPr>
            <a:picLocks noGrp="1" noChangeAspect="1" noChangeArrowheads="1"/>
          </p:cNvPicPr>
          <p:nvPr>
            <p:ph sz="half" idx="1"/>
          </p:nvPr>
        </p:nvPicPr>
        <p:blipFill>
          <a:blip r:embed="rId3" cstate="print"/>
          <a:srcRect/>
          <a:stretch>
            <a:fillRect/>
          </a:stretch>
        </p:blipFill>
        <p:spPr bwMode="auto">
          <a:xfrm>
            <a:off x="0" y="0"/>
            <a:ext cx="5500694" cy="671514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4950"/>
            <a:ext cx="9144000" cy="1643050"/>
          </a:xfrm>
        </p:spPr>
        <p:txBody>
          <a:bodyPr>
            <a:normAutofit fontScale="90000"/>
          </a:bodyPr>
          <a:lstStyle/>
          <a:p>
            <a:r>
              <a:rPr lang="en-GB" dirty="0" smtClean="0"/>
              <a:t>Identify volcanoes that are on convergent plates, divergent plates and hot spots</a:t>
            </a:r>
            <a:endParaRPr lang="en-US" dirty="0"/>
          </a:p>
        </p:txBody>
      </p:sp>
      <p:pic>
        <p:nvPicPr>
          <p:cNvPr id="5123" name="Picture 3" descr="C:\Documents and Settings\Owner\Desktop\School work\Senior house\Volcanos\VOLCANOS\pacific ring of fire.gif"/>
          <p:cNvPicPr>
            <a:picLocks noGrp="1" noChangeAspect="1" noChangeArrowheads="1"/>
          </p:cNvPicPr>
          <p:nvPr>
            <p:ph idx="1"/>
          </p:nvPr>
        </p:nvPicPr>
        <p:blipFill>
          <a:blip r:embed="rId3" cstate="print"/>
          <a:srcRect/>
          <a:stretch>
            <a:fillRect/>
          </a:stretch>
        </p:blipFill>
        <p:spPr bwMode="auto">
          <a:xfrm>
            <a:off x="0" y="476672"/>
            <a:ext cx="9144000" cy="6381328"/>
          </a:xfrm>
          <a:prstGeom prst="rect">
            <a:avLst/>
          </a:prstGeom>
          <a:noFill/>
        </p:spPr>
      </p:pic>
    </p:spTree>
    <p:extLst>
      <p:ext uri="{BB962C8B-B14F-4D97-AF65-F5344CB8AC3E}">
        <p14:creationId xmlns:p14="http://schemas.microsoft.com/office/powerpoint/2010/main" val="1974630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l="16606" t="29156" r="16950" b="12766"/>
          <a:stretch>
            <a:fillRect/>
          </a:stretch>
        </p:blipFill>
        <p:spPr bwMode="auto">
          <a:xfrm>
            <a:off x="0" y="0"/>
            <a:ext cx="896533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a:xfrm>
            <a:off x="502920" y="5715016"/>
            <a:ext cx="8183880" cy="1142984"/>
          </a:xfrm>
        </p:spPr>
        <p:txBody>
          <a:bodyPr>
            <a:normAutofit fontScale="90000"/>
          </a:bodyPr>
          <a:lstStyle/>
          <a:p>
            <a:r>
              <a:rPr lang="en-US" sz="4000" dirty="0"/>
              <a:t>Shield volcano </a:t>
            </a:r>
            <a:br>
              <a:rPr lang="en-US" sz="4000" dirty="0"/>
            </a:br>
            <a:endParaRPr lang="en-US" sz="4000" dirty="0"/>
          </a:p>
        </p:txBody>
      </p:sp>
      <p:pic>
        <p:nvPicPr>
          <p:cNvPr id="9220" name="Picture 4"/>
          <p:cNvPicPr>
            <a:picLocks noGrp="1" noChangeAspect="1" noChangeArrowheads="1"/>
          </p:cNvPicPr>
          <p:nvPr>
            <p:ph idx="1"/>
          </p:nvPr>
        </p:nvPicPr>
        <p:blipFill>
          <a:blip r:embed="rId3" cstate="print"/>
          <a:srcRect/>
          <a:stretch>
            <a:fillRect/>
          </a:stretch>
        </p:blipFill>
        <p:spPr>
          <a:xfrm>
            <a:off x="0" y="0"/>
            <a:ext cx="9144000" cy="5715015"/>
          </a:xfrm>
          <a:noFill/>
          <a:ln/>
        </p:spPr>
      </p:pic>
    </p:spTree>
    <p:extLst>
      <p:ext uri="{BB962C8B-B14F-4D97-AF65-F5344CB8AC3E}">
        <p14:creationId xmlns:p14="http://schemas.microsoft.com/office/powerpoint/2010/main" val="37729906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6866" name="Picture 2" descr="File:Skjaldbreidur Herbst 2004.jpg">
            <a:hlinkClick r:id="rId3"/>
          </p:cNvPr>
          <p:cNvPicPr>
            <a:picLocks noChangeAspect="1" noChangeArrowheads="1"/>
          </p:cNvPicPr>
          <p:nvPr/>
        </p:nvPicPr>
        <p:blipFill>
          <a:blip r:embed="rId4" cstate="print"/>
          <a:srcRect/>
          <a:stretch>
            <a:fillRect/>
          </a:stretch>
        </p:blipFill>
        <p:spPr bwMode="auto">
          <a:xfrm>
            <a:off x="-1" y="332656"/>
            <a:ext cx="9284075" cy="6378675"/>
          </a:xfrm>
          <a:prstGeom prst="rect">
            <a:avLst/>
          </a:prstGeom>
          <a:noFill/>
        </p:spPr>
      </p:pic>
    </p:spTree>
    <p:extLst>
      <p:ext uri="{BB962C8B-B14F-4D97-AF65-F5344CB8AC3E}">
        <p14:creationId xmlns:p14="http://schemas.microsoft.com/office/powerpoint/2010/main" val="12162314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PPT31"/>
          <p:cNvPicPr>
            <a:picLocks noChangeAspect="1" noChangeArrowheads="1"/>
          </p:cNvPicPr>
          <p:nvPr/>
        </p:nvPicPr>
        <p:blipFill>
          <a:blip r:embed="rId3" cstate="print"/>
          <a:srcRect/>
          <a:stretch>
            <a:fillRect/>
          </a:stretch>
        </p:blipFill>
        <p:spPr bwMode="auto">
          <a:xfrm>
            <a:off x="0" y="0"/>
            <a:ext cx="900115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20482" name="Picture 2" descr="C:\Documents and Settings\Owner\Desktop\School work\Senior house\Volcanos\VOLCANOS\hot spot movements#.jpg"/>
          <p:cNvPicPr>
            <a:picLocks noGrp="1" noChangeAspect="1" noChangeArrowheads="1"/>
          </p:cNvPicPr>
          <p:nvPr>
            <p:ph sz="half"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en-US"/>
          </a:p>
        </p:txBody>
      </p:sp>
      <p:pic>
        <p:nvPicPr>
          <p:cNvPr id="29699" name="Picture 3"/>
          <p:cNvPicPr>
            <a:picLocks noGrp="1" noChangeAspect="1" noChangeArrowheads="1"/>
          </p:cNvPicPr>
          <p:nvPr>
            <p:ph type="body" idx="1"/>
          </p:nvPr>
        </p:nvPicPr>
        <p:blipFill>
          <a:blip r:embed="rId3" cstate="print"/>
          <a:srcRect l="2343" t="12500" r="9375" b="16666"/>
          <a:stretch>
            <a:fillRect/>
          </a:stretch>
        </p:blipFill>
        <p:spPr>
          <a:xfrm>
            <a:off x="0" y="0"/>
            <a:ext cx="9144000" cy="664371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Shield Volcanoes</a:t>
            </a:r>
            <a:endParaRPr lang="en-US" dirty="0"/>
          </a:p>
        </p:txBody>
      </p:sp>
      <p:sp>
        <p:nvSpPr>
          <p:cNvPr id="3" name="Text Placeholder 2"/>
          <p:cNvSpPr>
            <a:spLocks noGrp="1"/>
          </p:cNvSpPr>
          <p:nvPr>
            <p:ph type="body" idx="2"/>
          </p:nvPr>
        </p:nvSpPr>
        <p:spPr>
          <a:xfrm>
            <a:off x="5538847" y="1447802"/>
            <a:ext cx="2971800" cy="5410198"/>
          </a:xfrm>
        </p:spPr>
        <p:txBody>
          <a:bodyPr>
            <a:normAutofit/>
          </a:bodyPr>
          <a:lstStyle/>
          <a:p>
            <a:r>
              <a:rPr lang="en-GB" sz="1600" dirty="0" smtClean="0"/>
              <a:t>These volcanoes have gentle wide slopes.</a:t>
            </a:r>
          </a:p>
          <a:p>
            <a:r>
              <a:rPr lang="en-GB" sz="1600" dirty="0" smtClean="0"/>
              <a:t>Eruptions from a shield volcano are very fluid and flow down the mountain as rivers of fire.</a:t>
            </a:r>
          </a:p>
          <a:p>
            <a:endParaRPr lang="en-GB" sz="1600" dirty="0" smtClean="0"/>
          </a:p>
          <a:p>
            <a:r>
              <a:rPr lang="en-GB" sz="1600" dirty="0" smtClean="0"/>
              <a:t>The islands of Hawaii are an example of a shield volcanoes.</a:t>
            </a:r>
          </a:p>
          <a:p>
            <a:endParaRPr lang="en-GB" sz="1600" dirty="0" smtClean="0"/>
          </a:p>
          <a:p>
            <a:r>
              <a:rPr lang="en-GB" sz="1600" dirty="0" smtClean="0"/>
              <a:t>The volcano Mauna Loa has a base 400km in diameter is 10,000 metres above the pacific ocean floor and only 4,170 above sea level</a:t>
            </a:r>
            <a:endParaRPr lang="en-US" sz="1600" dirty="0"/>
          </a:p>
        </p:txBody>
      </p:sp>
      <p:pic>
        <p:nvPicPr>
          <p:cNvPr id="21506" name="Picture 2" descr="C:\Documents and Settings\Owner\Desktop\School work\Senior house\Volcanos\VOLCANOS\shield volcanos.jpg"/>
          <p:cNvPicPr>
            <a:picLocks noGrp="1" noChangeAspect="1" noChangeArrowheads="1"/>
          </p:cNvPicPr>
          <p:nvPr>
            <p:ph sz="half" idx="1"/>
          </p:nvPr>
        </p:nvPicPr>
        <p:blipFill>
          <a:blip r:embed="rId3" cstate="print"/>
          <a:srcRect/>
          <a:stretch>
            <a:fillRect/>
          </a:stretch>
        </p:blipFill>
        <p:spPr bwMode="auto">
          <a:xfrm>
            <a:off x="0" y="214290"/>
            <a:ext cx="5074543" cy="2928958"/>
          </a:xfrm>
          <a:prstGeom prst="rect">
            <a:avLst/>
          </a:prstGeom>
          <a:noFill/>
        </p:spPr>
      </p:pic>
      <p:pic>
        <p:nvPicPr>
          <p:cNvPr id="21507" name="Picture 3" descr="C:\Documents and Settings\Owner\Desktop\School work\Senior house\Volcanos\VOLCANOS\active volano.jpg"/>
          <p:cNvPicPr>
            <a:picLocks noChangeAspect="1" noChangeArrowheads="1"/>
          </p:cNvPicPr>
          <p:nvPr/>
        </p:nvPicPr>
        <p:blipFill>
          <a:blip r:embed="rId4" cstate="print"/>
          <a:srcRect/>
          <a:stretch>
            <a:fillRect/>
          </a:stretch>
        </p:blipFill>
        <p:spPr bwMode="auto">
          <a:xfrm>
            <a:off x="0" y="3065366"/>
            <a:ext cx="5072066" cy="3792634"/>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Other Volcanic Landforms</a:t>
            </a:r>
            <a:endParaRPr lang="en-US" dirty="0"/>
          </a:p>
        </p:txBody>
      </p:sp>
      <p:sp>
        <p:nvSpPr>
          <p:cNvPr id="6" name="Content Placeholder 5"/>
          <p:cNvSpPr>
            <a:spLocks noGrp="1"/>
          </p:cNvSpPr>
          <p:nvPr>
            <p:ph idx="1"/>
          </p:nvPr>
        </p:nvSpPr>
        <p:spPr/>
        <p:txBody>
          <a:bodyPr/>
          <a:lstStyle/>
          <a:p>
            <a:r>
              <a:rPr lang="en-GB" dirty="0" smtClean="0"/>
              <a:t>Examples of other volcanic landforms are</a:t>
            </a:r>
          </a:p>
          <a:p>
            <a:r>
              <a:rPr lang="en-GB" dirty="0" smtClean="0"/>
              <a:t>1. Calderas</a:t>
            </a:r>
          </a:p>
          <a:p>
            <a:r>
              <a:rPr lang="en-GB" dirty="0" smtClean="0"/>
              <a:t>2. Hot springs</a:t>
            </a:r>
          </a:p>
          <a:p>
            <a:r>
              <a:rPr lang="en-GB" dirty="0" smtClean="0"/>
              <a:t>3. Geysers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Calderas</a:t>
            </a:r>
            <a:endParaRPr lang="en-US" dirty="0"/>
          </a:p>
        </p:txBody>
      </p:sp>
      <p:sp>
        <p:nvSpPr>
          <p:cNvPr id="6" name="Text Placeholder 5"/>
          <p:cNvSpPr>
            <a:spLocks noGrp="1"/>
          </p:cNvSpPr>
          <p:nvPr>
            <p:ph type="body" idx="2"/>
          </p:nvPr>
        </p:nvSpPr>
        <p:spPr/>
        <p:txBody>
          <a:bodyPr>
            <a:noAutofit/>
          </a:bodyPr>
          <a:lstStyle/>
          <a:p>
            <a:r>
              <a:rPr lang="en-GB" sz="2000" dirty="0" smtClean="0"/>
              <a:t>These are large crater depressions that form on top of a mountain after a very violent explosion. The collapsing side may plug the vent.</a:t>
            </a:r>
          </a:p>
          <a:p>
            <a:endParaRPr lang="en-GB" sz="2000" dirty="0" smtClean="0"/>
          </a:p>
          <a:p>
            <a:r>
              <a:rPr lang="en-GB" sz="2000" dirty="0" smtClean="0"/>
              <a:t>Examples of these are Crater lake in Oregon USA</a:t>
            </a:r>
            <a:endParaRPr lang="en-US" sz="2000" dirty="0"/>
          </a:p>
        </p:txBody>
      </p:sp>
      <p:pic>
        <p:nvPicPr>
          <p:cNvPr id="22530" name="Picture 2" descr="C:\Documents and Settings\Owner\Desktop\School work\Senior house\Volcanos\VOLCANOS\calreas.jpg"/>
          <p:cNvPicPr>
            <a:picLocks noGrp="1" noChangeAspect="1" noChangeArrowheads="1"/>
          </p:cNvPicPr>
          <p:nvPr>
            <p:ph sz="half" idx="1"/>
          </p:nvPr>
        </p:nvPicPr>
        <p:blipFill>
          <a:blip r:embed="rId3" cstate="print"/>
          <a:srcRect/>
          <a:stretch>
            <a:fillRect/>
          </a:stretch>
        </p:blipFill>
        <p:spPr bwMode="auto">
          <a:xfrm>
            <a:off x="0" y="0"/>
            <a:ext cx="5500694" cy="3429000"/>
          </a:xfrm>
          <a:prstGeom prst="rect">
            <a:avLst/>
          </a:prstGeom>
          <a:noFill/>
        </p:spPr>
      </p:pic>
      <p:pic>
        <p:nvPicPr>
          <p:cNvPr id="22531" name="Picture 3" descr="C:\Documents and Settings\Owner\Desktop\School work\Senior house\Volcanos\VOLCANOS\hundreds of volcanic caldeeras.jpg"/>
          <p:cNvPicPr>
            <a:picLocks noChangeAspect="1" noChangeArrowheads="1"/>
          </p:cNvPicPr>
          <p:nvPr/>
        </p:nvPicPr>
        <p:blipFill>
          <a:blip r:embed="rId4" cstate="print"/>
          <a:srcRect/>
          <a:stretch>
            <a:fillRect/>
          </a:stretch>
        </p:blipFill>
        <p:spPr bwMode="auto">
          <a:xfrm>
            <a:off x="0" y="3382123"/>
            <a:ext cx="5357818" cy="3475877"/>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a:xfrm>
            <a:off x="611188" y="260350"/>
            <a:ext cx="7772400" cy="1143000"/>
          </a:xfrm>
        </p:spPr>
        <p:txBody>
          <a:bodyPr>
            <a:normAutofit fontScale="90000"/>
          </a:bodyPr>
          <a:lstStyle/>
          <a:p>
            <a:r>
              <a:rPr lang="en-US" sz="4000"/>
              <a:t>Formation of a caldera</a:t>
            </a:r>
            <a:br>
              <a:rPr lang="en-US" sz="4000"/>
            </a:br>
            <a:endParaRPr lang="en-US" sz="4000"/>
          </a:p>
        </p:txBody>
      </p:sp>
      <p:pic>
        <p:nvPicPr>
          <p:cNvPr id="13316" name="Picture 4"/>
          <p:cNvPicPr>
            <a:picLocks noGrp="1" noChangeAspect="1" noChangeArrowheads="1"/>
          </p:cNvPicPr>
          <p:nvPr>
            <p:ph idx="1"/>
          </p:nvPr>
        </p:nvPicPr>
        <p:blipFill>
          <a:blip r:embed="rId3" cstate="print"/>
          <a:srcRect/>
          <a:stretch>
            <a:fillRect/>
          </a:stretch>
        </p:blipFill>
        <p:spPr>
          <a:xfrm>
            <a:off x="1071538" y="928670"/>
            <a:ext cx="6786610" cy="5715040"/>
          </a:xfrm>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PPT2F"/>
          <p:cNvPicPr>
            <a:picLocks noChangeAspect="1" noChangeArrowheads="1"/>
          </p:cNvPicPr>
          <p:nvPr/>
        </p:nvPicPr>
        <p:blipFill>
          <a:blip r:embed="rId3" cstate="print"/>
          <a:srcRect/>
          <a:stretch>
            <a:fillRect/>
          </a:stretch>
        </p:blipFill>
        <p:spPr bwMode="auto">
          <a:xfrm>
            <a:off x="642910" y="214290"/>
            <a:ext cx="8143932" cy="6286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flipV="1">
            <a:off x="684213" y="260350"/>
            <a:ext cx="7772400" cy="609600"/>
          </a:xfrm>
        </p:spPr>
        <p:txBody>
          <a:bodyPr>
            <a:normAutofit fontScale="90000"/>
          </a:bodyPr>
          <a:lstStyle/>
          <a:p>
            <a:endParaRPr lang="en-US" sz="4000"/>
          </a:p>
        </p:txBody>
      </p:sp>
      <p:pic>
        <p:nvPicPr>
          <p:cNvPr id="5123" name="Picture 3"/>
          <p:cNvPicPr>
            <a:picLocks noGrp="1" noChangeAspect="1" noChangeArrowheads="1"/>
          </p:cNvPicPr>
          <p:nvPr>
            <p:ph type="body" idx="1"/>
          </p:nvPr>
        </p:nvPicPr>
        <p:blipFill>
          <a:blip r:embed="rId3" cstate="print"/>
          <a:srcRect l="12500" t="12500" r="13281" b="7291"/>
          <a:stretch>
            <a:fillRect/>
          </a:stretch>
        </p:blipFill>
        <p:spPr>
          <a:xfrm>
            <a:off x="-1" y="0"/>
            <a:ext cx="9144001" cy="68580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Hot springs and </a:t>
            </a:r>
            <a:r>
              <a:rPr lang="en-GB" dirty="0" err="1" smtClean="0"/>
              <a:t>Gysers</a:t>
            </a:r>
            <a:endParaRPr lang="en-US" dirty="0"/>
          </a:p>
        </p:txBody>
      </p:sp>
      <p:sp>
        <p:nvSpPr>
          <p:cNvPr id="3" name="Text Placeholder 2"/>
          <p:cNvSpPr>
            <a:spLocks noGrp="1"/>
          </p:cNvSpPr>
          <p:nvPr>
            <p:ph type="body" idx="2"/>
          </p:nvPr>
        </p:nvSpPr>
        <p:spPr/>
        <p:txBody>
          <a:bodyPr/>
          <a:lstStyle/>
          <a:p>
            <a:r>
              <a:rPr lang="en-GB" sz="2000" dirty="0" smtClean="0"/>
              <a:t>These are formed by water being in close contact with lave underground. This heats the water on the surface.</a:t>
            </a:r>
          </a:p>
          <a:p>
            <a:endParaRPr lang="en-GB" sz="2000" dirty="0" smtClean="0"/>
          </a:p>
          <a:p>
            <a:r>
              <a:rPr lang="en-GB" sz="2000" dirty="0" err="1" smtClean="0"/>
              <a:t>Gysers</a:t>
            </a:r>
            <a:r>
              <a:rPr lang="en-GB" sz="2000" dirty="0" smtClean="0"/>
              <a:t> are formed when water and steam are heated at regular intervals to erupt like a kettle</a:t>
            </a:r>
            <a:r>
              <a:rPr lang="en-GB" dirty="0" smtClean="0"/>
              <a:t>.</a:t>
            </a:r>
            <a:endParaRPr lang="en-US" dirty="0"/>
          </a:p>
        </p:txBody>
      </p:sp>
      <p:pic>
        <p:nvPicPr>
          <p:cNvPr id="23555" name="Picture 3" descr="C:\Documents and Settings\Owner\Desktop\School work\Senior house\Volcanos\VOLCANOS\hot springs2.jpg"/>
          <p:cNvPicPr>
            <a:picLocks noGrp="1" noChangeAspect="1" noChangeArrowheads="1"/>
          </p:cNvPicPr>
          <p:nvPr>
            <p:ph sz="half" idx="1"/>
          </p:nvPr>
        </p:nvPicPr>
        <p:blipFill>
          <a:blip r:embed="rId3" cstate="print"/>
          <a:srcRect/>
          <a:stretch>
            <a:fillRect/>
          </a:stretch>
        </p:blipFill>
        <p:spPr bwMode="auto">
          <a:xfrm>
            <a:off x="0" y="0"/>
            <a:ext cx="5286380" cy="3143248"/>
          </a:xfrm>
          <a:prstGeom prst="rect">
            <a:avLst/>
          </a:prstGeom>
          <a:noFill/>
        </p:spPr>
      </p:pic>
      <p:pic>
        <p:nvPicPr>
          <p:cNvPr id="23556" name="Picture 4" descr="C:\Documents and Settings\Owner\Desktop\School work\Senior house\Volcanos\VOLCANOS\pic gysers.jpg"/>
          <p:cNvPicPr>
            <a:picLocks noChangeAspect="1" noChangeArrowheads="1"/>
          </p:cNvPicPr>
          <p:nvPr/>
        </p:nvPicPr>
        <p:blipFill>
          <a:blip r:embed="rId4" cstate="print"/>
          <a:srcRect/>
          <a:stretch>
            <a:fillRect/>
          </a:stretch>
        </p:blipFill>
        <p:spPr bwMode="auto">
          <a:xfrm>
            <a:off x="0" y="3214686"/>
            <a:ext cx="5286380" cy="3576101"/>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IE" dirty="0" smtClean="0"/>
              <a:t>Volcanoes at transverse margins</a:t>
            </a:r>
            <a:endParaRPr lang="en-US" dirty="0"/>
          </a:p>
        </p:txBody>
      </p:sp>
      <p:sp>
        <p:nvSpPr>
          <p:cNvPr id="6" name="Content Placeholder 5"/>
          <p:cNvSpPr>
            <a:spLocks noGrp="1"/>
          </p:cNvSpPr>
          <p:nvPr>
            <p:ph idx="1"/>
          </p:nvPr>
        </p:nvSpPr>
        <p:spPr/>
        <p:txBody>
          <a:bodyPr/>
          <a:lstStyle/>
          <a:p>
            <a:r>
              <a:rPr lang="en-IE" dirty="0" smtClean="0"/>
              <a:t>There are </a:t>
            </a:r>
            <a:r>
              <a:rPr lang="en-IE" dirty="0" smtClean="0">
                <a:solidFill>
                  <a:srgbClr val="FF0000"/>
                </a:solidFill>
              </a:rPr>
              <a:t>no volcanoes at transverse margins as</a:t>
            </a:r>
            <a:r>
              <a:rPr lang="en-IE" dirty="0" smtClean="0"/>
              <a:t> lava does not escape through the cracked plates and there is no pressure as there is no subduction.</a:t>
            </a:r>
          </a:p>
          <a:p>
            <a:r>
              <a:rPr lang="en-IE" dirty="0" smtClean="0">
                <a:solidFill>
                  <a:srgbClr val="00B050"/>
                </a:solidFill>
              </a:rPr>
              <a:t>Give an example of a transverse margin????</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E" dirty="0" smtClean="0"/>
              <a:t>Negative aspect of volcanoes</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Volcanic Activities</a:t>
            </a:r>
            <a:endParaRPr lang="en-US" dirty="0"/>
          </a:p>
        </p:txBody>
      </p:sp>
      <p:sp>
        <p:nvSpPr>
          <p:cNvPr id="6" name="Content Placeholder 5"/>
          <p:cNvSpPr>
            <a:spLocks noGrp="1"/>
          </p:cNvSpPr>
          <p:nvPr>
            <p:ph idx="1"/>
          </p:nvPr>
        </p:nvSpPr>
        <p:spPr/>
        <p:txBody>
          <a:bodyPr/>
          <a:lstStyle/>
          <a:p>
            <a:r>
              <a:rPr lang="en-GB" dirty="0" smtClean="0"/>
              <a:t>Volcanic activities can have bad and good effects on an areas.</a:t>
            </a:r>
          </a:p>
          <a:p>
            <a:r>
              <a:rPr lang="en-GB" dirty="0" smtClean="0"/>
              <a:t>The bad effects are; Toxic gases, Pyroclasts, </a:t>
            </a:r>
            <a:r>
              <a:rPr lang="en-GB" dirty="0" err="1" smtClean="0"/>
              <a:t>Nuee</a:t>
            </a:r>
            <a:r>
              <a:rPr lang="en-GB" dirty="0" smtClean="0"/>
              <a:t> </a:t>
            </a:r>
            <a:r>
              <a:rPr lang="en-GB" dirty="0" err="1" smtClean="0"/>
              <a:t>Ardente</a:t>
            </a:r>
            <a:r>
              <a:rPr lang="en-GB" dirty="0" smtClean="0"/>
              <a:t>, </a:t>
            </a:r>
            <a:r>
              <a:rPr lang="en-GB" dirty="0" err="1" smtClean="0"/>
              <a:t>Lahar</a:t>
            </a:r>
            <a:r>
              <a:rPr lang="en-GB" dirty="0" smtClean="0"/>
              <a:t>, </a:t>
            </a:r>
            <a:r>
              <a:rPr lang="en-GB" dirty="0" err="1" smtClean="0"/>
              <a:t>Jokulhaups</a:t>
            </a:r>
            <a:r>
              <a:rPr lang="en-GB" dirty="0" smtClean="0"/>
              <a:t>, Climate change.</a:t>
            </a:r>
          </a:p>
          <a:p>
            <a:r>
              <a:rPr lang="en-GB" dirty="0" smtClean="0"/>
              <a:t>The good effects are; Energy, food production and tourism</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Toxic Gases</a:t>
            </a:r>
            <a:endParaRPr lang="en-US" dirty="0"/>
          </a:p>
        </p:txBody>
      </p:sp>
      <p:sp>
        <p:nvSpPr>
          <p:cNvPr id="6" name="Text Placeholder 5"/>
          <p:cNvSpPr>
            <a:spLocks noGrp="1"/>
          </p:cNvSpPr>
          <p:nvPr>
            <p:ph type="body" idx="2"/>
          </p:nvPr>
        </p:nvSpPr>
        <p:spPr/>
        <p:txBody>
          <a:bodyPr>
            <a:normAutofit/>
          </a:bodyPr>
          <a:lstStyle/>
          <a:p>
            <a:r>
              <a:rPr lang="en-GB" sz="2400" dirty="0" smtClean="0"/>
              <a:t>Gases releases by a volcano include carbon dioxide, hydrogen, carbon monoxide and sulphur. These gases are extremely poisonous</a:t>
            </a:r>
            <a:endParaRPr lang="en-US" sz="2400" dirty="0"/>
          </a:p>
        </p:txBody>
      </p:sp>
      <p:pic>
        <p:nvPicPr>
          <p:cNvPr id="24578" name="Picture 2" descr="C:\Documents and Settings\Owner\Desktop\School work\Senior house\Volcanos\VOLCANOS\toxicgases.jpg"/>
          <p:cNvPicPr>
            <a:picLocks noGrp="1" noChangeAspect="1" noChangeArrowheads="1"/>
          </p:cNvPicPr>
          <p:nvPr>
            <p:ph sz="half" idx="1"/>
          </p:nvPr>
        </p:nvPicPr>
        <p:blipFill>
          <a:blip r:embed="rId3" cstate="print"/>
          <a:srcRect/>
          <a:stretch>
            <a:fillRect/>
          </a:stretch>
        </p:blipFill>
        <p:spPr bwMode="auto">
          <a:xfrm>
            <a:off x="1142976" y="1214422"/>
            <a:ext cx="3055966" cy="4084707"/>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5" name="Picture 6" descr="EtnaISS002E8683_lrg"/>
          <p:cNvPicPr>
            <a:picLocks noChangeAspect="1" noChangeArrowheads="1"/>
          </p:cNvPicPr>
          <p:nvPr/>
        </p:nvPicPr>
        <p:blipFill>
          <a:blip r:embed="rId3" cstate="print"/>
          <a:srcRect/>
          <a:stretch>
            <a:fillRect/>
          </a:stretch>
        </p:blipFill>
        <p:spPr bwMode="auto">
          <a:xfrm>
            <a:off x="179511" y="188640"/>
            <a:ext cx="9071729" cy="6465044"/>
          </a:xfrm>
          <a:prstGeom prst="rect">
            <a:avLst/>
          </a:prstGeom>
          <a:noFill/>
          <a:ln>
            <a:noFill/>
          </a:ln>
          <a:effectLst>
            <a:glow rad="101600">
              <a:schemeClr val="bg1">
                <a:lumMod val="50000"/>
                <a:alpha val="60000"/>
              </a:schemeClr>
            </a:glow>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Pyroclasts</a:t>
            </a:r>
            <a:endParaRPr lang="en-US" dirty="0"/>
          </a:p>
        </p:txBody>
      </p:sp>
      <p:sp>
        <p:nvSpPr>
          <p:cNvPr id="3" name="Text Placeholder 2"/>
          <p:cNvSpPr>
            <a:spLocks noGrp="1"/>
          </p:cNvSpPr>
          <p:nvPr>
            <p:ph type="body" idx="2"/>
          </p:nvPr>
        </p:nvSpPr>
        <p:spPr/>
        <p:txBody>
          <a:bodyPr>
            <a:noAutofit/>
          </a:bodyPr>
          <a:lstStyle/>
          <a:p>
            <a:r>
              <a:rPr lang="en-GB" sz="2800" dirty="0" smtClean="0"/>
              <a:t>These are huge quantities of ash cinder and rock released into the atmosphere and fall down as missiles in nearby areas </a:t>
            </a:r>
            <a:endParaRPr lang="en-US" sz="2800" dirty="0"/>
          </a:p>
        </p:txBody>
      </p:sp>
      <p:pic>
        <p:nvPicPr>
          <p:cNvPr id="25602" name="Picture 2" descr="C:\Documents and Settings\Owner\Desktop\School work\Senior house\Volcanos\VOLCANOS\pyroclacts.jpg"/>
          <p:cNvPicPr>
            <a:picLocks noGrp="1" noChangeAspect="1" noChangeArrowheads="1"/>
          </p:cNvPicPr>
          <p:nvPr>
            <p:ph sz="half" idx="1"/>
          </p:nvPr>
        </p:nvPicPr>
        <p:blipFill>
          <a:blip r:embed="rId3" cstate="print"/>
          <a:srcRect/>
          <a:stretch>
            <a:fillRect/>
          </a:stretch>
        </p:blipFill>
        <p:spPr bwMode="auto">
          <a:xfrm>
            <a:off x="0" y="0"/>
            <a:ext cx="5214942" cy="2857496"/>
          </a:xfrm>
          <a:prstGeom prst="rect">
            <a:avLst/>
          </a:prstGeom>
          <a:noFill/>
        </p:spPr>
      </p:pic>
      <p:pic>
        <p:nvPicPr>
          <p:cNvPr id="25603" name="Picture 3" descr="C:\Documents and Settings\Owner\Desktop\School work\Senior house\Volcanos\VOLCANOS\pyroclast shower.jpg"/>
          <p:cNvPicPr>
            <a:picLocks noChangeAspect="1" noChangeArrowheads="1"/>
          </p:cNvPicPr>
          <p:nvPr/>
        </p:nvPicPr>
        <p:blipFill>
          <a:blip r:embed="rId4" cstate="print"/>
          <a:srcRect/>
          <a:stretch>
            <a:fillRect/>
          </a:stretch>
        </p:blipFill>
        <p:spPr bwMode="auto">
          <a:xfrm>
            <a:off x="0" y="2786058"/>
            <a:ext cx="5214942" cy="4071942"/>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2050" name="Picture 2"/>
          <p:cNvPicPr>
            <a:picLocks noChangeAspect="1" noChangeArrowheads="1"/>
          </p:cNvPicPr>
          <p:nvPr/>
        </p:nvPicPr>
        <p:blipFill>
          <a:blip r:embed="rId3" cstate="print"/>
          <a:srcRect l="12915" t="27188" r="58293" b="6250"/>
          <a:stretch>
            <a:fillRect/>
          </a:stretch>
        </p:blipFill>
        <p:spPr bwMode="auto">
          <a:xfrm>
            <a:off x="1115616" y="0"/>
            <a:ext cx="6624736" cy="7116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Nuee</a:t>
            </a:r>
            <a:r>
              <a:rPr lang="en-GB" dirty="0" smtClean="0"/>
              <a:t> </a:t>
            </a:r>
            <a:r>
              <a:rPr lang="en-GB" dirty="0" err="1" smtClean="0"/>
              <a:t>Ardente</a:t>
            </a:r>
            <a:endParaRPr lang="en-US" dirty="0"/>
          </a:p>
        </p:txBody>
      </p:sp>
      <p:sp>
        <p:nvSpPr>
          <p:cNvPr id="3" name="Text Placeholder 2"/>
          <p:cNvSpPr>
            <a:spLocks noGrp="1"/>
          </p:cNvSpPr>
          <p:nvPr>
            <p:ph type="body" idx="2"/>
          </p:nvPr>
        </p:nvSpPr>
        <p:spPr/>
        <p:txBody>
          <a:bodyPr>
            <a:noAutofit/>
          </a:bodyPr>
          <a:lstStyle/>
          <a:p>
            <a:r>
              <a:rPr lang="en-GB" sz="2800" dirty="0" smtClean="0"/>
              <a:t>These are clouds of hot gases and </a:t>
            </a:r>
            <a:r>
              <a:rPr lang="en-GB" sz="2800" dirty="0" err="1" smtClean="0"/>
              <a:t>pyroclasts</a:t>
            </a:r>
            <a:r>
              <a:rPr lang="en-GB" sz="2800" dirty="0" smtClean="0"/>
              <a:t> that race down the sides of a volcano. </a:t>
            </a:r>
          </a:p>
          <a:p>
            <a:endParaRPr lang="en-GB" sz="2800" dirty="0" smtClean="0"/>
          </a:p>
          <a:p>
            <a:r>
              <a:rPr lang="en-GB" sz="2800" dirty="0" smtClean="0"/>
              <a:t>These can destroy vegetation and bury towns</a:t>
            </a:r>
            <a:endParaRPr lang="en-US" sz="2800" dirty="0"/>
          </a:p>
        </p:txBody>
      </p:sp>
      <p:pic>
        <p:nvPicPr>
          <p:cNvPr id="26626" name="Picture 2" descr="C:\Documents and Settings\Owner\Desktop\School work\Senior house\Volcanos\VOLCANOS\Nue Ardent.jpg"/>
          <p:cNvPicPr>
            <a:picLocks noGrp="1" noChangeAspect="1" noChangeArrowheads="1"/>
          </p:cNvPicPr>
          <p:nvPr>
            <p:ph sz="half" idx="1"/>
          </p:nvPr>
        </p:nvPicPr>
        <p:blipFill>
          <a:blip r:embed="rId3" cstate="print"/>
          <a:srcRect/>
          <a:stretch>
            <a:fillRect/>
          </a:stretch>
        </p:blipFill>
        <p:spPr bwMode="auto">
          <a:xfrm>
            <a:off x="0" y="0"/>
            <a:ext cx="5072066" cy="3429000"/>
          </a:xfrm>
          <a:prstGeom prst="rect">
            <a:avLst/>
          </a:prstGeom>
          <a:noFill/>
        </p:spPr>
      </p:pic>
      <p:pic>
        <p:nvPicPr>
          <p:cNvPr id="26627" name="Picture 3" descr="C:\Documents and Settings\Owner\Desktop\School work\Senior house\Volcanos\VOLCANOS\Nuee Ardnte.jpg"/>
          <p:cNvPicPr>
            <a:picLocks noChangeAspect="1" noChangeArrowheads="1"/>
          </p:cNvPicPr>
          <p:nvPr/>
        </p:nvPicPr>
        <p:blipFill>
          <a:blip r:embed="rId4" cstate="print"/>
          <a:srcRect/>
          <a:stretch>
            <a:fillRect/>
          </a:stretch>
        </p:blipFill>
        <p:spPr bwMode="auto">
          <a:xfrm>
            <a:off x="0" y="3429000"/>
            <a:ext cx="5072066" cy="34290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2050" name="Picture 2" descr="http://upload.wikimedia.org/wikipedia/commons/3/31/Etna_eruption_seen_from_the_International_Space_Station.jpg"/>
          <p:cNvPicPr>
            <a:picLocks noChangeAspect="1" noChangeArrowheads="1"/>
          </p:cNvPicPr>
          <p:nvPr/>
        </p:nvPicPr>
        <p:blipFill>
          <a:blip r:embed="rId3" cstate="print"/>
          <a:srcRect/>
          <a:stretch>
            <a:fillRect/>
          </a:stretch>
        </p:blipFill>
        <p:spPr bwMode="auto">
          <a:xfrm>
            <a:off x="214282" y="263676"/>
            <a:ext cx="8643952" cy="635142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28596" y="5500702"/>
            <a:ext cx="8183880" cy="1051560"/>
          </a:xfrm>
        </p:spPr>
        <p:txBody>
          <a:bodyPr/>
          <a:lstStyle/>
          <a:p>
            <a:r>
              <a:rPr lang="en-IE" dirty="0" smtClean="0"/>
              <a:t>Why a volcano explodes</a:t>
            </a:r>
            <a:endParaRPr lang="en-US" dirty="0"/>
          </a:p>
        </p:txBody>
      </p:sp>
      <p:pic>
        <p:nvPicPr>
          <p:cNvPr id="25603" name="Picture 3"/>
          <p:cNvPicPr>
            <a:picLocks noGrp="1" noChangeAspect="1" noChangeArrowheads="1"/>
          </p:cNvPicPr>
          <p:nvPr>
            <p:ph type="body" idx="1"/>
          </p:nvPr>
        </p:nvPicPr>
        <p:blipFill>
          <a:blip r:embed="rId3" cstate="print"/>
          <a:srcRect l="32031" t="10416" r="32031" b="5208"/>
          <a:stretch>
            <a:fillRect/>
          </a:stretch>
        </p:blipFill>
        <p:spPr>
          <a:xfrm>
            <a:off x="0" y="0"/>
            <a:ext cx="9144000" cy="5929330"/>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Lahar</a:t>
            </a:r>
            <a:endParaRPr lang="en-US" dirty="0"/>
          </a:p>
        </p:txBody>
      </p:sp>
      <p:sp>
        <p:nvSpPr>
          <p:cNvPr id="3" name="Text Placeholder 2"/>
          <p:cNvSpPr>
            <a:spLocks noGrp="1"/>
          </p:cNvSpPr>
          <p:nvPr>
            <p:ph type="body" idx="2"/>
          </p:nvPr>
        </p:nvSpPr>
        <p:spPr/>
        <p:txBody>
          <a:bodyPr>
            <a:noAutofit/>
          </a:bodyPr>
          <a:lstStyle/>
          <a:p>
            <a:r>
              <a:rPr lang="en-GB" sz="2400" dirty="0" smtClean="0"/>
              <a:t>A </a:t>
            </a:r>
            <a:r>
              <a:rPr lang="en-GB" sz="2400" dirty="0" err="1" smtClean="0"/>
              <a:t>lahar</a:t>
            </a:r>
            <a:r>
              <a:rPr lang="en-GB" sz="2400" dirty="0" smtClean="0"/>
              <a:t> is a volcanic mud flow.</a:t>
            </a:r>
          </a:p>
          <a:p>
            <a:endParaRPr lang="en-GB" sz="2400" dirty="0" smtClean="0"/>
          </a:p>
          <a:p>
            <a:r>
              <a:rPr lang="en-GB" sz="2400" dirty="0" err="1" smtClean="0"/>
              <a:t>Lahar’s</a:t>
            </a:r>
            <a:r>
              <a:rPr lang="en-GB" sz="2400" dirty="0" smtClean="0"/>
              <a:t> occur mainly where volcanic activity occur in areas of ice and snow that melt to form a torrent of mud, ash and </a:t>
            </a:r>
            <a:r>
              <a:rPr lang="en-GB" sz="2400" dirty="0" err="1" smtClean="0"/>
              <a:t>pryoclasts</a:t>
            </a:r>
            <a:r>
              <a:rPr lang="en-GB" sz="2400" dirty="0" smtClean="0"/>
              <a:t>.</a:t>
            </a:r>
            <a:endParaRPr lang="en-US" sz="2400" dirty="0"/>
          </a:p>
        </p:txBody>
      </p:sp>
      <p:pic>
        <p:nvPicPr>
          <p:cNvPr id="27650" name="Picture 2" descr="C:\Documents and Settings\Owner\Desktop\School work\Senior house\Volcanos\VOLCANOS\Lahar1.jpg"/>
          <p:cNvPicPr>
            <a:picLocks noGrp="1" noChangeAspect="1" noChangeArrowheads="1"/>
          </p:cNvPicPr>
          <p:nvPr>
            <p:ph sz="half" idx="1"/>
          </p:nvPr>
        </p:nvPicPr>
        <p:blipFill>
          <a:blip r:embed="rId3" cstate="print"/>
          <a:srcRect/>
          <a:stretch>
            <a:fillRect/>
          </a:stretch>
        </p:blipFill>
        <p:spPr bwMode="auto">
          <a:xfrm>
            <a:off x="0" y="0"/>
            <a:ext cx="4500562" cy="3429000"/>
          </a:xfrm>
          <a:prstGeom prst="rect">
            <a:avLst/>
          </a:prstGeom>
          <a:noFill/>
        </p:spPr>
      </p:pic>
      <p:pic>
        <p:nvPicPr>
          <p:cNvPr id="27651" name="Picture 3" descr="C:\Documents and Settings\Owner\Desktop\School work\Senior house\Volcanos\VOLCANOS\Lahar 2.jpg"/>
          <p:cNvPicPr>
            <a:picLocks noChangeAspect="1" noChangeArrowheads="1"/>
          </p:cNvPicPr>
          <p:nvPr/>
        </p:nvPicPr>
        <p:blipFill>
          <a:blip r:embed="rId4" cstate="print"/>
          <a:srcRect/>
          <a:stretch>
            <a:fillRect/>
          </a:stretch>
        </p:blipFill>
        <p:spPr bwMode="auto">
          <a:xfrm>
            <a:off x="0" y="3467556"/>
            <a:ext cx="4500589" cy="3390444"/>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8674" name="Picture 2" descr="File:EtnaHaus.JPG">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92514" name="Picture 2"/>
          <p:cNvPicPr>
            <a:picLocks noChangeAspect="1" noChangeArrowheads="1"/>
          </p:cNvPicPr>
          <p:nvPr/>
        </p:nvPicPr>
        <p:blipFill>
          <a:blip r:embed="rId3" cstate="print"/>
          <a:srcRect l="7747" t="38016" r="8090" b="20641"/>
          <a:stretch>
            <a:fillRect/>
          </a:stretch>
        </p:blipFill>
        <p:spPr bwMode="auto">
          <a:xfrm>
            <a:off x="251520" y="0"/>
            <a:ext cx="8892480"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Jokulhlaups</a:t>
            </a:r>
            <a:endParaRPr lang="en-US" dirty="0"/>
          </a:p>
        </p:txBody>
      </p:sp>
      <p:sp>
        <p:nvSpPr>
          <p:cNvPr id="3" name="Text Placeholder 2"/>
          <p:cNvSpPr>
            <a:spLocks noGrp="1"/>
          </p:cNvSpPr>
          <p:nvPr>
            <p:ph type="body" idx="2"/>
          </p:nvPr>
        </p:nvSpPr>
        <p:spPr/>
        <p:txBody>
          <a:bodyPr>
            <a:normAutofit/>
          </a:bodyPr>
          <a:lstStyle/>
          <a:p>
            <a:r>
              <a:rPr lang="en-GB" sz="2000" dirty="0" smtClean="0"/>
              <a:t>When a volcanic eruption occurs under a ice cap the sudden melting of the ice cap is know as </a:t>
            </a:r>
            <a:r>
              <a:rPr lang="en-GB" sz="2000" dirty="0" err="1" smtClean="0"/>
              <a:t>Jokulhaups</a:t>
            </a:r>
            <a:r>
              <a:rPr lang="en-GB" sz="2000" dirty="0" smtClean="0"/>
              <a:t>.</a:t>
            </a:r>
          </a:p>
          <a:p>
            <a:endParaRPr lang="en-GB" sz="2000" dirty="0" smtClean="0"/>
          </a:p>
          <a:p>
            <a:r>
              <a:rPr lang="en-GB" sz="2000" dirty="0" smtClean="0"/>
              <a:t>These can result in flash floods and destroy populated areas</a:t>
            </a:r>
            <a:endParaRPr lang="en-US" sz="2000" dirty="0"/>
          </a:p>
        </p:txBody>
      </p:sp>
      <p:pic>
        <p:nvPicPr>
          <p:cNvPr id="28674" name="Picture 2" descr="C:\Documents and Settings\Owner\Desktop\School work\Senior house\Volcanos\VOLCANOS\jokulhaups.jpg"/>
          <p:cNvPicPr>
            <a:picLocks noGrp="1" noChangeAspect="1" noChangeArrowheads="1"/>
          </p:cNvPicPr>
          <p:nvPr>
            <p:ph sz="half" idx="1"/>
          </p:nvPr>
        </p:nvPicPr>
        <p:blipFill>
          <a:blip r:embed="rId3" cstate="print"/>
          <a:srcRect/>
          <a:stretch>
            <a:fillRect/>
          </a:stretch>
        </p:blipFill>
        <p:spPr bwMode="auto">
          <a:xfrm>
            <a:off x="0" y="850141"/>
            <a:ext cx="3923928" cy="6007859"/>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5842" name="Picture 2" descr="File:Volcán Chaitén-Sam Beebe-Ecotrust.jpg">
            <a:hlinkClick r:id="rId3"/>
          </p:cNvPr>
          <p:cNvPicPr>
            <a:picLocks noChangeAspect="1" noChangeArrowheads="1"/>
          </p:cNvPicPr>
          <p:nvPr/>
        </p:nvPicPr>
        <p:blipFill>
          <a:blip r:embed="rId4" cstate="print"/>
          <a:srcRect/>
          <a:stretch>
            <a:fillRect/>
          </a:stretch>
        </p:blipFill>
        <p:spPr bwMode="auto">
          <a:xfrm>
            <a:off x="0" y="476672"/>
            <a:ext cx="9144000" cy="6381329"/>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Climate change</a:t>
            </a:r>
            <a:endParaRPr lang="en-US" dirty="0"/>
          </a:p>
        </p:txBody>
      </p:sp>
      <p:sp>
        <p:nvSpPr>
          <p:cNvPr id="3" name="Text Placeholder 2"/>
          <p:cNvSpPr>
            <a:spLocks noGrp="1"/>
          </p:cNvSpPr>
          <p:nvPr>
            <p:ph type="body" idx="2"/>
          </p:nvPr>
        </p:nvSpPr>
        <p:spPr/>
        <p:txBody>
          <a:bodyPr/>
          <a:lstStyle/>
          <a:p>
            <a:r>
              <a:rPr lang="en-GB" dirty="0" smtClean="0"/>
              <a:t>With large eruption the blanketing effect that ash can have on the global climate is very significant.</a:t>
            </a:r>
          </a:p>
          <a:p>
            <a:endParaRPr lang="en-GB" dirty="0" smtClean="0"/>
          </a:p>
          <a:p>
            <a:r>
              <a:rPr lang="en-GB" dirty="0" smtClean="0"/>
              <a:t>The eruption of Pinatubo resulted in  the global temperature falling by 1 degree Celsius.</a:t>
            </a:r>
          </a:p>
          <a:p>
            <a:endParaRPr lang="en-GB" dirty="0" smtClean="0"/>
          </a:p>
          <a:p>
            <a:r>
              <a:rPr lang="en-GB" dirty="0" smtClean="0"/>
              <a:t>Can you give a reason for this???</a:t>
            </a:r>
            <a:endParaRPr lang="en-US" dirty="0"/>
          </a:p>
        </p:txBody>
      </p:sp>
      <p:pic>
        <p:nvPicPr>
          <p:cNvPr id="29698" name="Picture 2" descr="C:\Documents and Settings\Owner\Desktop\School work\Senior house\Volcanos\VOLCANOS\climate chang volcano.jpg"/>
          <p:cNvPicPr>
            <a:picLocks noGrp="1" noChangeAspect="1" noChangeArrowheads="1"/>
          </p:cNvPicPr>
          <p:nvPr>
            <p:ph sz="half" idx="1"/>
          </p:nvPr>
        </p:nvPicPr>
        <p:blipFill>
          <a:blip r:embed="rId3" cstate="print"/>
          <a:srcRect/>
          <a:stretch>
            <a:fillRect/>
          </a:stretch>
        </p:blipFill>
        <p:spPr bwMode="auto">
          <a:xfrm>
            <a:off x="0" y="0"/>
            <a:ext cx="4500562" cy="2357430"/>
          </a:xfrm>
          <a:prstGeom prst="rect">
            <a:avLst/>
          </a:prstGeom>
          <a:noFill/>
        </p:spPr>
      </p:pic>
      <p:pic>
        <p:nvPicPr>
          <p:cNvPr id="29699" name="Picture 3" descr="C:\Documents and Settings\Owner\Desktop\School work\Senior house\Volcanos\VOLCANOS\pinatuboplume.jpg"/>
          <p:cNvPicPr>
            <a:picLocks noChangeAspect="1" noChangeArrowheads="1"/>
          </p:cNvPicPr>
          <p:nvPr/>
        </p:nvPicPr>
        <p:blipFill>
          <a:blip r:embed="rId4" cstate="print"/>
          <a:srcRect/>
          <a:stretch>
            <a:fillRect/>
          </a:stretch>
        </p:blipFill>
        <p:spPr bwMode="auto">
          <a:xfrm>
            <a:off x="0" y="2428868"/>
            <a:ext cx="5214942" cy="4429132"/>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6626" name="Picture 2" descr="File:Etna smoke seen from space.jpg">
            <a:hlinkClick r:id="rId3"/>
          </p:cNvPr>
          <p:cNvPicPr>
            <a:picLocks noChangeAspect="1" noChangeArrowheads="1"/>
          </p:cNvPicPr>
          <p:nvPr/>
        </p:nvPicPr>
        <p:blipFill>
          <a:blip r:embed="rId4" cstate="print"/>
          <a:srcRect/>
          <a:stretch>
            <a:fillRect/>
          </a:stretch>
        </p:blipFill>
        <p:spPr bwMode="auto">
          <a:xfrm>
            <a:off x="0" y="692696"/>
            <a:ext cx="9035658" cy="597483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95586" name="Picture 2" descr="http://www.csmonitor.com/var/ezflow_site/storage/images/media/images/0418-eyjafjallavo-kull-volcano-iceland.jpg/7745887-1-eng-US/0418-Eyjafjallavo-kull-volcano-Iceland.jpg_full_600.jpg"/>
          <p:cNvPicPr>
            <a:picLocks noChangeAspect="1" noChangeArrowheads="1"/>
          </p:cNvPicPr>
          <p:nvPr/>
        </p:nvPicPr>
        <p:blipFill>
          <a:blip r:embed="rId3" cstate="print"/>
          <a:srcRect/>
          <a:stretch>
            <a:fillRect/>
          </a:stretch>
        </p:blipFill>
        <p:spPr bwMode="auto">
          <a:xfrm>
            <a:off x="0" y="188640"/>
            <a:ext cx="9247956" cy="666936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2770" name="Picture 2" descr="File:Rinjani 1994.jpg">
            <a:hlinkClick r:id="rId3"/>
          </p:cNvPr>
          <p:cNvPicPr>
            <a:picLocks noChangeAspect="1" noChangeArrowheads="1"/>
          </p:cNvPicPr>
          <p:nvPr/>
        </p:nvPicPr>
        <p:blipFill>
          <a:blip r:embed="rId4" cstate="print"/>
          <a:srcRect/>
          <a:stretch>
            <a:fillRect/>
          </a:stretch>
        </p:blipFill>
        <p:spPr bwMode="auto">
          <a:xfrm>
            <a:off x="-180528" y="0"/>
            <a:ext cx="9506914" cy="7076332"/>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E" dirty="0" smtClean="0"/>
              <a:t>Positive effects of Volcanoes</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789</TotalTime>
  <Words>2079</Words>
  <Application>Microsoft Office PowerPoint</Application>
  <PresentationFormat>On-screen Show (4:3)</PresentationFormat>
  <Paragraphs>352</Paragraphs>
  <Slides>124</Slides>
  <Notes>124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124</vt:i4>
      </vt:variant>
    </vt:vector>
  </HeadingPairs>
  <TitlesOfParts>
    <vt:vector size="129" baseType="lpstr">
      <vt:lpstr>Arial</vt:lpstr>
      <vt:lpstr>Calibri</vt:lpstr>
      <vt:lpstr>Verdana</vt:lpstr>
      <vt:lpstr>Wingdings 2</vt:lpstr>
      <vt:lpstr>Aspect</vt:lpstr>
      <vt:lpstr>Landform development Volcanoes</vt:lpstr>
      <vt:lpstr>Volcanoes</vt:lpstr>
      <vt:lpstr>PowerPoint Presentation</vt:lpstr>
      <vt:lpstr>PowerPoint Presentation</vt:lpstr>
      <vt:lpstr>Cross section of a volcano</vt:lpstr>
      <vt:lpstr> </vt:lpstr>
      <vt:lpstr>PowerPoint Presentation</vt:lpstr>
      <vt:lpstr>PowerPoint Presentation</vt:lpstr>
      <vt:lpstr>Why a volcano explodes</vt:lpstr>
      <vt:lpstr>Lava</vt:lpstr>
      <vt:lpstr>Acid lava</vt:lpstr>
      <vt:lpstr>PowerPoint Presentation</vt:lpstr>
      <vt:lpstr>ACIDIC LAVA</vt:lpstr>
      <vt:lpstr>PowerPoint Presentation</vt:lpstr>
      <vt:lpstr>Basic Lava</vt:lpstr>
      <vt:lpstr>PowerPoint Presentation</vt:lpstr>
      <vt:lpstr>PowerPoint Presentation</vt:lpstr>
      <vt:lpstr>BASIC LAVA</vt:lpstr>
      <vt:lpstr>Say what type of volcano is located where on the crust and give reasons for your answer</vt:lpstr>
      <vt:lpstr>PowerPoint Presentation</vt:lpstr>
      <vt:lpstr>PowerPoint Presentation</vt:lpstr>
      <vt:lpstr>PowerPoint Presentation</vt:lpstr>
      <vt:lpstr>Distribution of Volcanoes Why are they no volcanoes on transverse margins????</vt:lpstr>
      <vt:lpstr>Global distribution of volcanoes  </vt:lpstr>
      <vt:lpstr>PowerPoint Presentation</vt:lpstr>
      <vt:lpstr>Identify volcanoes that are on convergent plates, divergent plates and hot spots</vt:lpstr>
      <vt:lpstr>PowerPoint Presentation</vt:lpstr>
      <vt:lpstr>PowerPoint Presentation</vt:lpstr>
      <vt:lpstr>Volcanoes at divergent margins</vt:lpstr>
      <vt:lpstr>Divergent margin landform; Mid-oceanic ridge</vt:lpstr>
      <vt:lpstr>PowerPoint Presentation</vt:lpstr>
      <vt:lpstr>Divergent margin landform; Lava plateaux</vt:lpstr>
      <vt:lpstr>PowerPoint Presentation</vt:lpstr>
      <vt:lpstr>PowerPoint Presentation</vt:lpstr>
      <vt:lpstr>Giants Causeway</vt:lpstr>
      <vt:lpstr>PowerPoint Presentation</vt:lpstr>
      <vt:lpstr>PowerPoint Presentation</vt:lpstr>
      <vt:lpstr>Volcanoes at Convergent margins</vt:lpstr>
      <vt:lpstr>PowerPoint Presentation</vt:lpstr>
      <vt:lpstr>Dome Volcanoes</vt:lpstr>
      <vt:lpstr>Dome volcano  </vt:lpstr>
      <vt:lpstr>PowerPoint Presentation</vt:lpstr>
      <vt:lpstr>PowerPoint Presentation</vt:lpstr>
      <vt:lpstr>Mt Saint Helens; a Dome Volcano</vt:lpstr>
      <vt:lpstr>PowerPoint Presentation</vt:lpstr>
      <vt:lpstr>PowerPoint Presentation</vt:lpstr>
      <vt:lpstr>Cinder Cone Volcano</vt:lpstr>
      <vt:lpstr>Paricutin Volcano</vt:lpstr>
      <vt:lpstr>Composite/ Stratovolcano</vt:lpstr>
      <vt:lpstr>PowerPoint Presentation</vt:lpstr>
      <vt:lpstr>MT ETNA</vt:lpstr>
      <vt:lpstr>House Hunt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Island Arcs</vt:lpstr>
      <vt:lpstr>The Windward Islands.  </vt:lpstr>
      <vt:lpstr>PowerPoint Presentation</vt:lpstr>
      <vt:lpstr>PowerPoint Presentation</vt:lpstr>
      <vt:lpstr>Hot Spots</vt:lpstr>
      <vt:lpstr>Identify volcanoes that are on convergent plates, divergent plates and hot spots</vt:lpstr>
      <vt:lpstr>Shield volcano  </vt:lpstr>
      <vt:lpstr>PowerPoint Presentation</vt:lpstr>
      <vt:lpstr>PowerPoint Presentation</vt:lpstr>
      <vt:lpstr>PowerPoint Presentation</vt:lpstr>
      <vt:lpstr>PowerPoint Presentation</vt:lpstr>
      <vt:lpstr>Shield Volcanoes</vt:lpstr>
      <vt:lpstr>Other Volcanic Landforms</vt:lpstr>
      <vt:lpstr>Calderas</vt:lpstr>
      <vt:lpstr>Formation of a caldera </vt:lpstr>
      <vt:lpstr>PowerPoint Presentation</vt:lpstr>
      <vt:lpstr>Hot springs and Gysers</vt:lpstr>
      <vt:lpstr>Volcanoes at transverse margins</vt:lpstr>
      <vt:lpstr>Negative aspect of volcanoes</vt:lpstr>
      <vt:lpstr>Volcanic Activities</vt:lpstr>
      <vt:lpstr>Toxic Gases</vt:lpstr>
      <vt:lpstr>PowerPoint Presentation</vt:lpstr>
      <vt:lpstr>Pyroclasts</vt:lpstr>
      <vt:lpstr>PowerPoint Presentation</vt:lpstr>
      <vt:lpstr>Nuee Ardente</vt:lpstr>
      <vt:lpstr>PowerPoint Presentation</vt:lpstr>
      <vt:lpstr>Lahar</vt:lpstr>
      <vt:lpstr>PowerPoint Presentation</vt:lpstr>
      <vt:lpstr>PowerPoint Presentation</vt:lpstr>
      <vt:lpstr>Jokulhlaups</vt:lpstr>
      <vt:lpstr>PowerPoint Presentation</vt:lpstr>
      <vt:lpstr>Climate change</vt:lpstr>
      <vt:lpstr>PowerPoint Presentation</vt:lpstr>
      <vt:lpstr>PowerPoint Presentation</vt:lpstr>
      <vt:lpstr>PowerPoint Presentation</vt:lpstr>
      <vt:lpstr>Positive effects of Volcanoes</vt:lpstr>
      <vt:lpstr>Geothermal Energy</vt:lpstr>
      <vt:lpstr>Food production</vt:lpstr>
      <vt:lpstr>Tourism</vt:lpstr>
      <vt:lpstr>PowerPoint Presentation</vt:lpstr>
      <vt:lpstr>PowerPoint Presentation</vt:lpstr>
      <vt:lpstr>Buildings materials and new land</vt:lpstr>
      <vt:lpstr>PowerPoint Presentation</vt:lpstr>
      <vt:lpstr>PowerPoint Presentation</vt:lpstr>
      <vt:lpstr>Active Dormant and Extinct Volcanoes</vt:lpstr>
      <vt:lpstr>Active Volcanoes</vt:lpstr>
      <vt:lpstr>Dormant Volcanoes</vt:lpstr>
      <vt:lpstr>Extinct Volcanoes</vt:lpstr>
      <vt:lpstr>Predicting a volcano.</vt:lpstr>
      <vt:lpstr>PowerPoint Presentation</vt:lpstr>
      <vt:lpstr>Exam Questions</vt:lpstr>
      <vt:lpstr>Label each of the following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30 MARK EXAM QUESTION</vt:lpstr>
      <vt:lpstr>Label each of the following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Landform development Volcanoes</dc:title>
  <dc:creator>Mark</dc:creator>
  <cp:lastModifiedBy>Denis Boland</cp:lastModifiedBy>
  <cp:revision>57</cp:revision>
  <dcterms:created xsi:type="dcterms:W3CDTF">2008-10-07T16:06:36Z</dcterms:created>
  <dcterms:modified xsi:type="dcterms:W3CDTF">2013-10-02T07:52:12Z</dcterms:modified>
</cp:coreProperties>
</file>