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4"/>
  </p:notesMasterIdLst>
  <p:sldIdLst>
    <p:sldId id="256" r:id="rId2"/>
    <p:sldId id="709" r:id="rId3"/>
    <p:sldId id="710" r:id="rId4"/>
    <p:sldId id="711" r:id="rId5"/>
    <p:sldId id="265" r:id="rId6"/>
    <p:sldId id="478" r:id="rId7"/>
    <p:sldId id="505" r:id="rId8"/>
    <p:sldId id="526" r:id="rId9"/>
    <p:sldId id="266" r:id="rId10"/>
    <p:sldId id="268" r:id="rId11"/>
    <p:sldId id="712" r:id="rId12"/>
    <p:sldId id="271" r:id="rId13"/>
    <p:sldId id="713" r:id="rId14"/>
    <p:sldId id="708" r:id="rId15"/>
    <p:sldId id="717" r:id="rId16"/>
    <p:sldId id="719" r:id="rId17"/>
    <p:sldId id="716" r:id="rId18"/>
    <p:sldId id="480" r:id="rId19"/>
    <p:sldId id="726" r:id="rId20"/>
    <p:sldId id="720" r:id="rId21"/>
    <p:sldId id="506" r:id="rId22"/>
    <p:sldId id="508" r:id="rId23"/>
    <p:sldId id="509" r:id="rId24"/>
    <p:sldId id="588" r:id="rId25"/>
    <p:sldId id="587" r:id="rId26"/>
    <p:sldId id="510" r:id="rId27"/>
    <p:sldId id="507" r:id="rId28"/>
    <p:sldId id="511" r:id="rId29"/>
    <p:sldId id="512" r:id="rId30"/>
    <p:sldId id="521" r:id="rId31"/>
    <p:sldId id="522" r:id="rId32"/>
    <p:sldId id="517" r:id="rId33"/>
    <p:sldId id="514" r:id="rId34"/>
    <p:sldId id="515" r:id="rId35"/>
    <p:sldId id="705" r:id="rId36"/>
    <p:sldId id="516" r:id="rId37"/>
    <p:sldId id="518" r:id="rId38"/>
    <p:sldId id="520" r:id="rId39"/>
    <p:sldId id="519" r:id="rId40"/>
    <p:sldId id="269" r:id="rId41"/>
    <p:sldId id="498" r:id="rId42"/>
    <p:sldId id="332" r:id="rId43"/>
    <p:sldId id="496" r:id="rId44"/>
    <p:sldId id="714" r:id="rId45"/>
    <p:sldId id="715" r:id="rId46"/>
    <p:sldId id="727" r:id="rId47"/>
    <p:sldId id="301" r:id="rId48"/>
    <p:sldId id="562" r:id="rId49"/>
    <p:sldId id="721" r:id="rId50"/>
    <p:sldId id="495" r:id="rId51"/>
    <p:sldId id="482" r:id="rId52"/>
    <p:sldId id="302" r:id="rId53"/>
    <p:sldId id="728" r:id="rId54"/>
    <p:sldId id="564" r:id="rId55"/>
    <p:sldId id="563" r:id="rId56"/>
    <p:sldId id="303" r:id="rId57"/>
    <p:sldId id="566" r:id="rId58"/>
    <p:sldId id="565" r:id="rId59"/>
    <p:sldId id="299" r:id="rId60"/>
    <p:sldId id="298" r:id="rId61"/>
    <p:sldId id="292" r:id="rId62"/>
    <p:sldId id="293" r:id="rId63"/>
    <p:sldId id="701" r:id="rId64"/>
    <p:sldId id="567" r:id="rId65"/>
    <p:sldId id="294" r:id="rId66"/>
    <p:sldId id="568" r:id="rId67"/>
    <p:sldId id="569" r:id="rId68"/>
    <p:sldId id="300" r:id="rId69"/>
    <p:sldId id="570" r:id="rId70"/>
    <p:sldId id="571" r:id="rId71"/>
    <p:sldId id="574" r:id="rId72"/>
    <p:sldId id="573" r:id="rId73"/>
    <p:sldId id="305" r:id="rId74"/>
    <p:sldId id="311" r:id="rId75"/>
    <p:sldId id="306" r:id="rId76"/>
    <p:sldId id="765" r:id="rId77"/>
    <p:sldId id="722" r:id="rId78"/>
    <p:sldId id="557" r:id="rId79"/>
    <p:sldId id="572" r:id="rId80"/>
    <p:sldId id="723" r:id="rId81"/>
    <p:sldId id="307" r:id="rId82"/>
    <p:sldId id="576" r:id="rId83"/>
    <p:sldId id="575" r:id="rId84"/>
    <p:sldId id="577" r:id="rId85"/>
    <p:sldId id="308" r:id="rId86"/>
    <p:sldId id="580" r:id="rId87"/>
    <p:sldId id="579" r:id="rId88"/>
    <p:sldId id="313" r:id="rId89"/>
    <p:sldId id="581" r:id="rId90"/>
    <p:sldId id="582" r:id="rId91"/>
    <p:sldId id="316" r:id="rId92"/>
    <p:sldId id="336" r:id="rId93"/>
    <p:sldId id="724" r:id="rId94"/>
    <p:sldId id="729" r:id="rId95"/>
    <p:sldId id="261" r:id="rId96"/>
    <p:sldId id="634" r:id="rId97"/>
    <p:sldId id="604" r:id="rId98"/>
    <p:sldId id="583" r:id="rId99"/>
    <p:sldId id="605" r:id="rId100"/>
    <p:sldId id="606" r:id="rId101"/>
    <p:sldId id="304" r:id="rId102"/>
    <p:sldId id="607" r:id="rId103"/>
    <p:sldId id="739" r:id="rId104"/>
    <p:sldId id="608" r:id="rId105"/>
    <p:sldId id="731" r:id="rId106"/>
    <p:sldId id="735" r:id="rId107"/>
    <p:sldId id="736" r:id="rId108"/>
    <p:sldId id="738" r:id="rId109"/>
    <p:sldId id="732" r:id="rId110"/>
    <p:sldId id="733" r:id="rId111"/>
    <p:sldId id="740" r:id="rId112"/>
    <p:sldId id="734" r:id="rId113"/>
    <p:sldId id="584" r:id="rId114"/>
    <p:sldId id="609" r:id="rId115"/>
    <p:sldId id="610" r:id="rId116"/>
    <p:sldId id="317" r:id="rId117"/>
    <p:sldId id="613" r:id="rId118"/>
    <p:sldId id="586" r:id="rId119"/>
    <p:sldId id="612" r:id="rId120"/>
    <p:sldId id="318" r:id="rId121"/>
    <p:sldId id="616" r:id="rId122"/>
    <p:sldId id="617" r:id="rId123"/>
    <p:sldId id="310" r:id="rId124"/>
    <p:sldId id="590" r:id="rId125"/>
    <p:sldId id="725" r:id="rId126"/>
    <p:sldId id="741" r:id="rId127"/>
    <p:sldId id="263" r:id="rId128"/>
    <p:sldId id="619" r:id="rId129"/>
    <p:sldId id="320" r:id="rId130"/>
    <p:sldId id="754" r:id="rId131"/>
    <p:sldId id="755" r:id="rId132"/>
    <p:sldId id="624" r:id="rId133"/>
    <p:sldId id="625" r:id="rId134"/>
    <p:sldId id="321" r:id="rId135"/>
    <p:sldId id="620" r:id="rId136"/>
    <p:sldId id="622" r:id="rId137"/>
    <p:sldId id="621" r:id="rId138"/>
    <p:sldId id="322" r:id="rId139"/>
    <p:sldId id="341" r:id="rId140"/>
    <p:sldId id="623" r:id="rId141"/>
    <p:sldId id="745" r:id="rId142"/>
    <p:sldId id="751" r:id="rId143"/>
    <p:sldId id="749" r:id="rId144"/>
    <p:sldId id="752" r:id="rId145"/>
    <p:sldId id="753" r:id="rId146"/>
    <p:sldId id="746" r:id="rId147"/>
    <p:sldId id="324" r:id="rId148"/>
    <p:sldId id="747" r:id="rId149"/>
    <p:sldId id="748" r:id="rId150"/>
    <p:sldId id="750" r:id="rId151"/>
    <p:sldId id="628" r:id="rId152"/>
    <p:sldId id="330" r:id="rId153"/>
    <p:sldId id="743" r:id="rId154"/>
    <p:sldId id="742" r:id="rId155"/>
    <p:sldId id="523" r:id="rId156"/>
    <p:sldId id="756" r:id="rId157"/>
    <p:sldId id="757" r:id="rId158"/>
    <p:sldId id="662" r:id="rId159"/>
    <p:sldId id="764" r:id="rId160"/>
    <p:sldId id="763" r:id="rId161"/>
    <p:sldId id="643" r:id="rId162"/>
    <p:sldId id="704" r:id="rId163"/>
    <p:sldId id="524" r:id="rId164"/>
    <p:sldId id="758" r:id="rId165"/>
    <p:sldId id="767" r:id="rId166"/>
    <p:sldId id="660" r:id="rId167"/>
    <p:sldId id="661" r:id="rId168"/>
    <p:sldId id="766" r:id="rId169"/>
    <p:sldId id="663" r:id="rId170"/>
    <p:sldId id="664" r:id="rId171"/>
    <p:sldId id="665" r:id="rId172"/>
    <p:sldId id="640" r:id="rId173"/>
    <p:sldId id="666" r:id="rId174"/>
    <p:sldId id="667" r:id="rId175"/>
    <p:sldId id="759" r:id="rId176"/>
    <p:sldId id="530" r:id="rId177"/>
    <p:sldId id="768" r:id="rId178"/>
    <p:sldId id="769" r:id="rId179"/>
    <p:sldId id="531" r:id="rId180"/>
    <p:sldId id="669" r:id="rId181"/>
    <p:sldId id="645" r:id="rId182"/>
    <p:sldId id="644" r:id="rId183"/>
    <p:sldId id="532" r:id="rId184"/>
    <p:sldId id="672" r:id="rId185"/>
    <p:sldId id="670" r:id="rId186"/>
    <p:sldId id="646" r:id="rId187"/>
    <p:sldId id="671" r:id="rId188"/>
    <p:sldId id="650" r:id="rId189"/>
    <p:sldId id="647" r:id="rId190"/>
    <p:sldId id="673" r:id="rId191"/>
    <p:sldId id="648" r:id="rId192"/>
    <p:sldId id="674" r:id="rId193"/>
    <p:sldId id="668" r:id="rId194"/>
    <p:sldId id="649" r:id="rId195"/>
    <p:sldId id="760" r:id="rId196"/>
    <p:sldId id="770" r:id="rId197"/>
    <p:sldId id="771" r:id="rId198"/>
    <p:sldId id="776" r:id="rId199"/>
    <p:sldId id="772" r:id="rId200"/>
    <p:sldId id="774" r:id="rId201"/>
    <p:sldId id="775" r:id="rId202"/>
    <p:sldId id="538" r:id="rId203"/>
    <p:sldId id="689" r:id="rId204"/>
    <p:sldId id="651" r:id="rId205"/>
    <p:sldId id="675" r:id="rId206"/>
    <p:sldId id="540" r:id="rId207"/>
    <p:sldId id="692" r:id="rId208"/>
    <p:sldId id="652" r:id="rId209"/>
    <p:sldId id="541" r:id="rId210"/>
    <p:sldId id="543" r:id="rId211"/>
    <p:sldId id="773" r:id="rId212"/>
    <p:sldId id="761" r:id="rId213"/>
    <p:sldId id="777" r:id="rId214"/>
    <p:sldId id="546" r:id="rId215"/>
    <p:sldId id="778" r:id="rId216"/>
    <p:sldId id="779" r:id="rId217"/>
    <p:sldId id="780" r:id="rId218"/>
    <p:sldId id="682" r:id="rId219"/>
    <p:sldId id="653" r:id="rId220"/>
    <p:sldId id="687" r:id="rId221"/>
    <p:sldId id="686" r:id="rId222"/>
    <p:sldId id="654" r:id="rId223"/>
    <p:sldId id="683" r:id="rId224"/>
    <p:sldId id="545" r:id="rId225"/>
    <p:sldId id="548" r:id="rId226"/>
    <p:sldId id="694" r:id="rId227"/>
    <p:sldId id="688" r:id="rId228"/>
    <p:sldId id="684" r:id="rId229"/>
    <p:sldId id="703" r:id="rId230"/>
    <p:sldId id="549" r:id="rId231"/>
    <p:sldId id="695" r:id="rId232"/>
    <p:sldId id="690" r:id="rId233"/>
    <p:sldId id="655" r:id="rId234"/>
    <p:sldId id="696" r:id="rId235"/>
    <p:sldId id="697" r:id="rId236"/>
    <p:sldId id="656" r:id="rId237"/>
    <p:sldId id="551" r:id="rId238"/>
    <p:sldId id="762" r:id="rId239"/>
    <p:sldId id="552" r:id="rId240"/>
    <p:sldId id="698" r:id="rId241"/>
    <p:sldId id="658" r:id="rId242"/>
    <p:sldId id="699" r:id="rId243"/>
    <p:sldId id="553" r:id="rId244"/>
    <p:sldId id="781" r:id="rId245"/>
    <p:sldId id="782" r:id="rId246"/>
    <p:sldId id="679" r:id="rId247"/>
    <p:sldId id="676" r:id="rId248"/>
    <p:sldId id="677" r:id="rId249"/>
    <p:sldId id="681" r:id="rId250"/>
    <p:sldId id="700" r:id="rId251"/>
    <p:sldId id="657" r:id="rId252"/>
    <p:sldId id="680" r:id="rId2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15" autoAdjust="0"/>
    <p:restoredTop sz="94660"/>
  </p:normalViewPr>
  <p:slideViewPr>
    <p:cSldViewPr>
      <p:cViewPr varScale="1">
        <p:scale>
          <a:sx n="70" d="100"/>
          <a:sy n="70" d="100"/>
        </p:scale>
        <p:origin x="34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5FEDEF7-6A93-4CB0-A15F-EA9274B7D09A}" type="datetimeFigureOut">
              <a:rPr lang="en-IE"/>
              <a:pPr>
                <a:defRPr/>
              </a:pPr>
              <a:t>27/02/2014</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E"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172B54D-2AE2-4DDD-91AC-24AB0D02D246}" type="slidenum">
              <a:rPr lang="en-IE"/>
              <a:pPr>
                <a:defRPr/>
              </a:pPr>
              <a:t>‹#›</a:t>
            </a:fld>
            <a:endParaRPr lang="en-IE"/>
          </a:p>
        </p:txBody>
      </p:sp>
    </p:spTree>
    <p:extLst>
      <p:ext uri="{BB962C8B-B14F-4D97-AF65-F5344CB8AC3E}">
        <p14:creationId xmlns:p14="http://schemas.microsoft.com/office/powerpoint/2010/main" val="2709938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0E4D07-8500-4F7F-B330-11453659B14C}" type="slidenum">
              <a:rPr lang="en-IE" smtClean="0"/>
              <a:pPr fontAlgn="base">
                <a:spcBef>
                  <a:spcPct val="0"/>
                </a:spcBef>
                <a:spcAft>
                  <a:spcPct val="0"/>
                </a:spcAft>
                <a:defRPr/>
              </a:pPr>
              <a:t>1</a:t>
            </a:fld>
            <a:endParaRPr lang="en-IE" dirty="0" smtClean="0"/>
          </a:p>
        </p:txBody>
      </p:sp>
    </p:spTree>
    <p:extLst>
      <p:ext uri="{BB962C8B-B14F-4D97-AF65-F5344CB8AC3E}">
        <p14:creationId xmlns:p14="http://schemas.microsoft.com/office/powerpoint/2010/main" val="2427859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AF403E-3C44-4C58-9A1F-67EBEDDEE787}" type="slidenum">
              <a:rPr lang="en-IE" smtClean="0"/>
              <a:pPr fontAlgn="base">
                <a:spcBef>
                  <a:spcPct val="0"/>
                </a:spcBef>
                <a:spcAft>
                  <a:spcPct val="0"/>
                </a:spcAft>
                <a:defRPr/>
              </a:pPr>
              <a:t>10</a:t>
            </a:fld>
            <a:endParaRPr lang="en-IE" smtClean="0"/>
          </a:p>
        </p:txBody>
      </p:sp>
    </p:spTree>
    <p:extLst>
      <p:ext uri="{BB962C8B-B14F-4D97-AF65-F5344CB8AC3E}">
        <p14:creationId xmlns:p14="http://schemas.microsoft.com/office/powerpoint/2010/main" val="17650257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100</a:t>
            </a:fld>
            <a:endParaRPr lang="en-US"/>
          </a:p>
        </p:txBody>
      </p:sp>
    </p:spTree>
    <p:extLst>
      <p:ext uri="{BB962C8B-B14F-4D97-AF65-F5344CB8AC3E}">
        <p14:creationId xmlns:p14="http://schemas.microsoft.com/office/powerpoint/2010/main" val="13529130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4E5A827-BAC1-4244-BD9D-F20BC4344D60}" type="slidenum">
              <a:rPr lang="en-IE" smtClean="0"/>
              <a:pPr>
                <a:defRPr/>
              </a:pPr>
              <a:t>101</a:t>
            </a:fld>
            <a:endParaRPr lang="en-IE"/>
          </a:p>
        </p:txBody>
      </p:sp>
    </p:spTree>
    <p:extLst>
      <p:ext uri="{BB962C8B-B14F-4D97-AF65-F5344CB8AC3E}">
        <p14:creationId xmlns:p14="http://schemas.microsoft.com/office/powerpoint/2010/main" val="31396194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102</a:t>
            </a:fld>
            <a:endParaRPr lang="en-IE"/>
          </a:p>
        </p:txBody>
      </p:sp>
    </p:spTree>
    <p:extLst>
      <p:ext uri="{BB962C8B-B14F-4D97-AF65-F5344CB8AC3E}">
        <p14:creationId xmlns:p14="http://schemas.microsoft.com/office/powerpoint/2010/main" val="28337075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4E5A827-BAC1-4244-BD9D-F20BC4344D60}" type="slidenum">
              <a:rPr lang="en-IE" smtClean="0"/>
              <a:pPr>
                <a:defRPr/>
              </a:pPr>
              <a:t>103</a:t>
            </a:fld>
            <a:endParaRPr lang="en-IE"/>
          </a:p>
        </p:txBody>
      </p:sp>
    </p:spTree>
    <p:extLst>
      <p:ext uri="{BB962C8B-B14F-4D97-AF65-F5344CB8AC3E}">
        <p14:creationId xmlns:p14="http://schemas.microsoft.com/office/powerpoint/2010/main" val="17797397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104</a:t>
            </a:fld>
            <a:endParaRPr lang="en-IE"/>
          </a:p>
        </p:txBody>
      </p:sp>
    </p:spTree>
    <p:extLst>
      <p:ext uri="{BB962C8B-B14F-4D97-AF65-F5344CB8AC3E}">
        <p14:creationId xmlns:p14="http://schemas.microsoft.com/office/powerpoint/2010/main" val="18580604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105</a:t>
            </a:fld>
            <a:endParaRPr lang="en-IE"/>
          </a:p>
        </p:txBody>
      </p:sp>
    </p:spTree>
    <p:extLst>
      <p:ext uri="{BB962C8B-B14F-4D97-AF65-F5344CB8AC3E}">
        <p14:creationId xmlns:p14="http://schemas.microsoft.com/office/powerpoint/2010/main" val="25804024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F3A511E-BA40-4A1E-BF4A-119B97AF6E0B}" type="slidenum">
              <a:rPr lang="en-IE" smtClean="0"/>
              <a:pPr>
                <a:defRPr/>
              </a:pPr>
              <a:t>106</a:t>
            </a:fld>
            <a:endParaRPr lang="en-IE"/>
          </a:p>
        </p:txBody>
      </p:sp>
    </p:spTree>
    <p:extLst>
      <p:ext uri="{BB962C8B-B14F-4D97-AF65-F5344CB8AC3E}">
        <p14:creationId xmlns:p14="http://schemas.microsoft.com/office/powerpoint/2010/main" val="717761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107</a:t>
            </a:fld>
            <a:endParaRPr lang="en-IE"/>
          </a:p>
        </p:txBody>
      </p:sp>
    </p:spTree>
    <p:extLst>
      <p:ext uri="{BB962C8B-B14F-4D97-AF65-F5344CB8AC3E}">
        <p14:creationId xmlns:p14="http://schemas.microsoft.com/office/powerpoint/2010/main" val="7578640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9D9E0F53-4B02-43BF-BF1C-528A1E0446BD}" type="slidenum">
              <a:rPr lang="en-IE" smtClean="0"/>
              <a:pPr>
                <a:defRPr/>
              </a:pPr>
              <a:t>108</a:t>
            </a:fld>
            <a:endParaRPr lang="en-IE"/>
          </a:p>
        </p:txBody>
      </p:sp>
    </p:spTree>
    <p:extLst>
      <p:ext uri="{BB962C8B-B14F-4D97-AF65-F5344CB8AC3E}">
        <p14:creationId xmlns:p14="http://schemas.microsoft.com/office/powerpoint/2010/main" val="13591324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109</a:t>
            </a:fld>
            <a:endParaRPr lang="en-IE"/>
          </a:p>
        </p:txBody>
      </p:sp>
    </p:spTree>
    <p:extLst>
      <p:ext uri="{BB962C8B-B14F-4D97-AF65-F5344CB8AC3E}">
        <p14:creationId xmlns:p14="http://schemas.microsoft.com/office/powerpoint/2010/main" val="4116704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11</a:t>
            </a:fld>
            <a:endParaRPr lang="en-US"/>
          </a:p>
        </p:txBody>
      </p:sp>
    </p:spTree>
    <p:extLst>
      <p:ext uri="{BB962C8B-B14F-4D97-AF65-F5344CB8AC3E}">
        <p14:creationId xmlns:p14="http://schemas.microsoft.com/office/powerpoint/2010/main" val="21803712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110</a:t>
            </a:fld>
            <a:endParaRPr lang="en-US"/>
          </a:p>
        </p:txBody>
      </p:sp>
    </p:spTree>
    <p:extLst>
      <p:ext uri="{BB962C8B-B14F-4D97-AF65-F5344CB8AC3E}">
        <p14:creationId xmlns:p14="http://schemas.microsoft.com/office/powerpoint/2010/main" val="2931691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111</a:t>
            </a:fld>
            <a:endParaRPr lang="en-IE"/>
          </a:p>
        </p:txBody>
      </p:sp>
    </p:spTree>
    <p:extLst>
      <p:ext uri="{BB962C8B-B14F-4D97-AF65-F5344CB8AC3E}">
        <p14:creationId xmlns:p14="http://schemas.microsoft.com/office/powerpoint/2010/main" val="22984336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112</a:t>
            </a:fld>
            <a:endParaRPr lang="en-US"/>
          </a:p>
        </p:txBody>
      </p:sp>
    </p:spTree>
    <p:extLst>
      <p:ext uri="{BB962C8B-B14F-4D97-AF65-F5344CB8AC3E}">
        <p14:creationId xmlns:p14="http://schemas.microsoft.com/office/powerpoint/2010/main" val="42473048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4E5A827-BAC1-4244-BD9D-F20BC4344D60}" type="slidenum">
              <a:rPr lang="en-IE" smtClean="0"/>
              <a:pPr>
                <a:defRPr/>
              </a:pPr>
              <a:t>113</a:t>
            </a:fld>
            <a:endParaRPr lang="en-IE"/>
          </a:p>
        </p:txBody>
      </p:sp>
    </p:spTree>
    <p:extLst>
      <p:ext uri="{BB962C8B-B14F-4D97-AF65-F5344CB8AC3E}">
        <p14:creationId xmlns:p14="http://schemas.microsoft.com/office/powerpoint/2010/main" val="6493145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114</a:t>
            </a:fld>
            <a:endParaRPr lang="en-IE"/>
          </a:p>
        </p:txBody>
      </p:sp>
    </p:spTree>
    <p:extLst>
      <p:ext uri="{BB962C8B-B14F-4D97-AF65-F5344CB8AC3E}">
        <p14:creationId xmlns:p14="http://schemas.microsoft.com/office/powerpoint/2010/main" val="17520340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115</a:t>
            </a:fld>
            <a:endParaRPr lang="en-IE"/>
          </a:p>
        </p:txBody>
      </p:sp>
    </p:spTree>
    <p:extLst>
      <p:ext uri="{BB962C8B-B14F-4D97-AF65-F5344CB8AC3E}">
        <p14:creationId xmlns:p14="http://schemas.microsoft.com/office/powerpoint/2010/main" val="3518582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6C004A59-7B4C-4C8D-962C-9785DABFDDE6}" type="slidenum">
              <a:rPr lang="en-IE" smtClean="0"/>
              <a:pPr>
                <a:defRPr/>
              </a:pPr>
              <a:t>116</a:t>
            </a:fld>
            <a:endParaRPr lang="en-IE"/>
          </a:p>
        </p:txBody>
      </p:sp>
    </p:spTree>
    <p:extLst>
      <p:ext uri="{BB962C8B-B14F-4D97-AF65-F5344CB8AC3E}">
        <p14:creationId xmlns:p14="http://schemas.microsoft.com/office/powerpoint/2010/main" val="10780656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117</a:t>
            </a:fld>
            <a:endParaRPr lang="en-US"/>
          </a:p>
        </p:txBody>
      </p:sp>
    </p:spTree>
    <p:extLst>
      <p:ext uri="{BB962C8B-B14F-4D97-AF65-F5344CB8AC3E}">
        <p14:creationId xmlns:p14="http://schemas.microsoft.com/office/powerpoint/2010/main" val="26386972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6C004A59-7B4C-4C8D-962C-9785DABFDDE6}" type="slidenum">
              <a:rPr lang="en-IE" smtClean="0"/>
              <a:pPr>
                <a:defRPr/>
              </a:pPr>
              <a:t>118</a:t>
            </a:fld>
            <a:endParaRPr lang="en-IE"/>
          </a:p>
        </p:txBody>
      </p:sp>
    </p:spTree>
    <p:extLst>
      <p:ext uri="{BB962C8B-B14F-4D97-AF65-F5344CB8AC3E}">
        <p14:creationId xmlns:p14="http://schemas.microsoft.com/office/powerpoint/2010/main" val="2261257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119</a:t>
            </a:fld>
            <a:endParaRPr lang="en-US"/>
          </a:p>
        </p:txBody>
      </p:sp>
    </p:spTree>
    <p:extLst>
      <p:ext uri="{BB962C8B-B14F-4D97-AF65-F5344CB8AC3E}">
        <p14:creationId xmlns:p14="http://schemas.microsoft.com/office/powerpoint/2010/main" val="287747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8833C6-B275-4650-8673-6B27E391495F}" type="slidenum">
              <a:rPr lang="en-IE" smtClean="0"/>
              <a:pPr fontAlgn="base">
                <a:spcBef>
                  <a:spcPct val="0"/>
                </a:spcBef>
                <a:spcAft>
                  <a:spcPct val="0"/>
                </a:spcAft>
                <a:defRPr/>
              </a:pPr>
              <a:t>12</a:t>
            </a:fld>
            <a:endParaRPr lang="en-IE" smtClean="0"/>
          </a:p>
        </p:txBody>
      </p:sp>
    </p:spTree>
    <p:extLst>
      <p:ext uri="{BB962C8B-B14F-4D97-AF65-F5344CB8AC3E}">
        <p14:creationId xmlns:p14="http://schemas.microsoft.com/office/powerpoint/2010/main" val="15517102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D42734E-6ABD-4C40-9986-FB87EC39DC68}" type="slidenum">
              <a:rPr lang="en-IE" smtClean="0"/>
              <a:pPr>
                <a:defRPr/>
              </a:pPr>
              <a:t>120</a:t>
            </a:fld>
            <a:endParaRPr lang="en-IE"/>
          </a:p>
        </p:txBody>
      </p:sp>
    </p:spTree>
    <p:extLst>
      <p:ext uri="{BB962C8B-B14F-4D97-AF65-F5344CB8AC3E}">
        <p14:creationId xmlns:p14="http://schemas.microsoft.com/office/powerpoint/2010/main" val="28375322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D42734E-6ABD-4C40-9986-FB87EC39DC68}" type="slidenum">
              <a:rPr lang="en-IE" smtClean="0"/>
              <a:pPr>
                <a:defRPr/>
              </a:pPr>
              <a:t>121</a:t>
            </a:fld>
            <a:endParaRPr lang="en-IE"/>
          </a:p>
        </p:txBody>
      </p:sp>
    </p:spTree>
    <p:extLst>
      <p:ext uri="{BB962C8B-B14F-4D97-AF65-F5344CB8AC3E}">
        <p14:creationId xmlns:p14="http://schemas.microsoft.com/office/powerpoint/2010/main" val="20193627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122</a:t>
            </a:fld>
            <a:endParaRPr lang="en-IE"/>
          </a:p>
        </p:txBody>
      </p:sp>
    </p:spTree>
    <p:extLst>
      <p:ext uri="{BB962C8B-B14F-4D97-AF65-F5344CB8AC3E}">
        <p14:creationId xmlns:p14="http://schemas.microsoft.com/office/powerpoint/2010/main" val="30733341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99ECD213-5C2C-4731-A781-CDA4F6259606}" type="slidenum">
              <a:rPr lang="en-IE" smtClean="0"/>
              <a:pPr>
                <a:defRPr/>
              </a:pPr>
              <a:t>123</a:t>
            </a:fld>
            <a:endParaRPr lang="en-IE"/>
          </a:p>
        </p:txBody>
      </p:sp>
    </p:spTree>
    <p:extLst>
      <p:ext uri="{BB962C8B-B14F-4D97-AF65-F5344CB8AC3E}">
        <p14:creationId xmlns:p14="http://schemas.microsoft.com/office/powerpoint/2010/main" val="8330253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124</a:t>
            </a:fld>
            <a:endParaRPr lang="en-US"/>
          </a:p>
        </p:txBody>
      </p:sp>
    </p:spTree>
    <p:extLst>
      <p:ext uri="{BB962C8B-B14F-4D97-AF65-F5344CB8AC3E}">
        <p14:creationId xmlns:p14="http://schemas.microsoft.com/office/powerpoint/2010/main" val="6524450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125</a:t>
            </a:fld>
            <a:endParaRPr lang="en-IE"/>
          </a:p>
        </p:txBody>
      </p:sp>
    </p:spTree>
    <p:extLst>
      <p:ext uri="{BB962C8B-B14F-4D97-AF65-F5344CB8AC3E}">
        <p14:creationId xmlns:p14="http://schemas.microsoft.com/office/powerpoint/2010/main" val="1948780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126</a:t>
            </a:fld>
            <a:endParaRPr lang="en-IE"/>
          </a:p>
        </p:txBody>
      </p:sp>
    </p:spTree>
    <p:extLst>
      <p:ext uri="{BB962C8B-B14F-4D97-AF65-F5344CB8AC3E}">
        <p14:creationId xmlns:p14="http://schemas.microsoft.com/office/powerpoint/2010/main" val="8315890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BE9559-03C2-4813-B194-8F24A9DB9340}" type="slidenum">
              <a:rPr lang="en-IE" smtClean="0"/>
              <a:pPr fontAlgn="base">
                <a:spcBef>
                  <a:spcPct val="0"/>
                </a:spcBef>
                <a:spcAft>
                  <a:spcPct val="0"/>
                </a:spcAft>
                <a:defRPr/>
              </a:pPr>
              <a:t>127</a:t>
            </a:fld>
            <a:endParaRPr lang="en-IE" smtClean="0"/>
          </a:p>
        </p:txBody>
      </p:sp>
    </p:spTree>
    <p:extLst>
      <p:ext uri="{BB962C8B-B14F-4D97-AF65-F5344CB8AC3E}">
        <p14:creationId xmlns:p14="http://schemas.microsoft.com/office/powerpoint/2010/main" val="37610968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128</a:t>
            </a:fld>
            <a:endParaRPr lang="en-US"/>
          </a:p>
        </p:txBody>
      </p:sp>
    </p:spTree>
    <p:extLst>
      <p:ext uri="{BB962C8B-B14F-4D97-AF65-F5344CB8AC3E}">
        <p14:creationId xmlns:p14="http://schemas.microsoft.com/office/powerpoint/2010/main" val="7362972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AD1EC3F1-D421-4B3C-A89A-03A15347E13A}" type="slidenum">
              <a:rPr lang="en-IE" smtClean="0"/>
              <a:pPr>
                <a:defRPr/>
              </a:pPr>
              <a:t>129</a:t>
            </a:fld>
            <a:endParaRPr lang="en-IE"/>
          </a:p>
        </p:txBody>
      </p:sp>
    </p:spTree>
    <p:extLst>
      <p:ext uri="{BB962C8B-B14F-4D97-AF65-F5344CB8AC3E}">
        <p14:creationId xmlns:p14="http://schemas.microsoft.com/office/powerpoint/2010/main" val="332200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13</a:t>
            </a:fld>
            <a:endParaRPr lang="en-IE"/>
          </a:p>
        </p:txBody>
      </p:sp>
    </p:spTree>
    <p:extLst>
      <p:ext uri="{BB962C8B-B14F-4D97-AF65-F5344CB8AC3E}">
        <p14:creationId xmlns:p14="http://schemas.microsoft.com/office/powerpoint/2010/main" val="39514410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130</a:t>
            </a:fld>
            <a:endParaRPr lang="en-US"/>
          </a:p>
        </p:txBody>
      </p:sp>
    </p:spTree>
    <p:extLst>
      <p:ext uri="{BB962C8B-B14F-4D97-AF65-F5344CB8AC3E}">
        <p14:creationId xmlns:p14="http://schemas.microsoft.com/office/powerpoint/2010/main" val="4635035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131</a:t>
            </a:fld>
            <a:endParaRPr lang="en-US"/>
          </a:p>
        </p:txBody>
      </p:sp>
    </p:spTree>
    <p:extLst>
      <p:ext uri="{BB962C8B-B14F-4D97-AF65-F5344CB8AC3E}">
        <p14:creationId xmlns:p14="http://schemas.microsoft.com/office/powerpoint/2010/main" val="27298521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132</a:t>
            </a:fld>
            <a:endParaRPr lang="en-IE"/>
          </a:p>
        </p:txBody>
      </p:sp>
    </p:spTree>
    <p:extLst>
      <p:ext uri="{BB962C8B-B14F-4D97-AF65-F5344CB8AC3E}">
        <p14:creationId xmlns:p14="http://schemas.microsoft.com/office/powerpoint/2010/main" val="16547110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133</a:t>
            </a:fld>
            <a:endParaRPr lang="en-IE"/>
          </a:p>
        </p:txBody>
      </p:sp>
    </p:spTree>
    <p:extLst>
      <p:ext uri="{BB962C8B-B14F-4D97-AF65-F5344CB8AC3E}">
        <p14:creationId xmlns:p14="http://schemas.microsoft.com/office/powerpoint/2010/main" val="40432828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0E3F920-8A9D-4E76-A61C-A43121185F0E}" type="slidenum">
              <a:rPr lang="en-IE" smtClean="0"/>
              <a:pPr>
                <a:defRPr/>
              </a:pPr>
              <a:t>134</a:t>
            </a:fld>
            <a:endParaRPr lang="en-IE"/>
          </a:p>
        </p:txBody>
      </p:sp>
    </p:spTree>
    <p:extLst>
      <p:ext uri="{BB962C8B-B14F-4D97-AF65-F5344CB8AC3E}">
        <p14:creationId xmlns:p14="http://schemas.microsoft.com/office/powerpoint/2010/main" val="16078839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135</a:t>
            </a:fld>
            <a:endParaRPr lang="en-US"/>
          </a:p>
        </p:txBody>
      </p:sp>
    </p:spTree>
    <p:extLst>
      <p:ext uri="{BB962C8B-B14F-4D97-AF65-F5344CB8AC3E}">
        <p14:creationId xmlns:p14="http://schemas.microsoft.com/office/powerpoint/2010/main" val="266580546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0E3F920-8A9D-4E76-A61C-A43121185F0E}" type="slidenum">
              <a:rPr lang="en-IE" smtClean="0"/>
              <a:pPr>
                <a:defRPr/>
              </a:pPr>
              <a:t>136</a:t>
            </a:fld>
            <a:endParaRPr lang="en-IE"/>
          </a:p>
        </p:txBody>
      </p:sp>
    </p:spTree>
    <p:extLst>
      <p:ext uri="{BB962C8B-B14F-4D97-AF65-F5344CB8AC3E}">
        <p14:creationId xmlns:p14="http://schemas.microsoft.com/office/powerpoint/2010/main" val="7545078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137</a:t>
            </a:fld>
            <a:endParaRPr lang="en-US"/>
          </a:p>
        </p:txBody>
      </p:sp>
    </p:spTree>
    <p:extLst>
      <p:ext uri="{BB962C8B-B14F-4D97-AF65-F5344CB8AC3E}">
        <p14:creationId xmlns:p14="http://schemas.microsoft.com/office/powerpoint/2010/main" val="74843575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82493A75-FDD0-4474-9265-CE34E048D331}" type="slidenum">
              <a:rPr lang="en-IE" smtClean="0"/>
              <a:pPr>
                <a:defRPr/>
              </a:pPr>
              <a:t>138</a:t>
            </a:fld>
            <a:endParaRPr lang="en-IE"/>
          </a:p>
        </p:txBody>
      </p:sp>
    </p:spTree>
    <p:extLst>
      <p:ext uri="{BB962C8B-B14F-4D97-AF65-F5344CB8AC3E}">
        <p14:creationId xmlns:p14="http://schemas.microsoft.com/office/powerpoint/2010/main" val="24512216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03DBB9D4-A81B-4194-9327-44A42E3ACA72}" type="slidenum">
              <a:rPr lang="en-IE" smtClean="0"/>
              <a:pPr>
                <a:defRPr/>
              </a:pPr>
              <a:t>139</a:t>
            </a:fld>
            <a:endParaRPr lang="en-IE"/>
          </a:p>
        </p:txBody>
      </p:sp>
    </p:spTree>
    <p:extLst>
      <p:ext uri="{BB962C8B-B14F-4D97-AF65-F5344CB8AC3E}">
        <p14:creationId xmlns:p14="http://schemas.microsoft.com/office/powerpoint/2010/main" val="220723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14</a:t>
            </a:fld>
            <a:endParaRPr lang="en-IE"/>
          </a:p>
        </p:txBody>
      </p:sp>
    </p:spTree>
    <p:extLst>
      <p:ext uri="{BB962C8B-B14F-4D97-AF65-F5344CB8AC3E}">
        <p14:creationId xmlns:p14="http://schemas.microsoft.com/office/powerpoint/2010/main" val="21253295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140</a:t>
            </a:fld>
            <a:endParaRPr lang="en-IE"/>
          </a:p>
        </p:txBody>
      </p:sp>
    </p:spTree>
    <p:extLst>
      <p:ext uri="{BB962C8B-B14F-4D97-AF65-F5344CB8AC3E}">
        <p14:creationId xmlns:p14="http://schemas.microsoft.com/office/powerpoint/2010/main" val="31552997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141</a:t>
            </a:fld>
            <a:endParaRPr lang="en-IE"/>
          </a:p>
        </p:txBody>
      </p:sp>
    </p:spTree>
    <p:extLst>
      <p:ext uri="{BB962C8B-B14F-4D97-AF65-F5344CB8AC3E}">
        <p14:creationId xmlns:p14="http://schemas.microsoft.com/office/powerpoint/2010/main" val="26128514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142</a:t>
            </a:fld>
            <a:endParaRPr lang="en-US"/>
          </a:p>
        </p:txBody>
      </p:sp>
    </p:spTree>
    <p:extLst>
      <p:ext uri="{BB962C8B-B14F-4D97-AF65-F5344CB8AC3E}">
        <p14:creationId xmlns:p14="http://schemas.microsoft.com/office/powerpoint/2010/main" val="15288340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143</a:t>
            </a:fld>
            <a:endParaRPr lang="en-IE"/>
          </a:p>
        </p:txBody>
      </p:sp>
    </p:spTree>
    <p:extLst>
      <p:ext uri="{BB962C8B-B14F-4D97-AF65-F5344CB8AC3E}">
        <p14:creationId xmlns:p14="http://schemas.microsoft.com/office/powerpoint/2010/main" val="11686749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144</a:t>
            </a:fld>
            <a:endParaRPr lang="en-US"/>
          </a:p>
        </p:txBody>
      </p:sp>
    </p:spTree>
    <p:extLst>
      <p:ext uri="{BB962C8B-B14F-4D97-AF65-F5344CB8AC3E}">
        <p14:creationId xmlns:p14="http://schemas.microsoft.com/office/powerpoint/2010/main" val="41590856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145</a:t>
            </a:fld>
            <a:endParaRPr lang="en-US"/>
          </a:p>
        </p:txBody>
      </p:sp>
    </p:spTree>
    <p:extLst>
      <p:ext uri="{BB962C8B-B14F-4D97-AF65-F5344CB8AC3E}">
        <p14:creationId xmlns:p14="http://schemas.microsoft.com/office/powerpoint/2010/main" val="2144730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146</a:t>
            </a:fld>
            <a:endParaRPr lang="en-IE"/>
          </a:p>
        </p:txBody>
      </p:sp>
    </p:spTree>
    <p:extLst>
      <p:ext uri="{BB962C8B-B14F-4D97-AF65-F5344CB8AC3E}">
        <p14:creationId xmlns:p14="http://schemas.microsoft.com/office/powerpoint/2010/main" val="14408777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1E045F9-A8A5-417C-8F48-1FDE0C36FE17}" type="slidenum">
              <a:rPr lang="en-IE" smtClean="0"/>
              <a:pPr>
                <a:defRPr/>
              </a:pPr>
              <a:t>147</a:t>
            </a:fld>
            <a:endParaRPr lang="en-IE"/>
          </a:p>
        </p:txBody>
      </p:sp>
    </p:spTree>
    <p:extLst>
      <p:ext uri="{BB962C8B-B14F-4D97-AF65-F5344CB8AC3E}">
        <p14:creationId xmlns:p14="http://schemas.microsoft.com/office/powerpoint/2010/main" val="19357091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1E045F9-A8A5-417C-8F48-1FDE0C36FE17}" type="slidenum">
              <a:rPr lang="en-IE" smtClean="0"/>
              <a:pPr>
                <a:defRPr/>
              </a:pPr>
              <a:t>148</a:t>
            </a:fld>
            <a:endParaRPr lang="en-IE"/>
          </a:p>
        </p:txBody>
      </p:sp>
    </p:spTree>
    <p:extLst>
      <p:ext uri="{BB962C8B-B14F-4D97-AF65-F5344CB8AC3E}">
        <p14:creationId xmlns:p14="http://schemas.microsoft.com/office/powerpoint/2010/main" val="31948161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7DEA43A-83BA-48A4-B8FA-A2D2E4818C3B}" type="slidenum">
              <a:rPr lang="en-IE" smtClean="0"/>
              <a:pPr>
                <a:defRPr/>
              </a:pPr>
              <a:t>149</a:t>
            </a:fld>
            <a:endParaRPr lang="en-IE"/>
          </a:p>
        </p:txBody>
      </p:sp>
    </p:spTree>
    <p:extLst>
      <p:ext uri="{BB962C8B-B14F-4D97-AF65-F5344CB8AC3E}">
        <p14:creationId xmlns:p14="http://schemas.microsoft.com/office/powerpoint/2010/main" val="185778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a:t>
            </a:fld>
            <a:endParaRPr lang="en-IE"/>
          </a:p>
        </p:txBody>
      </p:sp>
    </p:spTree>
    <p:extLst>
      <p:ext uri="{BB962C8B-B14F-4D97-AF65-F5344CB8AC3E}">
        <p14:creationId xmlns:p14="http://schemas.microsoft.com/office/powerpoint/2010/main" val="38336436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150</a:t>
            </a:fld>
            <a:endParaRPr lang="en-US"/>
          </a:p>
        </p:txBody>
      </p:sp>
    </p:spTree>
    <p:extLst>
      <p:ext uri="{BB962C8B-B14F-4D97-AF65-F5344CB8AC3E}">
        <p14:creationId xmlns:p14="http://schemas.microsoft.com/office/powerpoint/2010/main" val="31382792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151</a:t>
            </a:fld>
            <a:endParaRPr lang="en-US"/>
          </a:p>
        </p:txBody>
      </p:sp>
    </p:spTree>
    <p:extLst>
      <p:ext uri="{BB962C8B-B14F-4D97-AF65-F5344CB8AC3E}">
        <p14:creationId xmlns:p14="http://schemas.microsoft.com/office/powerpoint/2010/main" val="23567447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D18B32F-8451-4EB6-AF68-A2070CF5CA4F}" type="slidenum">
              <a:rPr lang="en-IE" smtClean="0"/>
              <a:pPr>
                <a:defRPr/>
              </a:pPr>
              <a:t>152</a:t>
            </a:fld>
            <a:endParaRPr lang="en-IE"/>
          </a:p>
        </p:txBody>
      </p:sp>
    </p:spTree>
    <p:extLst>
      <p:ext uri="{BB962C8B-B14F-4D97-AF65-F5344CB8AC3E}">
        <p14:creationId xmlns:p14="http://schemas.microsoft.com/office/powerpoint/2010/main" val="37005383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153</a:t>
            </a:fld>
            <a:endParaRPr lang="en-IE"/>
          </a:p>
        </p:txBody>
      </p:sp>
    </p:spTree>
    <p:extLst>
      <p:ext uri="{BB962C8B-B14F-4D97-AF65-F5344CB8AC3E}">
        <p14:creationId xmlns:p14="http://schemas.microsoft.com/office/powerpoint/2010/main" val="9443293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154</a:t>
            </a:fld>
            <a:endParaRPr lang="en-IE"/>
          </a:p>
        </p:txBody>
      </p:sp>
    </p:spTree>
    <p:extLst>
      <p:ext uri="{BB962C8B-B14F-4D97-AF65-F5344CB8AC3E}">
        <p14:creationId xmlns:p14="http://schemas.microsoft.com/office/powerpoint/2010/main" val="38364395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155</a:t>
            </a:fld>
            <a:endParaRPr lang="en-IE"/>
          </a:p>
        </p:txBody>
      </p:sp>
    </p:spTree>
    <p:extLst>
      <p:ext uri="{BB962C8B-B14F-4D97-AF65-F5344CB8AC3E}">
        <p14:creationId xmlns:p14="http://schemas.microsoft.com/office/powerpoint/2010/main" val="26974764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156</a:t>
            </a:fld>
            <a:endParaRPr lang="en-IE"/>
          </a:p>
        </p:txBody>
      </p:sp>
    </p:spTree>
    <p:extLst>
      <p:ext uri="{BB962C8B-B14F-4D97-AF65-F5344CB8AC3E}">
        <p14:creationId xmlns:p14="http://schemas.microsoft.com/office/powerpoint/2010/main" val="15815451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157</a:t>
            </a:fld>
            <a:endParaRPr lang="en-IE"/>
          </a:p>
        </p:txBody>
      </p:sp>
    </p:spTree>
    <p:extLst>
      <p:ext uri="{BB962C8B-B14F-4D97-AF65-F5344CB8AC3E}">
        <p14:creationId xmlns:p14="http://schemas.microsoft.com/office/powerpoint/2010/main" val="41594624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158</a:t>
            </a:fld>
            <a:endParaRPr lang="en-US"/>
          </a:p>
        </p:txBody>
      </p:sp>
    </p:spTree>
    <p:extLst>
      <p:ext uri="{BB962C8B-B14F-4D97-AF65-F5344CB8AC3E}">
        <p14:creationId xmlns:p14="http://schemas.microsoft.com/office/powerpoint/2010/main" val="321065683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F0C9F9-5BD5-41CF-9D36-E50D1584359C}" type="slidenum">
              <a:rPr lang="en-IE" smtClean="0"/>
              <a:pPr fontAlgn="base">
                <a:spcBef>
                  <a:spcPct val="0"/>
                </a:spcBef>
                <a:spcAft>
                  <a:spcPct val="0"/>
                </a:spcAft>
                <a:defRPr/>
              </a:pPr>
              <a:t>159</a:t>
            </a:fld>
            <a:endParaRPr lang="en-IE" smtClean="0"/>
          </a:p>
        </p:txBody>
      </p:sp>
    </p:spTree>
    <p:extLst>
      <p:ext uri="{BB962C8B-B14F-4D97-AF65-F5344CB8AC3E}">
        <p14:creationId xmlns:p14="http://schemas.microsoft.com/office/powerpoint/2010/main" val="286098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16</a:t>
            </a:fld>
            <a:endParaRPr lang="en-US"/>
          </a:p>
        </p:txBody>
      </p:sp>
    </p:spTree>
    <p:extLst>
      <p:ext uri="{BB962C8B-B14F-4D97-AF65-F5344CB8AC3E}">
        <p14:creationId xmlns:p14="http://schemas.microsoft.com/office/powerpoint/2010/main" val="371019725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160</a:t>
            </a:fld>
            <a:endParaRPr lang="en-US"/>
          </a:p>
        </p:txBody>
      </p:sp>
    </p:spTree>
    <p:extLst>
      <p:ext uri="{BB962C8B-B14F-4D97-AF65-F5344CB8AC3E}">
        <p14:creationId xmlns:p14="http://schemas.microsoft.com/office/powerpoint/2010/main" val="14374195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7CA7143-810A-486E-AAEB-53F3AD068312}" type="slidenum">
              <a:rPr lang="en-IE" smtClean="0"/>
              <a:pPr>
                <a:defRPr/>
              </a:pPr>
              <a:t>161</a:t>
            </a:fld>
            <a:endParaRPr lang="en-IE"/>
          </a:p>
        </p:txBody>
      </p:sp>
    </p:spTree>
    <p:extLst>
      <p:ext uri="{BB962C8B-B14F-4D97-AF65-F5344CB8AC3E}">
        <p14:creationId xmlns:p14="http://schemas.microsoft.com/office/powerpoint/2010/main" val="9982273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162</a:t>
            </a:fld>
            <a:endParaRPr lang="en-US"/>
          </a:p>
        </p:txBody>
      </p:sp>
    </p:spTree>
    <p:extLst>
      <p:ext uri="{BB962C8B-B14F-4D97-AF65-F5344CB8AC3E}">
        <p14:creationId xmlns:p14="http://schemas.microsoft.com/office/powerpoint/2010/main" val="20440753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163</a:t>
            </a:fld>
            <a:endParaRPr lang="en-US"/>
          </a:p>
        </p:txBody>
      </p:sp>
    </p:spTree>
    <p:extLst>
      <p:ext uri="{BB962C8B-B14F-4D97-AF65-F5344CB8AC3E}">
        <p14:creationId xmlns:p14="http://schemas.microsoft.com/office/powerpoint/2010/main" val="3773102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164</a:t>
            </a:fld>
            <a:endParaRPr lang="en-IE"/>
          </a:p>
        </p:txBody>
      </p:sp>
    </p:spTree>
    <p:extLst>
      <p:ext uri="{BB962C8B-B14F-4D97-AF65-F5344CB8AC3E}">
        <p14:creationId xmlns:p14="http://schemas.microsoft.com/office/powerpoint/2010/main" val="16729469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86B21-4B2F-43AE-A427-895455A1C7F1}" type="slidenum">
              <a:rPr lang="en-IE" smtClean="0"/>
              <a:pPr fontAlgn="base">
                <a:spcBef>
                  <a:spcPct val="0"/>
                </a:spcBef>
                <a:spcAft>
                  <a:spcPct val="0"/>
                </a:spcAft>
                <a:defRPr/>
              </a:pPr>
              <a:t>165</a:t>
            </a:fld>
            <a:endParaRPr lang="en-IE" smtClean="0"/>
          </a:p>
        </p:txBody>
      </p:sp>
    </p:spTree>
    <p:extLst>
      <p:ext uri="{BB962C8B-B14F-4D97-AF65-F5344CB8AC3E}">
        <p14:creationId xmlns:p14="http://schemas.microsoft.com/office/powerpoint/2010/main" val="24226282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166</a:t>
            </a:fld>
            <a:endParaRPr lang="en-US"/>
          </a:p>
        </p:txBody>
      </p:sp>
    </p:spTree>
    <p:extLst>
      <p:ext uri="{BB962C8B-B14F-4D97-AF65-F5344CB8AC3E}">
        <p14:creationId xmlns:p14="http://schemas.microsoft.com/office/powerpoint/2010/main" val="91391320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167</a:t>
            </a:fld>
            <a:endParaRPr lang="en-US"/>
          </a:p>
        </p:txBody>
      </p:sp>
    </p:spTree>
    <p:extLst>
      <p:ext uri="{BB962C8B-B14F-4D97-AF65-F5344CB8AC3E}">
        <p14:creationId xmlns:p14="http://schemas.microsoft.com/office/powerpoint/2010/main" val="389027329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86B21-4B2F-43AE-A427-895455A1C7F1}" type="slidenum">
              <a:rPr lang="en-IE" smtClean="0"/>
              <a:pPr fontAlgn="base">
                <a:spcBef>
                  <a:spcPct val="0"/>
                </a:spcBef>
                <a:spcAft>
                  <a:spcPct val="0"/>
                </a:spcAft>
                <a:defRPr/>
              </a:pPr>
              <a:t>168</a:t>
            </a:fld>
            <a:endParaRPr lang="en-IE" smtClean="0"/>
          </a:p>
        </p:txBody>
      </p:sp>
    </p:spTree>
    <p:extLst>
      <p:ext uri="{BB962C8B-B14F-4D97-AF65-F5344CB8AC3E}">
        <p14:creationId xmlns:p14="http://schemas.microsoft.com/office/powerpoint/2010/main" val="1655343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EE290D-C713-4C28-A5FE-DED4F8FC8DD7}" type="slidenum">
              <a:rPr lang="en-US" smtClean="0"/>
              <a:pPr/>
              <a:t>169</a:t>
            </a:fld>
            <a:endParaRPr lang="en-US"/>
          </a:p>
        </p:txBody>
      </p:sp>
    </p:spTree>
    <p:extLst>
      <p:ext uri="{BB962C8B-B14F-4D97-AF65-F5344CB8AC3E}">
        <p14:creationId xmlns:p14="http://schemas.microsoft.com/office/powerpoint/2010/main" val="1062505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17</a:t>
            </a:fld>
            <a:endParaRPr lang="en-IE"/>
          </a:p>
        </p:txBody>
      </p:sp>
    </p:spTree>
    <p:extLst>
      <p:ext uri="{BB962C8B-B14F-4D97-AF65-F5344CB8AC3E}">
        <p14:creationId xmlns:p14="http://schemas.microsoft.com/office/powerpoint/2010/main" val="274684775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170</a:t>
            </a:fld>
            <a:endParaRPr lang="en-US"/>
          </a:p>
        </p:txBody>
      </p:sp>
    </p:spTree>
    <p:extLst>
      <p:ext uri="{BB962C8B-B14F-4D97-AF65-F5344CB8AC3E}">
        <p14:creationId xmlns:p14="http://schemas.microsoft.com/office/powerpoint/2010/main" val="19359346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171</a:t>
            </a:fld>
            <a:endParaRPr lang="en-US"/>
          </a:p>
        </p:txBody>
      </p:sp>
    </p:spTree>
    <p:extLst>
      <p:ext uri="{BB962C8B-B14F-4D97-AF65-F5344CB8AC3E}">
        <p14:creationId xmlns:p14="http://schemas.microsoft.com/office/powerpoint/2010/main" val="34358239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86B21-4B2F-43AE-A427-895455A1C7F1}" type="slidenum">
              <a:rPr lang="en-IE" smtClean="0"/>
              <a:pPr fontAlgn="base">
                <a:spcBef>
                  <a:spcPct val="0"/>
                </a:spcBef>
                <a:spcAft>
                  <a:spcPct val="0"/>
                </a:spcAft>
                <a:defRPr/>
              </a:pPr>
              <a:t>172</a:t>
            </a:fld>
            <a:endParaRPr lang="en-IE" smtClean="0"/>
          </a:p>
        </p:txBody>
      </p:sp>
    </p:spTree>
    <p:extLst>
      <p:ext uri="{BB962C8B-B14F-4D97-AF65-F5344CB8AC3E}">
        <p14:creationId xmlns:p14="http://schemas.microsoft.com/office/powerpoint/2010/main" val="11936895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173</a:t>
            </a:fld>
            <a:endParaRPr lang="en-US"/>
          </a:p>
        </p:txBody>
      </p:sp>
    </p:spTree>
    <p:extLst>
      <p:ext uri="{BB962C8B-B14F-4D97-AF65-F5344CB8AC3E}">
        <p14:creationId xmlns:p14="http://schemas.microsoft.com/office/powerpoint/2010/main" val="428610592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174</a:t>
            </a:fld>
            <a:endParaRPr lang="en-US"/>
          </a:p>
        </p:txBody>
      </p:sp>
    </p:spTree>
    <p:extLst>
      <p:ext uri="{BB962C8B-B14F-4D97-AF65-F5344CB8AC3E}">
        <p14:creationId xmlns:p14="http://schemas.microsoft.com/office/powerpoint/2010/main" val="373830926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175</a:t>
            </a:fld>
            <a:endParaRPr lang="en-IE"/>
          </a:p>
        </p:txBody>
      </p:sp>
    </p:spTree>
    <p:extLst>
      <p:ext uri="{BB962C8B-B14F-4D97-AF65-F5344CB8AC3E}">
        <p14:creationId xmlns:p14="http://schemas.microsoft.com/office/powerpoint/2010/main" val="32245387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1305A-F3A9-4794-8C0A-A1BAF8319851}" type="slidenum">
              <a:rPr lang="en-US"/>
              <a:pPr/>
              <a:t>176</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943596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177</a:t>
            </a:fld>
            <a:endParaRPr lang="en-IE"/>
          </a:p>
        </p:txBody>
      </p:sp>
    </p:spTree>
    <p:extLst>
      <p:ext uri="{BB962C8B-B14F-4D97-AF65-F5344CB8AC3E}">
        <p14:creationId xmlns:p14="http://schemas.microsoft.com/office/powerpoint/2010/main" val="25359408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178</a:t>
            </a:fld>
            <a:endParaRPr lang="en-IE"/>
          </a:p>
        </p:txBody>
      </p:sp>
    </p:spTree>
    <p:extLst>
      <p:ext uri="{BB962C8B-B14F-4D97-AF65-F5344CB8AC3E}">
        <p14:creationId xmlns:p14="http://schemas.microsoft.com/office/powerpoint/2010/main" val="1548475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0C32DE-DD81-4F26-A7B2-87003C5C4794}" type="slidenum">
              <a:rPr lang="en-IE" smtClean="0"/>
              <a:pPr fontAlgn="base">
                <a:spcBef>
                  <a:spcPct val="0"/>
                </a:spcBef>
                <a:spcAft>
                  <a:spcPct val="0"/>
                </a:spcAft>
                <a:defRPr/>
              </a:pPr>
              <a:t>179</a:t>
            </a:fld>
            <a:endParaRPr lang="en-IE" smtClean="0"/>
          </a:p>
        </p:txBody>
      </p:sp>
    </p:spTree>
    <p:extLst>
      <p:ext uri="{BB962C8B-B14F-4D97-AF65-F5344CB8AC3E}">
        <p14:creationId xmlns:p14="http://schemas.microsoft.com/office/powerpoint/2010/main" val="39457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18</a:t>
            </a:fld>
            <a:endParaRPr lang="en-IE"/>
          </a:p>
        </p:txBody>
      </p:sp>
    </p:spTree>
    <p:extLst>
      <p:ext uri="{BB962C8B-B14F-4D97-AF65-F5344CB8AC3E}">
        <p14:creationId xmlns:p14="http://schemas.microsoft.com/office/powerpoint/2010/main" val="25294835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180</a:t>
            </a:fld>
            <a:endParaRPr lang="en-US"/>
          </a:p>
        </p:txBody>
      </p:sp>
    </p:spTree>
    <p:extLst>
      <p:ext uri="{BB962C8B-B14F-4D97-AF65-F5344CB8AC3E}">
        <p14:creationId xmlns:p14="http://schemas.microsoft.com/office/powerpoint/2010/main" val="6732252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0C32DE-DD81-4F26-A7B2-87003C5C4794}" type="slidenum">
              <a:rPr lang="en-IE" smtClean="0"/>
              <a:pPr fontAlgn="base">
                <a:spcBef>
                  <a:spcPct val="0"/>
                </a:spcBef>
                <a:spcAft>
                  <a:spcPct val="0"/>
                </a:spcAft>
                <a:defRPr/>
              </a:pPr>
              <a:t>181</a:t>
            </a:fld>
            <a:endParaRPr lang="en-IE" smtClean="0"/>
          </a:p>
        </p:txBody>
      </p:sp>
    </p:spTree>
    <p:extLst>
      <p:ext uri="{BB962C8B-B14F-4D97-AF65-F5344CB8AC3E}">
        <p14:creationId xmlns:p14="http://schemas.microsoft.com/office/powerpoint/2010/main" val="5144157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182</a:t>
            </a:fld>
            <a:endParaRPr lang="en-US"/>
          </a:p>
        </p:txBody>
      </p:sp>
    </p:spTree>
    <p:extLst>
      <p:ext uri="{BB962C8B-B14F-4D97-AF65-F5344CB8AC3E}">
        <p14:creationId xmlns:p14="http://schemas.microsoft.com/office/powerpoint/2010/main" val="2322628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B5EF11F1-8EA9-4602-99CD-F8F8FC8868E7}" type="slidenum">
              <a:rPr lang="en-IE" smtClean="0"/>
              <a:pPr>
                <a:defRPr/>
              </a:pPr>
              <a:t>183</a:t>
            </a:fld>
            <a:endParaRPr lang="en-IE"/>
          </a:p>
        </p:txBody>
      </p:sp>
    </p:spTree>
    <p:extLst>
      <p:ext uri="{BB962C8B-B14F-4D97-AF65-F5344CB8AC3E}">
        <p14:creationId xmlns:p14="http://schemas.microsoft.com/office/powerpoint/2010/main" val="22315263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ED824A6-5342-4FA7-A895-DC52DBDC5EE8}" type="slidenum">
              <a:rPr lang="en-IE" smtClean="0"/>
              <a:pPr>
                <a:defRPr/>
              </a:pPr>
              <a:t>184</a:t>
            </a:fld>
            <a:endParaRPr lang="en-IE"/>
          </a:p>
        </p:txBody>
      </p:sp>
    </p:spTree>
    <p:extLst>
      <p:ext uri="{BB962C8B-B14F-4D97-AF65-F5344CB8AC3E}">
        <p14:creationId xmlns:p14="http://schemas.microsoft.com/office/powerpoint/2010/main" val="20220127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185</a:t>
            </a:fld>
            <a:endParaRPr lang="en-US"/>
          </a:p>
        </p:txBody>
      </p:sp>
    </p:spTree>
    <p:extLst>
      <p:ext uri="{BB962C8B-B14F-4D97-AF65-F5344CB8AC3E}">
        <p14:creationId xmlns:p14="http://schemas.microsoft.com/office/powerpoint/2010/main" val="7874371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B5EF11F1-8EA9-4602-99CD-F8F8FC8868E7}" type="slidenum">
              <a:rPr lang="en-IE" smtClean="0"/>
              <a:pPr>
                <a:defRPr/>
              </a:pPr>
              <a:t>186</a:t>
            </a:fld>
            <a:endParaRPr lang="en-IE"/>
          </a:p>
        </p:txBody>
      </p:sp>
    </p:spTree>
    <p:extLst>
      <p:ext uri="{BB962C8B-B14F-4D97-AF65-F5344CB8AC3E}">
        <p14:creationId xmlns:p14="http://schemas.microsoft.com/office/powerpoint/2010/main" val="32987906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187</a:t>
            </a:fld>
            <a:endParaRPr lang="en-IE"/>
          </a:p>
        </p:txBody>
      </p:sp>
    </p:spTree>
    <p:extLst>
      <p:ext uri="{BB962C8B-B14F-4D97-AF65-F5344CB8AC3E}">
        <p14:creationId xmlns:p14="http://schemas.microsoft.com/office/powerpoint/2010/main" val="383977340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756C362E-0AE0-46A0-8C65-A625EA73318C}" type="slidenum">
              <a:rPr lang="en-IE" smtClean="0"/>
              <a:pPr>
                <a:defRPr/>
              </a:pPr>
              <a:t>188</a:t>
            </a:fld>
            <a:endParaRPr lang="en-IE"/>
          </a:p>
        </p:txBody>
      </p:sp>
    </p:spTree>
    <p:extLst>
      <p:ext uri="{BB962C8B-B14F-4D97-AF65-F5344CB8AC3E}">
        <p14:creationId xmlns:p14="http://schemas.microsoft.com/office/powerpoint/2010/main" val="18494178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66F2D7AB-F808-430F-BCC9-2B8F62068EAA}" type="slidenum">
              <a:rPr lang="en-IE" smtClean="0"/>
              <a:pPr>
                <a:defRPr/>
              </a:pPr>
              <a:t>189</a:t>
            </a:fld>
            <a:endParaRPr lang="en-IE"/>
          </a:p>
        </p:txBody>
      </p:sp>
    </p:spTree>
    <p:extLst>
      <p:ext uri="{BB962C8B-B14F-4D97-AF65-F5344CB8AC3E}">
        <p14:creationId xmlns:p14="http://schemas.microsoft.com/office/powerpoint/2010/main" val="516219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D98B3F3-5101-4C30-9E4C-12D8ED9938BD}" type="slidenum">
              <a:rPr lang="en-IE" smtClean="0"/>
              <a:pPr>
                <a:defRPr/>
              </a:pPr>
              <a:t>19</a:t>
            </a:fld>
            <a:endParaRPr lang="en-IE"/>
          </a:p>
        </p:txBody>
      </p:sp>
    </p:spTree>
    <p:extLst>
      <p:ext uri="{BB962C8B-B14F-4D97-AF65-F5344CB8AC3E}">
        <p14:creationId xmlns:p14="http://schemas.microsoft.com/office/powerpoint/2010/main" val="8606239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190</a:t>
            </a:fld>
            <a:endParaRPr lang="en-IE"/>
          </a:p>
        </p:txBody>
      </p:sp>
    </p:spTree>
    <p:extLst>
      <p:ext uri="{BB962C8B-B14F-4D97-AF65-F5344CB8AC3E}">
        <p14:creationId xmlns:p14="http://schemas.microsoft.com/office/powerpoint/2010/main" val="322395091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F1594608-A327-4594-9809-E1B18036F4CE}" type="slidenum">
              <a:rPr lang="en-IE" smtClean="0"/>
              <a:pPr>
                <a:defRPr/>
              </a:pPr>
              <a:t>191</a:t>
            </a:fld>
            <a:endParaRPr lang="en-IE"/>
          </a:p>
        </p:txBody>
      </p:sp>
    </p:spTree>
    <p:extLst>
      <p:ext uri="{BB962C8B-B14F-4D97-AF65-F5344CB8AC3E}">
        <p14:creationId xmlns:p14="http://schemas.microsoft.com/office/powerpoint/2010/main" val="257570531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192</a:t>
            </a:fld>
            <a:endParaRPr lang="en-IE"/>
          </a:p>
        </p:txBody>
      </p:sp>
    </p:spTree>
    <p:extLst>
      <p:ext uri="{BB962C8B-B14F-4D97-AF65-F5344CB8AC3E}">
        <p14:creationId xmlns:p14="http://schemas.microsoft.com/office/powerpoint/2010/main" val="260228173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193</a:t>
            </a:fld>
            <a:endParaRPr lang="en-US"/>
          </a:p>
        </p:txBody>
      </p:sp>
    </p:spTree>
    <p:extLst>
      <p:ext uri="{BB962C8B-B14F-4D97-AF65-F5344CB8AC3E}">
        <p14:creationId xmlns:p14="http://schemas.microsoft.com/office/powerpoint/2010/main" val="11890185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099A9825-4CB6-4ACC-9011-C1DA76803B08}" type="slidenum">
              <a:rPr lang="en-IE" smtClean="0"/>
              <a:pPr>
                <a:defRPr/>
              </a:pPr>
              <a:t>194</a:t>
            </a:fld>
            <a:endParaRPr lang="en-IE"/>
          </a:p>
        </p:txBody>
      </p:sp>
    </p:spTree>
    <p:extLst>
      <p:ext uri="{BB962C8B-B14F-4D97-AF65-F5344CB8AC3E}">
        <p14:creationId xmlns:p14="http://schemas.microsoft.com/office/powerpoint/2010/main" val="303997943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195</a:t>
            </a:fld>
            <a:endParaRPr lang="en-IE"/>
          </a:p>
        </p:txBody>
      </p:sp>
    </p:spTree>
    <p:extLst>
      <p:ext uri="{BB962C8B-B14F-4D97-AF65-F5344CB8AC3E}">
        <p14:creationId xmlns:p14="http://schemas.microsoft.com/office/powerpoint/2010/main" val="370552502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196</a:t>
            </a:fld>
            <a:endParaRPr lang="en-IE"/>
          </a:p>
        </p:txBody>
      </p:sp>
    </p:spTree>
    <p:extLst>
      <p:ext uri="{BB962C8B-B14F-4D97-AF65-F5344CB8AC3E}">
        <p14:creationId xmlns:p14="http://schemas.microsoft.com/office/powerpoint/2010/main" val="74099427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197</a:t>
            </a:fld>
            <a:endParaRPr lang="en-IE"/>
          </a:p>
        </p:txBody>
      </p:sp>
    </p:spTree>
    <p:extLst>
      <p:ext uri="{BB962C8B-B14F-4D97-AF65-F5344CB8AC3E}">
        <p14:creationId xmlns:p14="http://schemas.microsoft.com/office/powerpoint/2010/main" val="230142395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198</a:t>
            </a:fld>
            <a:endParaRPr lang="en-IE"/>
          </a:p>
        </p:txBody>
      </p:sp>
    </p:spTree>
    <p:extLst>
      <p:ext uri="{BB962C8B-B14F-4D97-AF65-F5344CB8AC3E}">
        <p14:creationId xmlns:p14="http://schemas.microsoft.com/office/powerpoint/2010/main" val="111162506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199</a:t>
            </a:fld>
            <a:endParaRPr lang="en-IE"/>
          </a:p>
        </p:txBody>
      </p:sp>
    </p:spTree>
    <p:extLst>
      <p:ext uri="{BB962C8B-B14F-4D97-AF65-F5344CB8AC3E}">
        <p14:creationId xmlns:p14="http://schemas.microsoft.com/office/powerpoint/2010/main" val="137833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96E94-6EC0-4675-95FA-4CDEF9C807EE}" type="slidenum">
              <a:rPr lang="en-US"/>
              <a:pPr/>
              <a:t>2</a:t>
            </a:fld>
            <a:endParaRPr lang="en-US" dirty="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94916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20</a:t>
            </a:fld>
            <a:endParaRPr lang="en-IE"/>
          </a:p>
        </p:txBody>
      </p:sp>
    </p:spTree>
    <p:extLst>
      <p:ext uri="{BB962C8B-B14F-4D97-AF65-F5344CB8AC3E}">
        <p14:creationId xmlns:p14="http://schemas.microsoft.com/office/powerpoint/2010/main" val="3335603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98FE0E-3C65-49BD-A678-A2FD681470F3}" type="slidenum">
              <a:rPr lang="en-IE" smtClean="0"/>
              <a:pPr fontAlgn="base">
                <a:spcBef>
                  <a:spcPct val="0"/>
                </a:spcBef>
                <a:spcAft>
                  <a:spcPct val="0"/>
                </a:spcAft>
                <a:defRPr/>
              </a:pPr>
              <a:t>200</a:t>
            </a:fld>
            <a:endParaRPr lang="en-IE" smtClean="0"/>
          </a:p>
        </p:txBody>
      </p:sp>
    </p:spTree>
    <p:extLst>
      <p:ext uri="{BB962C8B-B14F-4D97-AF65-F5344CB8AC3E}">
        <p14:creationId xmlns:p14="http://schemas.microsoft.com/office/powerpoint/2010/main" val="201836386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201</a:t>
            </a:fld>
            <a:endParaRPr lang="en-IE"/>
          </a:p>
        </p:txBody>
      </p:sp>
    </p:spTree>
    <p:extLst>
      <p:ext uri="{BB962C8B-B14F-4D97-AF65-F5344CB8AC3E}">
        <p14:creationId xmlns:p14="http://schemas.microsoft.com/office/powerpoint/2010/main" val="388657355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FABEB75D-5D7D-42DE-9D23-3AF8CC807CBA}" type="slidenum">
              <a:rPr lang="en-IE" smtClean="0"/>
              <a:pPr>
                <a:defRPr/>
              </a:pPr>
              <a:t>202</a:t>
            </a:fld>
            <a:endParaRPr lang="en-IE"/>
          </a:p>
        </p:txBody>
      </p:sp>
    </p:spTree>
    <p:extLst>
      <p:ext uri="{BB962C8B-B14F-4D97-AF65-F5344CB8AC3E}">
        <p14:creationId xmlns:p14="http://schemas.microsoft.com/office/powerpoint/2010/main" val="164960657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203</a:t>
            </a:fld>
            <a:endParaRPr lang="en-US"/>
          </a:p>
        </p:txBody>
      </p:sp>
    </p:spTree>
    <p:extLst>
      <p:ext uri="{BB962C8B-B14F-4D97-AF65-F5344CB8AC3E}">
        <p14:creationId xmlns:p14="http://schemas.microsoft.com/office/powerpoint/2010/main" val="354157499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98FE0E-3C65-49BD-A678-A2FD681470F3}" type="slidenum">
              <a:rPr lang="en-IE" smtClean="0"/>
              <a:pPr fontAlgn="base">
                <a:spcBef>
                  <a:spcPct val="0"/>
                </a:spcBef>
                <a:spcAft>
                  <a:spcPct val="0"/>
                </a:spcAft>
                <a:defRPr/>
              </a:pPr>
              <a:t>204</a:t>
            </a:fld>
            <a:endParaRPr lang="en-IE" smtClean="0"/>
          </a:p>
        </p:txBody>
      </p:sp>
    </p:spTree>
    <p:extLst>
      <p:ext uri="{BB962C8B-B14F-4D97-AF65-F5344CB8AC3E}">
        <p14:creationId xmlns:p14="http://schemas.microsoft.com/office/powerpoint/2010/main" val="364093382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CF7B60-E9C8-4A33-B859-A3DC35934996}" type="slidenum">
              <a:rPr lang="en-US" smtClean="0"/>
              <a:pPr/>
              <a:t>205</a:t>
            </a:fld>
            <a:endParaRPr lang="en-US"/>
          </a:p>
        </p:txBody>
      </p:sp>
    </p:spTree>
    <p:extLst>
      <p:ext uri="{BB962C8B-B14F-4D97-AF65-F5344CB8AC3E}">
        <p14:creationId xmlns:p14="http://schemas.microsoft.com/office/powerpoint/2010/main" val="7879760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51BBC2F-103F-46DC-9A91-EEA7A0A046AB}" type="slidenum">
              <a:rPr lang="en-IE" smtClean="0"/>
              <a:pPr>
                <a:defRPr/>
              </a:pPr>
              <a:t>206</a:t>
            </a:fld>
            <a:endParaRPr lang="en-IE"/>
          </a:p>
        </p:txBody>
      </p:sp>
    </p:spTree>
    <p:extLst>
      <p:ext uri="{BB962C8B-B14F-4D97-AF65-F5344CB8AC3E}">
        <p14:creationId xmlns:p14="http://schemas.microsoft.com/office/powerpoint/2010/main" val="40222022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CF7B60-E9C8-4A33-B859-A3DC35934996}" type="slidenum">
              <a:rPr lang="en-US" smtClean="0"/>
              <a:pPr/>
              <a:t>207</a:t>
            </a:fld>
            <a:endParaRPr lang="en-US"/>
          </a:p>
        </p:txBody>
      </p:sp>
    </p:spTree>
    <p:extLst>
      <p:ext uri="{BB962C8B-B14F-4D97-AF65-F5344CB8AC3E}">
        <p14:creationId xmlns:p14="http://schemas.microsoft.com/office/powerpoint/2010/main" val="21610077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51BBC2F-103F-46DC-9A91-EEA7A0A046AB}" type="slidenum">
              <a:rPr lang="en-IE" smtClean="0"/>
              <a:pPr>
                <a:defRPr/>
              </a:pPr>
              <a:t>208</a:t>
            </a:fld>
            <a:endParaRPr lang="en-IE"/>
          </a:p>
        </p:txBody>
      </p:sp>
    </p:spTree>
    <p:extLst>
      <p:ext uri="{BB962C8B-B14F-4D97-AF65-F5344CB8AC3E}">
        <p14:creationId xmlns:p14="http://schemas.microsoft.com/office/powerpoint/2010/main" val="378390563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4087853-6357-48AC-B99A-3A0727EDFCBA}" type="slidenum">
              <a:rPr lang="en-IE" smtClean="0"/>
              <a:pPr>
                <a:defRPr/>
              </a:pPr>
              <a:t>209</a:t>
            </a:fld>
            <a:endParaRPr lang="en-IE"/>
          </a:p>
        </p:txBody>
      </p:sp>
    </p:spTree>
    <p:extLst>
      <p:ext uri="{BB962C8B-B14F-4D97-AF65-F5344CB8AC3E}">
        <p14:creationId xmlns:p14="http://schemas.microsoft.com/office/powerpoint/2010/main" val="508965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21</a:t>
            </a:fld>
            <a:endParaRPr lang="en-IE"/>
          </a:p>
        </p:txBody>
      </p:sp>
    </p:spTree>
    <p:extLst>
      <p:ext uri="{BB962C8B-B14F-4D97-AF65-F5344CB8AC3E}">
        <p14:creationId xmlns:p14="http://schemas.microsoft.com/office/powerpoint/2010/main" val="232452837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DD8EE295-1E1F-4760-959A-CA95E5C27150}" type="slidenum">
              <a:rPr lang="en-IE" smtClean="0"/>
              <a:pPr>
                <a:defRPr/>
              </a:pPr>
              <a:t>210</a:t>
            </a:fld>
            <a:endParaRPr lang="en-IE"/>
          </a:p>
        </p:txBody>
      </p:sp>
    </p:spTree>
    <p:extLst>
      <p:ext uri="{BB962C8B-B14F-4D97-AF65-F5344CB8AC3E}">
        <p14:creationId xmlns:p14="http://schemas.microsoft.com/office/powerpoint/2010/main" val="370281822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211</a:t>
            </a:fld>
            <a:endParaRPr lang="en-IE"/>
          </a:p>
        </p:txBody>
      </p:sp>
    </p:spTree>
    <p:extLst>
      <p:ext uri="{BB962C8B-B14F-4D97-AF65-F5344CB8AC3E}">
        <p14:creationId xmlns:p14="http://schemas.microsoft.com/office/powerpoint/2010/main" val="336271206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212</a:t>
            </a:fld>
            <a:endParaRPr lang="en-IE"/>
          </a:p>
        </p:txBody>
      </p:sp>
    </p:spTree>
    <p:extLst>
      <p:ext uri="{BB962C8B-B14F-4D97-AF65-F5344CB8AC3E}">
        <p14:creationId xmlns:p14="http://schemas.microsoft.com/office/powerpoint/2010/main" val="236702384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213</a:t>
            </a:fld>
            <a:endParaRPr lang="en-IE"/>
          </a:p>
        </p:txBody>
      </p:sp>
    </p:spTree>
    <p:extLst>
      <p:ext uri="{BB962C8B-B14F-4D97-AF65-F5344CB8AC3E}">
        <p14:creationId xmlns:p14="http://schemas.microsoft.com/office/powerpoint/2010/main" val="263381923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0A0C5D80-09FB-425D-BAE3-2B9348215ECC}" type="slidenum">
              <a:rPr lang="en-IE" smtClean="0"/>
              <a:pPr>
                <a:defRPr/>
              </a:pPr>
              <a:t>214</a:t>
            </a:fld>
            <a:endParaRPr lang="en-IE"/>
          </a:p>
        </p:txBody>
      </p:sp>
    </p:spTree>
    <p:extLst>
      <p:ext uri="{BB962C8B-B14F-4D97-AF65-F5344CB8AC3E}">
        <p14:creationId xmlns:p14="http://schemas.microsoft.com/office/powerpoint/2010/main" val="371862849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DE111-B6BF-48E9-B240-1785F2633D5E}" type="slidenum">
              <a:rPr lang="en-IE" smtClean="0"/>
              <a:pPr fontAlgn="base">
                <a:spcBef>
                  <a:spcPct val="0"/>
                </a:spcBef>
                <a:spcAft>
                  <a:spcPct val="0"/>
                </a:spcAft>
                <a:defRPr/>
              </a:pPr>
              <a:t>215</a:t>
            </a:fld>
            <a:endParaRPr lang="en-IE" smtClean="0"/>
          </a:p>
        </p:txBody>
      </p:sp>
    </p:spTree>
    <p:extLst>
      <p:ext uri="{BB962C8B-B14F-4D97-AF65-F5344CB8AC3E}">
        <p14:creationId xmlns:p14="http://schemas.microsoft.com/office/powerpoint/2010/main" val="340073100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216</a:t>
            </a:fld>
            <a:endParaRPr lang="en-US"/>
          </a:p>
        </p:txBody>
      </p:sp>
    </p:spTree>
    <p:extLst>
      <p:ext uri="{BB962C8B-B14F-4D97-AF65-F5344CB8AC3E}">
        <p14:creationId xmlns:p14="http://schemas.microsoft.com/office/powerpoint/2010/main" val="62845989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217</a:t>
            </a:fld>
            <a:endParaRPr lang="en-IE"/>
          </a:p>
        </p:txBody>
      </p:sp>
    </p:spTree>
    <p:extLst>
      <p:ext uri="{BB962C8B-B14F-4D97-AF65-F5344CB8AC3E}">
        <p14:creationId xmlns:p14="http://schemas.microsoft.com/office/powerpoint/2010/main" val="362895426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218</a:t>
            </a:fld>
            <a:endParaRPr lang="en-US"/>
          </a:p>
        </p:txBody>
      </p:sp>
    </p:spTree>
    <p:extLst>
      <p:ext uri="{BB962C8B-B14F-4D97-AF65-F5344CB8AC3E}">
        <p14:creationId xmlns:p14="http://schemas.microsoft.com/office/powerpoint/2010/main" val="272299231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7426718-7771-4B11-A59B-46C9FE500C33}" type="slidenum">
              <a:rPr lang="en-IE" smtClean="0"/>
              <a:pPr>
                <a:defRPr/>
              </a:pPr>
              <a:t>219</a:t>
            </a:fld>
            <a:endParaRPr lang="en-IE"/>
          </a:p>
        </p:txBody>
      </p:sp>
    </p:spTree>
    <p:extLst>
      <p:ext uri="{BB962C8B-B14F-4D97-AF65-F5344CB8AC3E}">
        <p14:creationId xmlns:p14="http://schemas.microsoft.com/office/powerpoint/2010/main" val="345548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EE290D-C713-4C28-A5FE-DED4F8FC8DD7}" type="slidenum">
              <a:rPr lang="en-US" smtClean="0"/>
              <a:pPr/>
              <a:t>22</a:t>
            </a:fld>
            <a:endParaRPr lang="en-US"/>
          </a:p>
        </p:txBody>
      </p:sp>
    </p:spTree>
    <p:extLst>
      <p:ext uri="{BB962C8B-B14F-4D97-AF65-F5344CB8AC3E}">
        <p14:creationId xmlns:p14="http://schemas.microsoft.com/office/powerpoint/2010/main" val="316186369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CF7B60-E9C8-4A33-B859-A3DC35934996}" type="slidenum">
              <a:rPr lang="en-US" smtClean="0"/>
              <a:pPr/>
              <a:t>220</a:t>
            </a:fld>
            <a:endParaRPr lang="en-US"/>
          </a:p>
        </p:txBody>
      </p:sp>
    </p:spTree>
    <p:extLst>
      <p:ext uri="{BB962C8B-B14F-4D97-AF65-F5344CB8AC3E}">
        <p14:creationId xmlns:p14="http://schemas.microsoft.com/office/powerpoint/2010/main" val="124296787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CF7B60-E9C8-4A33-B859-A3DC35934996}" type="slidenum">
              <a:rPr lang="en-US" smtClean="0"/>
              <a:pPr/>
              <a:t>221</a:t>
            </a:fld>
            <a:endParaRPr lang="en-US"/>
          </a:p>
        </p:txBody>
      </p:sp>
    </p:spTree>
    <p:extLst>
      <p:ext uri="{BB962C8B-B14F-4D97-AF65-F5344CB8AC3E}">
        <p14:creationId xmlns:p14="http://schemas.microsoft.com/office/powerpoint/2010/main" val="248278936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7426718-7771-4B11-A59B-46C9FE500C33}" type="slidenum">
              <a:rPr lang="en-IE" smtClean="0"/>
              <a:pPr>
                <a:defRPr/>
              </a:pPr>
              <a:t>222</a:t>
            </a:fld>
            <a:endParaRPr lang="en-IE"/>
          </a:p>
        </p:txBody>
      </p:sp>
    </p:spTree>
    <p:extLst>
      <p:ext uri="{BB962C8B-B14F-4D97-AF65-F5344CB8AC3E}">
        <p14:creationId xmlns:p14="http://schemas.microsoft.com/office/powerpoint/2010/main" val="46024037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223</a:t>
            </a:fld>
            <a:endParaRPr lang="en-US"/>
          </a:p>
        </p:txBody>
      </p:sp>
    </p:spTree>
    <p:extLst>
      <p:ext uri="{BB962C8B-B14F-4D97-AF65-F5344CB8AC3E}">
        <p14:creationId xmlns:p14="http://schemas.microsoft.com/office/powerpoint/2010/main" val="26289790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017FC04-2877-4AB6-8BCF-C76699A85716}" type="slidenum">
              <a:rPr lang="en-IE" smtClean="0"/>
              <a:pPr>
                <a:defRPr/>
              </a:pPr>
              <a:t>224</a:t>
            </a:fld>
            <a:endParaRPr lang="en-IE"/>
          </a:p>
        </p:txBody>
      </p:sp>
    </p:spTree>
    <p:extLst>
      <p:ext uri="{BB962C8B-B14F-4D97-AF65-F5344CB8AC3E}">
        <p14:creationId xmlns:p14="http://schemas.microsoft.com/office/powerpoint/2010/main" val="166218975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F50B16EB-AE66-41C7-AABB-ACFCBEC95118}" type="slidenum">
              <a:rPr lang="en-IE" smtClean="0"/>
              <a:pPr>
                <a:defRPr/>
              </a:pPr>
              <a:t>225</a:t>
            </a:fld>
            <a:endParaRPr lang="en-IE"/>
          </a:p>
        </p:txBody>
      </p:sp>
    </p:spTree>
    <p:extLst>
      <p:ext uri="{BB962C8B-B14F-4D97-AF65-F5344CB8AC3E}">
        <p14:creationId xmlns:p14="http://schemas.microsoft.com/office/powerpoint/2010/main" val="202677823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226</a:t>
            </a:fld>
            <a:endParaRPr lang="en-IE"/>
          </a:p>
        </p:txBody>
      </p:sp>
    </p:spTree>
    <p:extLst>
      <p:ext uri="{BB962C8B-B14F-4D97-AF65-F5344CB8AC3E}">
        <p14:creationId xmlns:p14="http://schemas.microsoft.com/office/powerpoint/2010/main" val="2190866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227</a:t>
            </a:fld>
            <a:endParaRPr lang="en-US"/>
          </a:p>
        </p:txBody>
      </p:sp>
    </p:spTree>
    <p:extLst>
      <p:ext uri="{BB962C8B-B14F-4D97-AF65-F5344CB8AC3E}">
        <p14:creationId xmlns:p14="http://schemas.microsoft.com/office/powerpoint/2010/main" val="411042980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228</a:t>
            </a:fld>
            <a:endParaRPr lang="en-US"/>
          </a:p>
        </p:txBody>
      </p:sp>
    </p:spTree>
    <p:extLst>
      <p:ext uri="{BB962C8B-B14F-4D97-AF65-F5344CB8AC3E}">
        <p14:creationId xmlns:p14="http://schemas.microsoft.com/office/powerpoint/2010/main" val="154486311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229</a:t>
            </a:fld>
            <a:endParaRPr lang="en-US"/>
          </a:p>
        </p:txBody>
      </p:sp>
    </p:spTree>
    <p:extLst>
      <p:ext uri="{BB962C8B-B14F-4D97-AF65-F5344CB8AC3E}">
        <p14:creationId xmlns:p14="http://schemas.microsoft.com/office/powerpoint/2010/main" val="541649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23</a:t>
            </a:fld>
            <a:endParaRPr lang="en-US"/>
          </a:p>
        </p:txBody>
      </p:sp>
    </p:spTree>
    <p:extLst>
      <p:ext uri="{BB962C8B-B14F-4D97-AF65-F5344CB8AC3E}">
        <p14:creationId xmlns:p14="http://schemas.microsoft.com/office/powerpoint/2010/main" val="60873680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72D35CE-5B95-4D3D-BDED-69300C1490AB}" type="slidenum">
              <a:rPr lang="en-IE" smtClean="0"/>
              <a:pPr>
                <a:defRPr/>
              </a:pPr>
              <a:t>230</a:t>
            </a:fld>
            <a:endParaRPr lang="en-IE"/>
          </a:p>
        </p:txBody>
      </p:sp>
    </p:spTree>
    <p:extLst>
      <p:ext uri="{BB962C8B-B14F-4D97-AF65-F5344CB8AC3E}">
        <p14:creationId xmlns:p14="http://schemas.microsoft.com/office/powerpoint/2010/main" val="428362052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231</a:t>
            </a:fld>
            <a:endParaRPr lang="en-IE"/>
          </a:p>
        </p:txBody>
      </p:sp>
    </p:spTree>
    <p:extLst>
      <p:ext uri="{BB962C8B-B14F-4D97-AF65-F5344CB8AC3E}">
        <p14:creationId xmlns:p14="http://schemas.microsoft.com/office/powerpoint/2010/main" val="284376329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232</a:t>
            </a:fld>
            <a:endParaRPr lang="en-US"/>
          </a:p>
        </p:txBody>
      </p:sp>
    </p:spTree>
    <p:extLst>
      <p:ext uri="{BB962C8B-B14F-4D97-AF65-F5344CB8AC3E}">
        <p14:creationId xmlns:p14="http://schemas.microsoft.com/office/powerpoint/2010/main" val="383200512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72D35CE-5B95-4D3D-BDED-69300C1490AB}" type="slidenum">
              <a:rPr lang="en-IE" smtClean="0"/>
              <a:pPr>
                <a:defRPr/>
              </a:pPr>
              <a:t>233</a:t>
            </a:fld>
            <a:endParaRPr lang="en-IE"/>
          </a:p>
        </p:txBody>
      </p:sp>
    </p:spTree>
    <p:extLst>
      <p:ext uri="{BB962C8B-B14F-4D97-AF65-F5344CB8AC3E}">
        <p14:creationId xmlns:p14="http://schemas.microsoft.com/office/powerpoint/2010/main" val="306733173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234</a:t>
            </a:fld>
            <a:endParaRPr lang="en-IE"/>
          </a:p>
        </p:txBody>
      </p:sp>
    </p:spTree>
    <p:extLst>
      <p:ext uri="{BB962C8B-B14F-4D97-AF65-F5344CB8AC3E}">
        <p14:creationId xmlns:p14="http://schemas.microsoft.com/office/powerpoint/2010/main" val="345853353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235</a:t>
            </a:fld>
            <a:endParaRPr lang="en-IE"/>
          </a:p>
        </p:txBody>
      </p:sp>
    </p:spTree>
    <p:extLst>
      <p:ext uri="{BB962C8B-B14F-4D97-AF65-F5344CB8AC3E}">
        <p14:creationId xmlns:p14="http://schemas.microsoft.com/office/powerpoint/2010/main" val="158457247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77CAA1F-E814-46AB-A514-85F2572DB841}" type="slidenum">
              <a:rPr lang="en-IE" smtClean="0"/>
              <a:pPr>
                <a:defRPr/>
              </a:pPr>
              <a:t>236</a:t>
            </a:fld>
            <a:endParaRPr lang="en-IE"/>
          </a:p>
        </p:txBody>
      </p:sp>
    </p:spTree>
    <p:extLst>
      <p:ext uri="{BB962C8B-B14F-4D97-AF65-F5344CB8AC3E}">
        <p14:creationId xmlns:p14="http://schemas.microsoft.com/office/powerpoint/2010/main" val="236464311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8E69161-A3D0-4CDC-BC85-0563405432E6}" type="slidenum">
              <a:rPr lang="en-IE" smtClean="0"/>
              <a:pPr>
                <a:defRPr/>
              </a:pPr>
              <a:t>237</a:t>
            </a:fld>
            <a:endParaRPr lang="en-IE"/>
          </a:p>
        </p:txBody>
      </p:sp>
    </p:spTree>
    <p:extLst>
      <p:ext uri="{BB962C8B-B14F-4D97-AF65-F5344CB8AC3E}">
        <p14:creationId xmlns:p14="http://schemas.microsoft.com/office/powerpoint/2010/main" val="411379844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238</a:t>
            </a:fld>
            <a:endParaRPr lang="en-IE"/>
          </a:p>
        </p:txBody>
      </p:sp>
    </p:spTree>
    <p:extLst>
      <p:ext uri="{BB962C8B-B14F-4D97-AF65-F5344CB8AC3E}">
        <p14:creationId xmlns:p14="http://schemas.microsoft.com/office/powerpoint/2010/main" val="93095261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677A9510-FB2A-4114-A2AA-54BD1F10DB19}" type="slidenum">
              <a:rPr lang="en-IE" smtClean="0"/>
              <a:pPr>
                <a:defRPr/>
              </a:pPr>
              <a:t>239</a:t>
            </a:fld>
            <a:endParaRPr lang="en-IE"/>
          </a:p>
        </p:txBody>
      </p:sp>
    </p:spTree>
    <p:extLst>
      <p:ext uri="{BB962C8B-B14F-4D97-AF65-F5344CB8AC3E}">
        <p14:creationId xmlns:p14="http://schemas.microsoft.com/office/powerpoint/2010/main" val="1730617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24</a:t>
            </a:fld>
            <a:endParaRPr lang="en-US"/>
          </a:p>
        </p:txBody>
      </p:sp>
    </p:spTree>
    <p:extLst>
      <p:ext uri="{BB962C8B-B14F-4D97-AF65-F5344CB8AC3E}">
        <p14:creationId xmlns:p14="http://schemas.microsoft.com/office/powerpoint/2010/main" val="2474643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19EBC6-6AA5-4A9B-8020-6CD51C8FCF3A}" type="slidenum">
              <a:rPr lang="en-US" smtClean="0"/>
              <a:pPr/>
              <a:t>240</a:t>
            </a:fld>
            <a:endParaRPr lang="en-US"/>
          </a:p>
        </p:txBody>
      </p:sp>
    </p:spTree>
    <p:extLst>
      <p:ext uri="{BB962C8B-B14F-4D97-AF65-F5344CB8AC3E}">
        <p14:creationId xmlns:p14="http://schemas.microsoft.com/office/powerpoint/2010/main" val="117893884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677A9510-FB2A-4114-A2AA-54BD1F10DB19}" type="slidenum">
              <a:rPr lang="en-IE" smtClean="0"/>
              <a:pPr>
                <a:defRPr/>
              </a:pPr>
              <a:t>241</a:t>
            </a:fld>
            <a:endParaRPr lang="en-IE"/>
          </a:p>
        </p:txBody>
      </p:sp>
    </p:spTree>
    <p:extLst>
      <p:ext uri="{BB962C8B-B14F-4D97-AF65-F5344CB8AC3E}">
        <p14:creationId xmlns:p14="http://schemas.microsoft.com/office/powerpoint/2010/main" val="74894585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242</a:t>
            </a:fld>
            <a:endParaRPr lang="en-IE"/>
          </a:p>
        </p:txBody>
      </p:sp>
    </p:spTree>
    <p:extLst>
      <p:ext uri="{BB962C8B-B14F-4D97-AF65-F5344CB8AC3E}">
        <p14:creationId xmlns:p14="http://schemas.microsoft.com/office/powerpoint/2010/main" val="82533346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52FC738-5BDE-4CA0-83FE-D0DB14617062}" type="slidenum">
              <a:rPr lang="en-IE" smtClean="0"/>
              <a:pPr>
                <a:defRPr/>
              </a:pPr>
              <a:t>243</a:t>
            </a:fld>
            <a:endParaRPr lang="en-IE"/>
          </a:p>
        </p:txBody>
      </p:sp>
    </p:spTree>
    <p:extLst>
      <p:ext uri="{BB962C8B-B14F-4D97-AF65-F5344CB8AC3E}">
        <p14:creationId xmlns:p14="http://schemas.microsoft.com/office/powerpoint/2010/main" val="12230910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244</a:t>
            </a:fld>
            <a:endParaRPr lang="en-US"/>
          </a:p>
        </p:txBody>
      </p:sp>
    </p:spTree>
    <p:extLst>
      <p:ext uri="{BB962C8B-B14F-4D97-AF65-F5344CB8AC3E}">
        <p14:creationId xmlns:p14="http://schemas.microsoft.com/office/powerpoint/2010/main" val="109082679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52FC738-5BDE-4CA0-83FE-D0DB14617062}" type="slidenum">
              <a:rPr lang="en-IE" smtClean="0"/>
              <a:pPr>
                <a:defRPr/>
              </a:pPr>
              <a:t>245</a:t>
            </a:fld>
            <a:endParaRPr lang="en-IE"/>
          </a:p>
        </p:txBody>
      </p:sp>
    </p:spTree>
    <p:extLst>
      <p:ext uri="{BB962C8B-B14F-4D97-AF65-F5344CB8AC3E}">
        <p14:creationId xmlns:p14="http://schemas.microsoft.com/office/powerpoint/2010/main" val="367057228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246</a:t>
            </a:fld>
            <a:endParaRPr lang="en-US"/>
          </a:p>
        </p:txBody>
      </p:sp>
    </p:spTree>
    <p:extLst>
      <p:ext uri="{BB962C8B-B14F-4D97-AF65-F5344CB8AC3E}">
        <p14:creationId xmlns:p14="http://schemas.microsoft.com/office/powerpoint/2010/main" val="376859635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247</a:t>
            </a:fld>
            <a:endParaRPr lang="en-US"/>
          </a:p>
        </p:txBody>
      </p:sp>
    </p:spTree>
    <p:extLst>
      <p:ext uri="{BB962C8B-B14F-4D97-AF65-F5344CB8AC3E}">
        <p14:creationId xmlns:p14="http://schemas.microsoft.com/office/powerpoint/2010/main" val="67323140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248</a:t>
            </a:fld>
            <a:endParaRPr lang="en-US"/>
          </a:p>
        </p:txBody>
      </p:sp>
    </p:spTree>
    <p:extLst>
      <p:ext uri="{BB962C8B-B14F-4D97-AF65-F5344CB8AC3E}">
        <p14:creationId xmlns:p14="http://schemas.microsoft.com/office/powerpoint/2010/main" val="263921957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4C179DF-C48C-45B2-B86E-60B31CE83732}" type="slidenum">
              <a:rPr lang="en-IE" smtClean="0"/>
              <a:pPr>
                <a:defRPr/>
              </a:pPr>
              <a:t>249</a:t>
            </a:fld>
            <a:endParaRPr lang="en-IE"/>
          </a:p>
        </p:txBody>
      </p:sp>
    </p:spTree>
    <p:extLst>
      <p:ext uri="{BB962C8B-B14F-4D97-AF65-F5344CB8AC3E}">
        <p14:creationId xmlns:p14="http://schemas.microsoft.com/office/powerpoint/2010/main" val="3632869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25</a:t>
            </a:fld>
            <a:endParaRPr lang="en-US"/>
          </a:p>
        </p:txBody>
      </p:sp>
    </p:spTree>
    <p:extLst>
      <p:ext uri="{BB962C8B-B14F-4D97-AF65-F5344CB8AC3E}">
        <p14:creationId xmlns:p14="http://schemas.microsoft.com/office/powerpoint/2010/main" val="55477088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250</a:t>
            </a:fld>
            <a:endParaRPr lang="en-IE"/>
          </a:p>
        </p:txBody>
      </p:sp>
    </p:spTree>
    <p:extLst>
      <p:ext uri="{BB962C8B-B14F-4D97-AF65-F5344CB8AC3E}">
        <p14:creationId xmlns:p14="http://schemas.microsoft.com/office/powerpoint/2010/main" val="47357212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52FC738-5BDE-4CA0-83FE-D0DB14617062}" type="slidenum">
              <a:rPr lang="en-IE" smtClean="0"/>
              <a:pPr>
                <a:defRPr/>
              </a:pPr>
              <a:t>251</a:t>
            </a:fld>
            <a:endParaRPr lang="en-IE"/>
          </a:p>
        </p:txBody>
      </p:sp>
    </p:spTree>
    <p:extLst>
      <p:ext uri="{BB962C8B-B14F-4D97-AF65-F5344CB8AC3E}">
        <p14:creationId xmlns:p14="http://schemas.microsoft.com/office/powerpoint/2010/main" val="320755730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19EBC6-6AA5-4A9B-8020-6CD51C8FCF3A}" type="slidenum">
              <a:rPr lang="en-US" smtClean="0"/>
              <a:pPr/>
              <a:t>252</a:t>
            </a:fld>
            <a:endParaRPr lang="en-US"/>
          </a:p>
        </p:txBody>
      </p:sp>
    </p:spTree>
    <p:extLst>
      <p:ext uri="{BB962C8B-B14F-4D97-AF65-F5344CB8AC3E}">
        <p14:creationId xmlns:p14="http://schemas.microsoft.com/office/powerpoint/2010/main" val="347243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26</a:t>
            </a:fld>
            <a:endParaRPr lang="en-US"/>
          </a:p>
        </p:txBody>
      </p:sp>
    </p:spTree>
    <p:extLst>
      <p:ext uri="{BB962C8B-B14F-4D97-AF65-F5344CB8AC3E}">
        <p14:creationId xmlns:p14="http://schemas.microsoft.com/office/powerpoint/2010/main" val="122276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27</a:t>
            </a:fld>
            <a:endParaRPr lang="en-IE"/>
          </a:p>
        </p:txBody>
      </p:sp>
    </p:spTree>
    <p:extLst>
      <p:ext uri="{BB962C8B-B14F-4D97-AF65-F5344CB8AC3E}">
        <p14:creationId xmlns:p14="http://schemas.microsoft.com/office/powerpoint/2010/main" val="143820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28</a:t>
            </a:fld>
            <a:endParaRPr lang="en-US"/>
          </a:p>
        </p:txBody>
      </p:sp>
    </p:spTree>
    <p:extLst>
      <p:ext uri="{BB962C8B-B14F-4D97-AF65-F5344CB8AC3E}">
        <p14:creationId xmlns:p14="http://schemas.microsoft.com/office/powerpoint/2010/main" val="97545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29</a:t>
            </a:fld>
            <a:endParaRPr lang="en-IE"/>
          </a:p>
        </p:txBody>
      </p:sp>
    </p:spTree>
    <p:extLst>
      <p:ext uri="{BB962C8B-B14F-4D97-AF65-F5344CB8AC3E}">
        <p14:creationId xmlns:p14="http://schemas.microsoft.com/office/powerpoint/2010/main" val="26175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AE7ED2-CC22-4E2F-9623-3443B753EB8F}" type="slidenum">
              <a:rPr lang="en-US" smtClean="0"/>
              <a:pPr/>
              <a:t>3</a:t>
            </a:fld>
            <a:endParaRPr lang="en-US" dirty="0"/>
          </a:p>
        </p:txBody>
      </p:sp>
    </p:spTree>
    <p:extLst>
      <p:ext uri="{BB962C8B-B14F-4D97-AF65-F5344CB8AC3E}">
        <p14:creationId xmlns:p14="http://schemas.microsoft.com/office/powerpoint/2010/main" val="2412504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30</a:t>
            </a:fld>
            <a:endParaRPr lang="en-US"/>
          </a:p>
        </p:txBody>
      </p:sp>
    </p:spTree>
    <p:extLst>
      <p:ext uri="{BB962C8B-B14F-4D97-AF65-F5344CB8AC3E}">
        <p14:creationId xmlns:p14="http://schemas.microsoft.com/office/powerpoint/2010/main" val="381323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31</a:t>
            </a:fld>
            <a:endParaRPr lang="en-US"/>
          </a:p>
        </p:txBody>
      </p:sp>
    </p:spTree>
    <p:extLst>
      <p:ext uri="{BB962C8B-B14F-4D97-AF65-F5344CB8AC3E}">
        <p14:creationId xmlns:p14="http://schemas.microsoft.com/office/powerpoint/2010/main" val="345511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32</a:t>
            </a:fld>
            <a:endParaRPr lang="en-US"/>
          </a:p>
        </p:txBody>
      </p:sp>
    </p:spTree>
    <p:extLst>
      <p:ext uri="{BB962C8B-B14F-4D97-AF65-F5344CB8AC3E}">
        <p14:creationId xmlns:p14="http://schemas.microsoft.com/office/powerpoint/2010/main" val="1122162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D98B3F3-5101-4C30-9E4C-12D8ED9938BD}" type="slidenum">
              <a:rPr lang="en-IE" smtClean="0"/>
              <a:pPr>
                <a:defRPr/>
              </a:pPr>
              <a:t>33</a:t>
            </a:fld>
            <a:endParaRPr lang="en-IE"/>
          </a:p>
        </p:txBody>
      </p:sp>
    </p:spTree>
    <p:extLst>
      <p:ext uri="{BB962C8B-B14F-4D97-AF65-F5344CB8AC3E}">
        <p14:creationId xmlns:p14="http://schemas.microsoft.com/office/powerpoint/2010/main" val="2147190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34</a:t>
            </a:fld>
            <a:endParaRPr lang="en-US"/>
          </a:p>
        </p:txBody>
      </p:sp>
    </p:spTree>
    <p:extLst>
      <p:ext uri="{BB962C8B-B14F-4D97-AF65-F5344CB8AC3E}">
        <p14:creationId xmlns:p14="http://schemas.microsoft.com/office/powerpoint/2010/main" val="1102206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F3D567-9322-41B3-A30D-D4C77B0790D0}" type="slidenum">
              <a:rPr lang="en-US" smtClean="0"/>
              <a:pPr/>
              <a:t>35</a:t>
            </a:fld>
            <a:endParaRPr lang="en-US"/>
          </a:p>
        </p:txBody>
      </p:sp>
    </p:spTree>
    <p:extLst>
      <p:ext uri="{BB962C8B-B14F-4D97-AF65-F5344CB8AC3E}">
        <p14:creationId xmlns:p14="http://schemas.microsoft.com/office/powerpoint/2010/main" val="541522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838503-CA07-4948-97C5-0FD03ECDA3E4}" type="slidenum">
              <a:rPr lang="en-IE" smtClean="0"/>
              <a:pPr fontAlgn="base">
                <a:spcBef>
                  <a:spcPct val="0"/>
                </a:spcBef>
                <a:spcAft>
                  <a:spcPct val="0"/>
                </a:spcAft>
                <a:defRPr/>
              </a:pPr>
              <a:t>36</a:t>
            </a:fld>
            <a:endParaRPr lang="en-IE" smtClean="0"/>
          </a:p>
        </p:txBody>
      </p:sp>
    </p:spTree>
    <p:extLst>
      <p:ext uri="{BB962C8B-B14F-4D97-AF65-F5344CB8AC3E}">
        <p14:creationId xmlns:p14="http://schemas.microsoft.com/office/powerpoint/2010/main" val="1959898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37</a:t>
            </a:fld>
            <a:endParaRPr lang="en-US"/>
          </a:p>
        </p:txBody>
      </p:sp>
    </p:spTree>
    <p:extLst>
      <p:ext uri="{BB962C8B-B14F-4D97-AF65-F5344CB8AC3E}">
        <p14:creationId xmlns:p14="http://schemas.microsoft.com/office/powerpoint/2010/main" val="529947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38</a:t>
            </a:fld>
            <a:endParaRPr lang="en-US"/>
          </a:p>
        </p:txBody>
      </p:sp>
    </p:spTree>
    <p:extLst>
      <p:ext uri="{BB962C8B-B14F-4D97-AF65-F5344CB8AC3E}">
        <p14:creationId xmlns:p14="http://schemas.microsoft.com/office/powerpoint/2010/main" val="3838443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BEBA30-EEEC-4CB3-8B0B-46B57F4BCD38}" type="slidenum">
              <a:rPr lang="en-US" smtClean="0"/>
              <a:pPr/>
              <a:t>39</a:t>
            </a:fld>
            <a:endParaRPr lang="en-US"/>
          </a:p>
        </p:txBody>
      </p:sp>
    </p:spTree>
    <p:extLst>
      <p:ext uri="{BB962C8B-B14F-4D97-AF65-F5344CB8AC3E}">
        <p14:creationId xmlns:p14="http://schemas.microsoft.com/office/powerpoint/2010/main" val="316981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AE7ED2-CC22-4E2F-9623-3443B753EB8F}" type="slidenum">
              <a:rPr lang="en-US" smtClean="0"/>
              <a:pPr/>
              <a:t>4</a:t>
            </a:fld>
            <a:endParaRPr lang="en-US" dirty="0"/>
          </a:p>
        </p:txBody>
      </p:sp>
    </p:spTree>
    <p:extLst>
      <p:ext uri="{BB962C8B-B14F-4D97-AF65-F5344CB8AC3E}">
        <p14:creationId xmlns:p14="http://schemas.microsoft.com/office/powerpoint/2010/main" val="4040624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838503-CA07-4948-97C5-0FD03ECDA3E4}" type="slidenum">
              <a:rPr lang="en-IE" smtClean="0"/>
              <a:pPr fontAlgn="base">
                <a:spcBef>
                  <a:spcPct val="0"/>
                </a:spcBef>
                <a:spcAft>
                  <a:spcPct val="0"/>
                </a:spcAft>
                <a:defRPr/>
              </a:pPr>
              <a:t>40</a:t>
            </a:fld>
            <a:endParaRPr lang="en-IE" smtClean="0"/>
          </a:p>
        </p:txBody>
      </p:sp>
    </p:spTree>
    <p:extLst>
      <p:ext uri="{BB962C8B-B14F-4D97-AF65-F5344CB8AC3E}">
        <p14:creationId xmlns:p14="http://schemas.microsoft.com/office/powerpoint/2010/main" val="86830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41</a:t>
            </a:fld>
            <a:endParaRPr lang="en-US"/>
          </a:p>
        </p:txBody>
      </p:sp>
    </p:spTree>
    <p:extLst>
      <p:ext uri="{BB962C8B-B14F-4D97-AF65-F5344CB8AC3E}">
        <p14:creationId xmlns:p14="http://schemas.microsoft.com/office/powerpoint/2010/main" val="1736091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0DFA48B-A0CA-46BA-8DA6-E38A4B7D834C}" type="slidenum">
              <a:rPr lang="en-IE" smtClean="0"/>
              <a:pPr>
                <a:defRPr/>
              </a:pPr>
              <a:t>42</a:t>
            </a:fld>
            <a:endParaRPr lang="en-IE"/>
          </a:p>
        </p:txBody>
      </p:sp>
    </p:spTree>
    <p:extLst>
      <p:ext uri="{BB962C8B-B14F-4D97-AF65-F5344CB8AC3E}">
        <p14:creationId xmlns:p14="http://schemas.microsoft.com/office/powerpoint/2010/main" val="1698632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43</a:t>
            </a:fld>
            <a:endParaRPr lang="en-US"/>
          </a:p>
        </p:txBody>
      </p:sp>
    </p:spTree>
    <p:extLst>
      <p:ext uri="{BB962C8B-B14F-4D97-AF65-F5344CB8AC3E}">
        <p14:creationId xmlns:p14="http://schemas.microsoft.com/office/powerpoint/2010/main" val="2542087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44</a:t>
            </a:fld>
            <a:endParaRPr lang="en-IE"/>
          </a:p>
        </p:txBody>
      </p:sp>
    </p:spTree>
    <p:extLst>
      <p:ext uri="{BB962C8B-B14F-4D97-AF65-F5344CB8AC3E}">
        <p14:creationId xmlns:p14="http://schemas.microsoft.com/office/powerpoint/2010/main" val="3916649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45</a:t>
            </a:fld>
            <a:endParaRPr lang="en-IE"/>
          </a:p>
        </p:txBody>
      </p:sp>
    </p:spTree>
    <p:extLst>
      <p:ext uri="{BB962C8B-B14F-4D97-AF65-F5344CB8AC3E}">
        <p14:creationId xmlns:p14="http://schemas.microsoft.com/office/powerpoint/2010/main" val="1160936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46</a:t>
            </a:fld>
            <a:endParaRPr lang="en-IE"/>
          </a:p>
        </p:txBody>
      </p:sp>
    </p:spTree>
    <p:extLst>
      <p:ext uri="{BB962C8B-B14F-4D97-AF65-F5344CB8AC3E}">
        <p14:creationId xmlns:p14="http://schemas.microsoft.com/office/powerpoint/2010/main" val="2693525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C76C6A01-7D02-4D80-9940-EFCBEDFDE3D7}" type="slidenum">
              <a:rPr lang="en-IE" smtClean="0"/>
              <a:pPr>
                <a:defRPr/>
              </a:pPr>
              <a:t>47</a:t>
            </a:fld>
            <a:endParaRPr lang="en-IE"/>
          </a:p>
        </p:txBody>
      </p:sp>
    </p:spTree>
    <p:extLst>
      <p:ext uri="{BB962C8B-B14F-4D97-AF65-F5344CB8AC3E}">
        <p14:creationId xmlns:p14="http://schemas.microsoft.com/office/powerpoint/2010/main" val="733275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48</a:t>
            </a:fld>
            <a:endParaRPr lang="en-US"/>
          </a:p>
        </p:txBody>
      </p:sp>
    </p:spTree>
    <p:extLst>
      <p:ext uri="{BB962C8B-B14F-4D97-AF65-F5344CB8AC3E}">
        <p14:creationId xmlns:p14="http://schemas.microsoft.com/office/powerpoint/2010/main" val="1559804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528E9-563B-4D6A-84B4-5FFB501C276B}" type="slidenum">
              <a:rPr lang="en-US" smtClean="0"/>
              <a:pPr/>
              <a:t>49</a:t>
            </a:fld>
            <a:endParaRPr lang="en-US"/>
          </a:p>
        </p:txBody>
      </p:sp>
    </p:spTree>
    <p:extLst>
      <p:ext uri="{BB962C8B-B14F-4D97-AF65-F5344CB8AC3E}">
        <p14:creationId xmlns:p14="http://schemas.microsoft.com/office/powerpoint/2010/main" val="303151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87FCDE-9DCC-4FA6-9A2C-39CA659804B0}" type="slidenum">
              <a:rPr lang="en-IE" smtClean="0"/>
              <a:pPr fontAlgn="base">
                <a:spcBef>
                  <a:spcPct val="0"/>
                </a:spcBef>
                <a:spcAft>
                  <a:spcPct val="0"/>
                </a:spcAft>
                <a:defRPr/>
              </a:pPr>
              <a:t>5</a:t>
            </a:fld>
            <a:endParaRPr lang="en-IE" dirty="0" smtClean="0"/>
          </a:p>
        </p:txBody>
      </p:sp>
    </p:spTree>
    <p:extLst>
      <p:ext uri="{BB962C8B-B14F-4D97-AF65-F5344CB8AC3E}">
        <p14:creationId xmlns:p14="http://schemas.microsoft.com/office/powerpoint/2010/main" val="1823657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50</a:t>
            </a:fld>
            <a:endParaRPr lang="en-US"/>
          </a:p>
        </p:txBody>
      </p:sp>
    </p:spTree>
    <p:extLst>
      <p:ext uri="{BB962C8B-B14F-4D97-AF65-F5344CB8AC3E}">
        <p14:creationId xmlns:p14="http://schemas.microsoft.com/office/powerpoint/2010/main" val="46843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51</a:t>
            </a:fld>
            <a:endParaRPr lang="en-US"/>
          </a:p>
        </p:txBody>
      </p:sp>
    </p:spTree>
    <p:extLst>
      <p:ext uri="{BB962C8B-B14F-4D97-AF65-F5344CB8AC3E}">
        <p14:creationId xmlns:p14="http://schemas.microsoft.com/office/powerpoint/2010/main" val="3475624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458153D2-EE9E-4526-BBF2-3E6364B46C8E}" type="slidenum">
              <a:rPr lang="en-IE" smtClean="0"/>
              <a:pPr>
                <a:defRPr/>
              </a:pPr>
              <a:t>52</a:t>
            </a:fld>
            <a:endParaRPr lang="en-IE"/>
          </a:p>
        </p:txBody>
      </p:sp>
    </p:spTree>
    <p:extLst>
      <p:ext uri="{BB962C8B-B14F-4D97-AF65-F5344CB8AC3E}">
        <p14:creationId xmlns:p14="http://schemas.microsoft.com/office/powerpoint/2010/main" val="2049864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BBAB20-1972-492A-8F70-54ED6183D8E6}" type="slidenum">
              <a:rPr lang="en-IE" smtClean="0"/>
              <a:pPr fontAlgn="base">
                <a:spcBef>
                  <a:spcPct val="0"/>
                </a:spcBef>
                <a:spcAft>
                  <a:spcPct val="0"/>
                </a:spcAft>
                <a:defRPr/>
              </a:pPr>
              <a:t>53</a:t>
            </a:fld>
            <a:endParaRPr lang="en-IE" smtClean="0"/>
          </a:p>
        </p:txBody>
      </p:sp>
    </p:spTree>
    <p:extLst>
      <p:ext uri="{BB962C8B-B14F-4D97-AF65-F5344CB8AC3E}">
        <p14:creationId xmlns:p14="http://schemas.microsoft.com/office/powerpoint/2010/main" val="1069430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54</a:t>
            </a:fld>
            <a:endParaRPr lang="en-US"/>
          </a:p>
        </p:txBody>
      </p:sp>
    </p:spTree>
    <p:extLst>
      <p:ext uri="{BB962C8B-B14F-4D97-AF65-F5344CB8AC3E}">
        <p14:creationId xmlns:p14="http://schemas.microsoft.com/office/powerpoint/2010/main" val="1683987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2F2F407-4B54-48AD-BCB7-D5BF0D1A0E61}" type="slidenum">
              <a:rPr lang="en-IE" smtClean="0"/>
              <a:pPr>
                <a:defRPr/>
              </a:pPr>
              <a:t>55</a:t>
            </a:fld>
            <a:endParaRPr lang="en-IE"/>
          </a:p>
        </p:txBody>
      </p:sp>
    </p:spTree>
    <p:extLst>
      <p:ext uri="{BB962C8B-B14F-4D97-AF65-F5344CB8AC3E}">
        <p14:creationId xmlns:p14="http://schemas.microsoft.com/office/powerpoint/2010/main" val="9875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79161B40-7378-44AA-B571-A953EAE2D08A}" type="slidenum">
              <a:rPr lang="en-IE" smtClean="0"/>
              <a:pPr>
                <a:defRPr/>
              </a:pPr>
              <a:t>56</a:t>
            </a:fld>
            <a:endParaRPr lang="en-IE"/>
          </a:p>
        </p:txBody>
      </p:sp>
    </p:spTree>
    <p:extLst>
      <p:ext uri="{BB962C8B-B14F-4D97-AF65-F5344CB8AC3E}">
        <p14:creationId xmlns:p14="http://schemas.microsoft.com/office/powerpoint/2010/main" val="3944751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57</a:t>
            </a:fld>
            <a:endParaRPr lang="en-IE"/>
          </a:p>
        </p:txBody>
      </p:sp>
    </p:spTree>
    <p:extLst>
      <p:ext uri="{BB962C8B-B14F-4D97-AF65-F5344CB8AC3E}">
        <p14:creationId xmlns:p14="http://schemas.microsoft.com/office/powerpoint/2010/main" val="297782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58</a:t>
            </a:fld>
            <a:endParaRPr lang="en-IE"/>
          </a:p>
        </p:txBody>
      </p:sp>
    </p:spTree>
    <p:extLst>
      <p:ext uri="{BB962C8B-B14F-4D97-AF65-F5344CB8AC3E}">
        <p14:creationId xmlns:p14="http://schemas.microsoft.com/office/powerpoint/2010/main" val="3429105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9FF7277-4273-4D5B-9D32-BD0BB1CFC553}" type="slidenum">
              <a:rPr lang="en-IE" smtClean="0"/>
              <a:pPr>
                <a:defRPr/>
              </a:pPr>
              <a:t>59</a:t>
            </a:fld>
            <a:endParaRPr lang="en-IE"/>
          </a:p>
        </p:txBody>
      </p:sp>
    </p:spTree>
    <p:extLst>
      <p:ext uri="{BB962C8B-B14F-4D97-AF65-F5344CB8AC3E}">
        <p14:creationId xmlns:p14="http://schemas.microsoft.com/office/powerpoint/2010/main" val="284655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24B1C0-00AE-4090-BEB2-9394A84AC303}" type="slidenum">
              <a:rPr lang="en-US" smtClean="0"/>
              <a:pPr/>
              <a:t>6</a:t>
            </a:fld>
            <a:endParaRPr lang="en-US" dirty="0"/>
          </a:p>
        </p:txBody>
      </p:sp>
    </p:spTree>
    <p:extLst>
      <p:ext uri="{BB962C8B-B14F-4D97-AF65-F5344CB8AC3E}">
        <p14:creationId xmlns:p14="http://schemas.microsoft.com/office/powerpoint/2010/main" val="1002801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91355E8F-DF9D-499C-963B-2A079080DE60}" type="slidenum">
              <a:rPr lang="en-IE" smtClean="0"/>
              <a:pPr>
                <a:defRPr/>
              </a:pPr>
              <a:t>60</a:t>
            </a:fld>
            <a:endParaRPr lang="en-IE"/>
          </a:p>
        </p:txBody>
      </p:sp>
    </p:spTree>
    <p:extLst>
      <p:ext uri="{BB962C8B-B14F-4D97-AF65-F5344CB8AC3E}">
        <p14:creationId xmlns:p14="http://schemas.microsoft.com/office/powerpoint/2010/main" val="3698048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C364E286-70DF-4BFC-B6EB-AD6214E326FE}" type="slidenum">
              <a:rPr lang="en-IE" smtClean="0"/>
              <a:pPr>
                <a:defRPr/>
              </a:pPr>
              <a:t>61</a:t>
            </a:fld>
            <a:endParaRPr lang="en-IE"/>
          </a:p>
        </p:txBody>
      </p:sp>
    </p:spTree>
    <p:extLst>
      <p:ext uri="{BB962C8B-B14F-4D97-AF65-F5344CB8AC3E}">
        <p14:creationId xmlns:p14="http://schemas.microsoft.com/office/powerpoint/2010/main" val="1113692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7175A434-3941-4CDC-B27D-2F4F59B4906F}" type="slidenum">
              <a:rPr lang="en-IE" smtClean="0"/>
              <a:pPr>
                <a:defRPr/>
              </a:pPr>
              <a:t>62</a:t>
            </a:fld>
            <a:endParaRPr lang="en-IE"/>
          </a:p>
        </p:txBody>
      </p:sp>
    </p:spTree>
    <p:extLst>
      <p:ext uri="{BB962C8B-B14F-4D97-AF65-F5344CB8AC3E}">
        <p14:creationId xmlns:p14="http://schemas.microsoft.com/office/powerpoint/2010/main" val="1673116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63</a:t>
            </a:fld>
            <a:endParaRPr lang="en-IE"/>
          </a:p>
        </p:txBody>
      </p:sp>
    </p:spTree>
    <p:extLst>
      <p:ext uri="{BB962C8B-B14F-4D97-AF65-F5344CB8AC3E}">
        <p14:creationId xmlns:p14="http://schemas.microsoft.com/office/powerpoint/2010/main" val="20674117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64</a:t>
            </a:fld>
            <a:endParaRPr lang="en-IE"/>
          </a:p>
        </p:txBody>
      </p:sp>
    </p:spTree>
    <p:extLst>
      <p:ext uri="{BB962C8B-B14F-4D97-AF65-F5344CB8AC3E}">
        <p14:creationId xmlns:p14="http://schemas.microsoft.com/office/powerpoint/2010/main" val="27401199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E" smtClean="0"/>
          </a:p>
        </p:txBody>
      </p:sp>
      <p:sp>
        <p:nvSpPr>
          <p:cNvPr id="4" name="Slide Number Placeholder 3"/>
          <p:cNvSpPr>
            <a:spLocks noGrp="1"/>
          </p:cNvSpPr>
          <p:nvPr>
            <p:ph type="sldNum" sz="quarter" idx="5"/>
          </p:nvPr>
        </p:nvSpPr>
        <p:spPr/>
        <p:txBody>
          <a:bodyPr/>
          <a:lstStyle/>
          <a:p>
            <a:pPr>
              <a:defRPr/>
            </a:pPr>
            <a:fld id="{366A2643-1FFA-46E7-A5C0-379B8D29DF62}" type="slidenum">
              <a:rPr lang="en-IE" smtClean="0"/>
              <a:pPr>
                <a:defRPr/>
              </a:pPr>
              <a:t>65</a:t>
            </a:fld>
            <a:endParaRPr lang="en-IE"/>
          </a:p>
        </p:txBody>
      </p:sp>
    </p:spTree>
    <p:extLst>
      <p:ext uri="{BB962C8B-B14F-4D97-AF65-F5344CB8AC3E}">
        <p14:creationId xmlns:p14="http://schemas.microsoft.com/office/powerpoint/2010/main" val="2332401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622ABC0-8874-4671-BA31-D88418EB9F58}" type="slidenum">
              <a:rPr lang="en-GB" smtClean="0">
                <a:latin typeface="Arial" pitchFamily="34" charset="0"/>
                <a:cs typeface="Arial" pitchFamily="34" charset="0"/>
              </a:rPr>
              <a:pPr/>
              <a:t>66</a:t>
            </a:fld>
            <a:endParaRPr lang="en-GB" smtClean="0">
              <a:latin typeface="Arial" pitchFamily="34" charset="0"/>
              <a:cs typeface="Arial"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64440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48C658C-EEF1-4E67-8085-4C5ECD013546}" type="slidenum">
              <a:rPr lang="en-GB" smtClean="0">
                <a:latin typeface="Arial" pitchFamily="34" charset="0"/>
                <a:cs typeface="Arial" pitchFamily="34" charset="0"/>
              </a:rPr>
              <a:pPr/>
              <a:t>67</a:t>
            </a:fld>
            <a:endParaRPr lang="en-GB" smtClean="0">
              <a:latin typeface="Arial" pitchFamily="34" charset="0"/>
              <a:cs typeface="Arial"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295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D46247A-80DF-4B65-AE39-153F4C4E3EE3}" type="slidenum">
              <a:rPr lang="en-IE" smtClean="0"/>
              <a:pPr>
                <a:defRPr/>
              </a:pPr>
              <a:t>68</a:t>
            </a:fld>
            <a:endParaRPr lang="en-IE"/>
          </a:p>
        </p:txBody>
      </p:sp>
    </p:spTree>
    <p:extLst>
      <p:ext uri="{BB962C8B-B14F-4D97-AF65-F5344CB8AC3E}">
        <p14:creationId xmlns:p14="http://schemas.microsoft.com/office/powerpoint/2010/main" val="2146294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69</a:t>
            </a:fld>
            <a:endParaRPr lang="en-US"/>
          </a:p>
        </p:txBody>
      </p:sp>
    </p:spTree>
    <p:extLst>
      <p:ext uri="{BB962C8B-B14F-4D97-AF65-F5344CB8AC3E}">
        <p14:creationId xmlns:p14="http://schemas.microsoft.com/office/powerpoint/2010/main" val="261841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0528E9-563B-4D6A-84B4-5FFB501C276B}" type="slidenum">
              <a:rPr lang="en-US" smtClean="0"/>
              <a:pPr/>
              <a:t>7</a:t>
            </a:fld>
            <a:endParaRPr lang="en-US" dirty="0"/>
          </a:p>
        </p:txBody>
      </p:sp>
    </p:spTree>
    <p:extLst>
      <p:ext uri="{BB962C8B-B14F-4D97-AF65-F5344CB8AC3E}">
        <p14:creationId xmlns:p14="http://schemas.microsoft.com/office/powerpoint/2010/main" val="4035709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70</a:t>
            </a:fld>
            <a:endParaRPr lang="en-US"/>
          </a:p>
        </p:txBody>
      </p:sp>
    </p:spTree>
    <p:extLst>
      <p:ext uri="{BB962C8B-B14F-4D97-AF65-F5344CB8AC3E}">
        <p14:creationId xmlns:p14="http://schemas.microsoft.com/office/powerpoint/2010/main" val="3397674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71</a:t>
            </a:fld>
            <a:endParaRPr lang="en-IE"/>
          </a:p>
        </p:txBody>
      </p:sp>
    </p:spTree>
    <p:extLst>
      <p:ext uri="{BB962C8B-B14F-4D97-AF65-F5344CB8AC3E}">
        <p14:creationId xmlns:p14="http://schemas.microsoft.com/office/powerpoint/2010/main" val="14982712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72</a:t>
            </a:fld>
            <a:endParaRPr lang="en-IE"/>
          </a:p>
        </p:txBody>
      </p:sp>
    </p:spTree>
    <p:extLst>
      <p:ext uri="{BB962C8B-B14F-4D97-AF65-F5344CB8AC3E}">
        <p14:creationId xmlns:p14="http://schemas.microsoft.com/office/powerpoint/2010/main" val="3556504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7E9198C4-209C-456E-A67C-9572F0F101F2}" type="slidenum">
              <a:rPr lang="en-IE" smtClean="0"/>
              <a:pPr>
                <a:defRPr/>
              </a:pPr>
              <a:t>73</a:t>
            </a:fld>
            <a:endParaRPr lang="en-IE"/>
          </a:p>
        </p:txBody>
      </p:sp>
    </p:spTree>
    <p:extLst>
      <p:ext uri="{BB962C8B-B14F-4D97-AF65-F5344CB8AC3E}">
        <p14:creationId xmlns:p14="http://schemas.microsoft.com/office/powerpoint/2010/main" val="30340545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4D6086B-FD25-4CC9-B219-B42A0B4099AE}" type="slidenum">
              <a:rPr lang="en-IE" smtClean="0"/>
              <a:pPr>
                <a:defRPr/>
              </a:pPr>
              <a:t>74</a:t>
            </a:fld>
            <a:endParaRPr lang="en-IE"/>
          </a:p>
        </p:txBody>
      </p:sp>
    </p:spTree>
    <p:extLst>
      <p:ext uri="{BB962C8B-B14F-4D97-AF65-F5344CB8AC3E}">
        <p14:creationId xmlns:p14="http://schemas.microsoft.com/office/powerpoint/2010/main" val="35810762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DFEE659-AE5C-42AD-9D7D-264026971133}" type="slidenum">
              <a:rPr lang="en-IE" smtClean="0"/>
              <a:pPr>
                <a:defRPr/>
              </a:pPr>
              <a:t>75</a:t>
            </a:fld>
            <a:endParaRPr lang="en-IE"/>
          </a:p>
        </p:txBody>
      </p:sp>
    </p:spTree>
    <p:extLst>
      <p:ext uri="{BB962C8B-B14F-4D97-AF65-F5344CB8AC3E}">
        <p14:creationId xmlns:p14="http://schemas.microsoft.com/office/powerpoint/2010/main" val="3846439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2A2C6B8-3A6B-41A0-8818-8C55F3A07AF9}" type="slidenum">
              <a:rPr lang="en-IE" smtClean="0"/>
              <a:pPr>
                <a:defRPr/>
              </a:pPr>
              <a:t>76</a:t>
            </a:fld>
            <a:endParaRPr lang="en-IE"/>
          </a:p>
        </p:txBody>
      </p:sp>
    </p:spTree>
    <p:extLst>
      <p:ext uri="{BB962C8B-B14F-4D97-AF65-F5344CB8AC3E}">
        <p14:creationId xmlns:p14="http://schemas.microsoft.com/office/powerpoint/2010/main" val="24761173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77</a:t>
            </a:fld>
            <a:endParaRPr lang="en-IE"/>
          </a:p>
        </p:txBody>
      </p:sp>
    </p:spTree>
    <p:extLst>
      <p:ext uri="{BB962C8B-B14F-4D97-AF65-F5344CB8AC3E}">
        <p14:creationId xmlns:p14="http://schemas.microsoft.com/office/powerpoint/2010/main" val="40744184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78</a:t>
            </a:fld>
            <a:endParaRPr lang="en-US"/>
          </a:p>
        </p:txBody>
      </p:sp>
    </p:spTree>
    <p:extLst>
      <p:ext uri="{BB962C8B-B14F-4D97-AF65-F5344CB8AC3E}">
        <p14:creationId xmlns:p14="http://schemas.microsoft.com/office/powerpoint/2010/main" val="202827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79</a:t>
            </a:fld>
            <a:endParaRPr lang="en-US"/>
          </a:p>
        </p:txBody>
      </p:sp>
    </p:spTree>
    <p:extLst>
      <p:ext uri="{BB962C8B-B14F-4D97-AF65-F5344CB8AC3E}">
        <p14:creationId xmlns:p14="http://schemas.microsoft.com/office/powerpoint/2010/main" val="208635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dirty="0" smtClean="0"/>
          </a:p>
        </p:txBody>
      </p:sp>
      <p:sp>
        <p:nvSpPr>
          <p:cNvPr id="4" name="Slide Number Placeholder 3"/>
          <p:cNvSpPr>
            <a:spLocks noGrp="1"/>
          </p:cNvSpPr>
          <p:nvPr>
            <p:ph type="sldNum" sz="quarter" idx="5"/>
          </p:nvPr>
        </p:nvSpPr>
        <p:spPr/>
        <p:txBody>
          <a:bodyPr/>
          <a:lstStyle/>
          <a:p>
            <a:pPr>
              <a:defRPr/>
            </a:pPr>
            <a:fld id="{7A9A2FE1-76C5-4D0C-903D-5BE787BD6D75}" type="slidenum">
              <a:rPr lang="en-IE" smtClean="0"/>
              <a:pPr>
                <a:defRPr/>
              </a:pPr>
              <a:t>8</a:t>
            </a:fld>
            <a:endParaRPr lang="en-IE" dirty="0"/>
          </a:p>
        </p:txBody>
      </p:sp>
    </p:spTree>
    <p:extLst>
      <p:ext uri="{BB962C8B-B14F-4D97-AF65-F5344CB8AC3E}">
        <p14:creationId xmlns:p14="http://schemas.microsoft.com/office/powerpoint/2010/main" val="14128744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80</a:t>
            </a:fld>
            <a:endParaRPr lang="en-IE"/>
          </a:p>
        </p:txBody>
      </p:sp>
    </p:spTree>
    <p:extLst>
      <p:ext uri="{BB962C8B-B14F-4D97-AF65-F5344CB8AC3E}">
        <p14:creationId xmlns:p14="http://schemas.microsoft.com/office/powerpoint/2010/main" val="15783549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998C4D4-5846-499F-BE42-55BA93B22E6D}" type="slidenum">
              <a:rPr lang="en-IE" smtClean="0"/>
              <a:pPr>
                <a:defRPr/>
              </a:pPr>
              <a:t>81</a:t>
            </a:fld>
            <a:endParaRPr lang="en-IE"/>
          </a:p>
        </p:txBody>
      </p:sp>
    </p:spTree>
    <p:extLst>
      <p:ext uri="{BB962C8B-B14F-4D97-AF65-F5344CB8AC3E}">
        <p14:creationId xmlns:p14="http://schemas.microsoft.com/office/powerpoint/2010/main" val="8199355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82</a:t>
            </a:fld>
            <a:endParaRPr lang="en-US"/>
          </a:p>
        </p:txBody>
      </p:sp>
    </p:spTree>
    <p:extLst>
      <p:ext uri="{BB962C8B-B14F-4D97-AF65-F5344CB8AC3E}">
        <p14:creationId xmlns:p14="http://schemas.microsoft.com/office/powerpoint/2010/main" val="13295832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998C4D4-5846-499F-BE42-55BA93B22E6D}" type="slidenum">
              <a:rPr lang="en-IE" smtClean="0"/>
              <a:pPr>
                <a:defRPr/>
              </a:pPr>
              <a:t>83</a:t>
            </a:fld>
            <a:endParaRPr lang="en-IE"/>
          </a:p>
        </p:txBody>
      </p:sp>
    </p:spTree>
    <p:extLst>
      <p:ext uri="{BB962C8B-B14F-4D97-AF65-F5344CB8AC3E}">
        <p14:creationId xmlns:p14="http://schemas.microsoft.com/office/powerpoint/2010/main" val="17035528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84</a:t>
            </a:fld>
            <a:endParaRPr lang="en-IE"/>
          </a:p>
        </p:txBody>
      </p:sp>
    </p:spTree>
    <p:extLst>
      <p:ext uri="{BB962C8B-B14F-4D97-AF65-F5344CB8AC3E}">
        <p14:creationId xmlns:p14="http://schemas.microsoft.com/office/powerpoint/2010/main" val="1714577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D3B0E49E-EFE0-4576-95C7-20F6F57ECF62}" type="slidenum">
              <a:rPr lang="en-IE" smtClean="0"/>
              <a:pPr>
                <a:defRPr/>
              </a:pPr>
              <a:t>85</a:t>
            </a:fld>
            <a:endParaRPr lang="en-IE"/>
          </a:p>
        </p:txBody>
      </p:sp>
    </p:spTree>
    <p:extLst>
      <p:ext uri="{BB962C8B-B14F-4D97-AF65-F5344CB8AC3E}">
        <p14:creationId xmlns:p14="http://schemas.microsoft.com/office/powerpoint/2010/main" val="670825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86</a:t>
            </a:fld>
            <a:endParaRPr lang="en-IE"/>
          </a:p>
        </p:txBody>
      </p:sp>
    </p:spTree>
    <p:extLst>
      <p:ext uri="{BB962C8B-B14F-4D97-AF65-F5344CB8AC3E}">
        <p14:creationId xmlns:p14="http://schemas.microsoft.com/office/powerpoint/2010/main" val="35287768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87</a:t>
            </a:fld>
            <a:endParaRPr lang="en-IE"/>
          </a:p>
        </p:txBody>
      </p:sp>
    </p:spTree>
    <p:extLst>
      <p:ext uri="{BB962C8B-B14F-4D97-AF65-F5344CB8AC3E}">
        <p14:creationId xmlns:p14="http://schemas.microsoft.com/office/powerpoint/2010/main" val="3096627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8B4A79C5-52BB-4929-9D47-F9083AE82FAC}" type="slidenum">
              <a:rPr lang="en-IE" smtClean="0"/>
              <a:pPr>
                <a:defRPr/>
              </a:pPr>
              <a:t>88</a:t>
            </a:fld>
            <a:endParaRPr lang="en-IE"/>
          </a:p>
        </p:txBody>
      </p:sp>
    </p:spTree>
    <p:extLst>
      <p:ext uri="{BB962C8B-B14F-4D97-AF65-F5344CB8AC3E}">
        <p14:creationId xmlns:p14="http://schemas.microsoft.com/office/powerpoint/2010/main" val="505650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9A50EC-5BA9-41CF-BFE8-95EC87FEE9EE}" type="slidenum">
              <a:rPr lang="en-US" smtClean="0"/>
              <a:pPr/>
              <a:t>89</a:t>
            </a:fld>
            <a:endParaRPr lang="en-US"/>
          </a:p>
        </p:txBody>
      </p:sp>
    </p:spTree>
    <p:extLst>
      <p:ext uri="{BB962C8B-B14F-4D97-AF65-F5344CB8AC3E}">
        <p14:creationId xmlns:p14="http://schemas.microsoft.com/office/powerpoint/2010/main" val="1207973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189C15-B999-4C97-AD14-73C605AB07AB}" type="slidenum">
              <a:rPr lang="en-IE" smtClean="0"/>
              <a:pPr fontAlgn="base">
                <a:spcBef>
                  <a:spcPct val="0"/>
                </a:spcBef>
                <a:spcAft>
                  <a:spcPct val="0"/>
                </a:spcAft>
                <a:defRPr/>
              </a:pPr>
              <a:t>9</a:t>
            </a:fld>
            <a:endParaRPr lang="en-IE" smtClean="0"/>
          </a:p>
        </p:txBody>
      </p:sp>
    </p:spTree>
    <p:extLst>
      <p:ext uri="{BB962C8B-B14F-4D97-AF65-F5344CB8AC3E}">
        <p14:creationId xmlns:p14="http://schemas.microsoft.com/office/powerpoint/2010/main" val="22782350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90</a:t>
            </a:fld>
            <a:endParaRPr lang="en-US"/>
          </a:p>
        </p:txBody>
      </p:sp>
    </p:spTree>
    <p:extLst>
      <p:ext uri="{BB962C8B-B14F-4D97-AF65-F5344CB8AC3E}">
        <p14:creationId xmlns:p14="http://schemas.microsoft.com/office/powerpoint/2010/main" val="2434005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DF97242-BEE9-41E9-9B6F-3F923E1D1802}" type="slidenum">
              <a:rPr lang="en-IE" smtClean="0"/>
              <a:pPr>
                <a:defRPr/>
              </a:pPr>
              <a:t>91</a:t>
            </a:fld>
            <a:endParaRPr lang="en-IE"/>
          </a:p>
        </p:txBody>
      </p:sp>
    </p:spTree>
    <p:extLst>
      <p:ext uri="{BB962C8B-B14F-4D97-AF65-F5344CB8AC3E}">
        <p14:creationId xmlns:p14="http://schemas.microsoft.com/office/powerpoint/2010/main" val="26622445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0E694D03-97B8-47CF-A411-B9269DEF0E62}" type="slidenum">
              <a:rPr lang="en-IE" smtClean="0"/>
              <a:pPr>
                <a:defRPr/>
              </a:pPr>
              <a:t>92</a:t>
            </a:fld>
            <a:endParaRPr lang="en-IE"/>
          </a:p>
        </p:txBody>
      </p:sp>
    </p:spTree>
    <p:extLst>
      <p:ext uri="{BB962C8B-B14F-4D97-AF65-F5344CB8AC3E}">
        <p14:creationId xmlns:p14="http://schemas.microsoft.com/office/powerpoint/2010/main" val="3130544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93</a:t>
            </a:fld>
            <a:endParaRPr lang="en-IE"/>
          </a:p>
        </p:txBody>
      </p:sp>
    </p:spTree>
    <p:extLst>
      <p:ext uri="{BB962C8B-B14F-4D97-AF65-F5344CB8AC3E}">
        <p14:creationId xmlns:p14="http://schemas.microsoft.com/office/powerpoint/2010/main" val="15298257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72B54D-2AE2-4DDD-91AC-24AB0D02D246}" type="slidenum">
              <a:rPr lang="en-IE" smtClean="0"/>
              <a:pPr>
                <a:defRPr/>
              </a:pPr>
              <a:t>94</a:t>
            </a:fld>
            <a:endParaRPr lang="en-IE"/>
          </a:p>
        </p:txBody>
      </p:sp>
    </p:spTree>
    <p:extLst>
      <p:ext uri="{BB962C8B-B14F-4D97-AF65-F5344CB8AC3E}">
        <p14:creationId xmlns:p14="http://schemas.microsoft.com/office/powerpoint/2010/main" val="2349080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FFE32A-D836-4FF2-9DB0-020601A1A5A8}" type="slidenum">
              <a:rPr lang="en-IE" smtClean="0"/>
              <a:pPr fontAlgn="base">
                <a:spcBef>
                  <a:spcPct val="0"/>
                </a:spcBef>
                <a:spcAft>
                  <a:spcPct val="0"/>
                </a:spcAft>
                <a:defRPr/>
              </a:pPr>
              <a:t>95</a:t>
            </a:fld>
            <a:endParaRPr lang="en-IE" smtClean="0"/>
          </a:p>
        </p:txBody>
      </p:sp>
    </p:spTree>
    <p:extLst>
      <p:ext uri="{BB962C8B-B14F-4D97-AF65-F5344CB8AC3E}">
        <p14:creationId xmlns:p14="http://schemas.microsoft.com/office/powerpoint/2010/main" val="33882982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0D11D2-701D-448D-9BDC-D66BB8AC8CCF}" type="slidenum">
              <a:rPr lang="en-US" smtClean="0"/>
              <a:pPr/>
              <a:t>96</a:t>
            </a:fld>
            <a:endParaRPr lang="en-US"/>
          </a:p>
        </p:txBody>
      </p:sp>
    </p:spTree>
    <p:extLst>
      <p:ext uri="{BB962C8B-B14F-4D97-AF65-F5344CB8AC3E}">
        <p14:creationId xmlns:p14="http://schemas.microsoft.com/office/powerpoint/2010/main" val="2748517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97</a:t>
            </a:fld>
            <a:endParaRPr lang="en-US"/>
          </a:p>
        </p:txBody>
      </p:sp>
    </p:spTree>
    <p:extLst>
      <p:ext uri="{BB962C8B-B14F-4D97-AF65-F5344CB8AC3E}">
        <p14:creationId xmlns:p14="http://schemas.microsoft.com/office/powerpoint/2010/main" val="4834302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FFE32A-D836-4FF2-9DB0-020601A1A5A8}" type="slidenum">
              <a:rPr lang="en-IE" smtClean="0"/>
              <a:pPr fontAlgn="base">
                <a:spcBef>
                  <a:spcPct val="0"/>
                </a:spcBef>
                <a:spcAft>
                  <a:spcPct val="0"/>
                </a:spcAft>
                <a:defRPr/>
              </a:pPr>
              <a:t>98</a:t>
            </a:fld>
            <a:endParaRPr lang="en-IE" smtClean="0"/>
          </a:p>
        </p:txBody>
      </p:sp>
    </p:spTree>
    <p:extLst>
      <p:ext uri="{BB962C8B-B14F-4D97-AF65-F5344CB8AC3E}">
        <p14:creationId xmlns:p14="http://schemas.microsoft.com/office/powerpoint/2010/main" val="42228182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4B1C0-00AE-4090-BEB2-9394A84AC303}" type="slidenum">
              <a:rPr lang="en-US" smtClean="0"/>
              <a:pPr/>
              <a:t>99</a:t>
            </a:fld>
            <a:endParaRPr lang="en-US"/>
          </a:p>
        </p:txBody>
      </p:sp>
    </p:spTree>
    <p:extLst>
      <p:ext uri="{BB962C8B-B14F-4D97-AF65-F5344CB8AC3E}">
        <p14:creationId xmlns:p14="http://schemas.microsoft.com/office/powerpoint/2010/main" val="4008207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448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623397" y="3214686"/>
            <a:ext cx="5897206" cy="1500198"/>
          </a:xfrm>
        </p:spPr>
        <p:txBody>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1D909F9-CF1D-45DF-B2ED-CB076F6920CA}" type="datetimeFigureOut">
              <a:rPr lang="en-IE"/>
              <a:pPr>
                <a:defRPr/>
              </a:pPr>
              <a:t>27/02/2014</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1F8EF4B0-5A1A-47AE-9E13-947571B547BC}" type="slidenum">
              <a:rPr lang="en-IE"/>
              <a:pPr>
                <a:defRPr/>
              </a:pPr>
              <a:t>‹#›</a:t>
            </a:fld>
            <a:endParaRPr lang="en-I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D7F90F-B3ED-401A-A53B-B6306AAD0E21}" type="datetimeFigureOut">
              <a:rPr lang="en-IE"/>
              <a:pPr>
                <a:defRPr/>
              </a:pPr>
              <a:t>27/02/2014</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36B364DF-2DFC-4ED4-8072-F741D62ED80D}" type="slidenum">
              <a:rPr lang="en-IE"/>
              <a:pPr>
                <a:defRPr/>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68" y="642918"/>
            <a:ext cx="1543032" cy="54832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42918"/>
            <a:ext cx="6615130" cy="54832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33C6D1-DA48-4F18-8568-26357243650E}" type="datetimeFigureOut">
              <a:rPr lang="en-IE"/>
              <a:pPr>
                <a:defRPr/>
              </a:pPr>
              <a:t>27/02/2014</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C49F3C79-5CAD-4DC5-BB6F-7DCD689D34E9}" type="slidenum">
              <a:rPr lang="en-IE"/>
              <a:pPr>
                <a:defRPr/>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6764CCE-CEA2-4A6F-950B-2A4582FA662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50000"/>
              <a:buFont typeface="Wingdings"/>
              <a:buChar char=""/>
              <a:defRPr/>
            </a:lvl1pPr>
            <a:lvl2pPr>
              <a:buSzPct val="50000"/>
              <a:buFont typeface="Wingdings 2"/>
              <a:buChar char=""/>
              <a:defRPr/>
            </a:lvl2pPr>
            <a:lvl3pPr>
              <a:buSzPct val="50000"/>
              <a:buFont typeface="Wingdings"/>
              <a:buChar char="Y"/>
              <a:defRPr/>
            </a:lvl3pPr>
            <a:lvl4pPr>
              <a:buSzPct val="50000"/>
              <a:buFont typeface="Wingdings 2"/>
              <a:buChar char="³"/>
              <a:defRPr/>
            </a:lvl4pPr>
            <a:lvl5pPr>
              <a:buSzPct val="50000"/>
              <a:buFont typeface="Wingdings 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4D2236-4105-407B-B410-B01FAFE5D8E6}" type="datetimeFigureOut">
              <a:rPr lang="en-IE"/>
              <a:pPr>
                <a:defRPr/>
              </a:pPr>
              <a:t>27/02/2014</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616DFC7F-011A-4397-9715-5EA44AFDAF93}" type="slidenum">
              <a:rPr lang="en-IE"/>
              <a:pPr>
                <a:defRPr/>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643183"/>
            <a:ext cx="6457968" cy="1362075"/>
          </a:xfrm>
        </p:spPr>
        <p:txBody>
          <a:bodyPr/>
          <a:lstStyle>
            <a:lvl1pPr algn="l">
              <a:defRPr sz="4000" b="0" cap="all"/>
            </a:lvl1pPr>
          </a:lstStyle>
          <a:p>
            <a:r>
              <a:rPr lang="en-US" smtClean="0"/>
              <a:t>Click to edit Master title style</a:t>
            </a:r>
            <a:endParaRPr lang="en-US"/>
          </a:p>
        </p:txBody>
      </p:sp>
      <p:sp>
        <p:nvSpPr>
          <p:cNvPr id="3" name="Text Placeholder 2"/>
          <p:cNvSpPr>
            <a:spLocks noGrp="1"/>
          </p:cNvSpPr>
          <p:nvPr>
            <p:ph type="body" idx="1"/>
          </p:nvPr>
        </p:nvSpPr>
        <p:spPr>
          <a:xfrm>
            <a:off x="685800" y="4009383"/>
            <a:ext cx="4529142" cy="1500187"/>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523E7F-7E40-4098-AF78-8677DA5FD909}" type="datetimeFigureOut">
              <a:rPr lang="en-IE"/>
              <a:pPr>
                <a:defRPr/>
              </a:pPr>
              <a:t>27/02/2014</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2FE43340-A5EC-46E1-B523-B6DB1C79544E}" type="slidenum">
              <a:rPr lang="en-IE"/>
              <a:pPr>
                <a:defRPr/>
              </a:pPr>
              <a:t>‹#›</a:t>
            </a:fld>
            <a:endParaRPr lang="en-I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D68CB5F-5677-4E04-B35F-42D87619EDDE}" type="datetimeFigureOut">
              <a:rPr lang="en-IE"/>
              <a:pPr>
                <a:defRPr/>
              </a:pPr>
              <a:t>27/02/2014</a:t>
            </a:fld>
            <a:endParaRPr lang="en-IE"/>
          </a:p>
        </p:txBody>
      </p:sp>
      <p:sp>
        <p:nvSpPr>
          <p:cNvPr id="6" name="Footer Placeholder 4"/>
          <p:cNvSpPr>
            <a:spLocks noGrp="1"/>
          </p:cNvSpPr>
          <p:nvPr>
            <p:ph type="ftr" sz="quarter" idx="11"/>
          </p:nvPr>
        </p:nvSpPr>
        <p:spPr/>
        <p:txBody>
          <a:bodyPr/>
          <a:lstStyle>
            <a:lvl1pPr>
              <a:defRPr/>
            </a:lvl1pPr>
          </a:lstStyle>
          <a:p>
            <a:pPr>
              <a:defRPr/>
            </a:pPr>
            <a:endParaRPr lang="en-IE"/>
          </a:p>
        </p:txBody>
      </p:sp>
      <p:sp>
        <p:nvSpPr>
          <p:cNvPr id="7" name="Slide Number Placeholder 5"/>
          <p:cNvSpPr>
            <a:spLocks noGrp="1"/>
          </p:cNvSpPr>
          <p:nvPr>
            <p:ph type="sldNum" sz="quarter" idx="12"/>
          </p:nvPr>
        </p:nvSpPr>
        <p:spPr/>
        <p:txBody>
          <a:bodyPr/>
          <a:lstStyle>
            <a:lvl1pPr>
              <a:defRPr/>
            </a:lvl1pPr>
          </a:lstStyle>
          <a:p>
            <a:pPr>
              <a:defRPr/>
            </a:pPr>
            <a:fld id="{BF6E1D5E-B392-47A6-B47D-FBB2AE35D724}" type="slidenum">
              <a:rPr lang="en-IE"/>
              <a:pPr>
                <a:defRPr/>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0"/>
            </a:lvl2pPr>
            <a:lvl3pPr marL="914400" indent="0">
              <a:buNone/>
              <a:defRPr sz="1800" b="0"/>
            </a:lvl3pPr>
            <a:lvl4pPr marL="1371600" indent="0">
              <a:buNone/>
              <a:defRPr sz="1600" b="0"/>
            </a:lvl4pPr>
            <a:lvl5pPr marL="1828800" indent="0">
              <a:buNone/>
              <a:defRPr sz="16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effectLst/>
              </a:defRPr>
            </a:lvl1pPr>
            <a:lvl2pPr marL="457200" indent="0">
              <a:buNone/>
              <a:defRPr sz="2000" b="0">
                <a:effectLst/>
              </a:defRPr>
            </a:lvl2pPr>
            <a:lvl3pPr marL="914400" indent="0">
              <a:buNone/>
              <a:defRPr sz="1800" b="0">
                <a:effectLst/>
              </a:defRPr>
            </a:lvl3pPr>
            <a:lvl4pPr marL="1371600" indent="0">
              <a:buNone/>
              <a:defRPr sz="1600" b="0">
                <a:effectLst/>
              </a:defRPr>
            </a:lvl4pPr>
            <a:lvl5pPr marL="1828800" indent="0">
              <a:buNone/>
              <a:defRPr sz="1600" b="0">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E981B-BEEE-4954-9CC2-C21EBED1D7EB}" type="datetimeFigureOut">
              <a:rPr lang="en-IE"/>
              <a:pPr>
                <a:defRPr/>
              </a:pPr>
              <a:t>27/02/2014</a:t>
            </a:fld>
            <a:endParaRPr lang="en-IE"/>
          </a:p>
        </p:txBody>
      </p:sp>
      <p:sp>
        <p:nvSpPr>
          <p:cNvPr id="8" name="Footer Placeholder 4"/>
          <p:cNvSpPr>
            <a:spLocks noGrp="1"/>
          </p:cNvSpPr>
          <p:nvPr>
            <p:ph type="ftr" sz="quarter" idx="11"/>
          </p:nvPr>
        </p:nvSpPr>
        <p:spPr/>
        <p:txBody>
          <a:bodyPr/>
          <a:lstStyle>
            <a:lvl1pPr>
              <a:defRPr/>
            </a:lvl1pPr>
          </a:lstStyle>
          <a:p>
            <a:pPr>
              <a:defRPr/>
            </a:pPr>
            <a:endParaRPr lang="en-IE"/>
          </a:p>
        </p:txBody>
      </p:sp>
      <p:sp>
        <p:nvSpPr>
          <p:cNvPr id="9" name="Slide Number Placeholder 5"/>
          <p:cNvSpPr>
            <a:spLocks noGrp="1"/>
          </p:cNvSpPr>
          <p:nvPr>
            <p:ph type="sldNum" sz="quarter" idx="12"/>
          </p:nvPr>
        </p:nvSpPr>
        <p:spPr/>
        <p:txBody>
          <a:bodyPr/>
          <a:lstStyle>
            <a:lvl1pPr>
              <a:defRPr/>
            </a:lvl1pPr>
          </a:lstStyle>
          <a:p>
            <a:pPr>
              <a:defRPr/>
            </a:pPr>
            <a:fld id="{A9B5507E-E048-465E-9649-0D70DE0FD190}" type="slidenum">
              <a:rPr lang="en-IE"/>
              <a:pPr>
                <a:defRPr/>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B012C4-A1E1-4E3A-83D9-5C664900D3F7}" type="datetimeFigureOut">
              <a:rPr lang="en-IE"/>
              <a:pPr>
                <a:defRPr/>
              </a:pPr>
              <a:t>27/02/2014</a:t>
            </a:fld>
            <a:endParaRPr lang="en-IE"/>
          </a:p>
        </p:txBody>
      </p:sp>
      <p:sp>
        <p:nvSpPr>
          <p:cNvPr id="4" name="Footer Placeholder 4"/>
          <p:cNvSpPr>
            <a:spLocks noGrp="1"/>
          </p:cNvSpPr>
          <p:nvPr>
            <p:ph type="ftr" sz="quarter" idx="11"/>
          </p:nvPr>
        </p:nvSpPr>
        <p:spPr/>
        <p:txBody>
          <a:bodyPr/>
          <a:lstStyle>
            <a:lvl1pPr>
              <a:defRPr/>
            </a:lvl1pPr>
          </a:lstStyle>
          <a:p>
            <a:pPr>
              <a:defRPr/>
            </a:pPr>
            <a:endParaRPr lang="en-IE"/>
          </a:p>
        </p:txBody>
      </p:sp>
      <p:sp>
        <p:nvSpPr>
          <p:cNvPr id="5" name="Slide Number Placeholder 5"/>
          <p:cNvSpPr>
            <a:spLocks noGrp="1"/>
          </p:cNvSpPr>
          <p:nvPr>
            <p:ph type="sldNum" sz="quarter" idx="12"/>
          </p:nvPr>
        </p:nvSpPr>
        <p:spPr/>
        <p:txBody>
          <a:bodyPr/>
          <a:lstStyle>
            <a:lvl1pPr>
              <a:defRPr/>
            </a:lvl1pPr>
          </a:lstStyle>
          <a:p>
            <a:pPr>
              <a:defRPr/>
            </a:pPr>
            <a:fld id="{1DB48545-C66A-479E-9157-81738A3F37DB}" type="slidenum">
              <a:rPr lang="en-IE"/>
              <a:pPr>
                <a:defRPr/>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1A293B-C521-4D8F-8448-AD207B5E3026}" type="datetimeFigureOut">
              <a:rPr lang="en-IE"/>
              <a:pPr>
                <a:defRPr/>
              </a:pPr>
              <a:t>27/02/2014</a:t>
            </a:fld>
            <a:endParaRPr lang="en-IE"/>
          </a:p>
        </p:txBody>
      </p:sp>
      <p:sp>
        <p:nvSpPr>
          <p:cNvPr id="3" name="Footer Placeholder 4"/>
          <p:cNvSpPr>
            <a:spLocks noGrp="1"/>
          </p:cNvSpPr>
          <p:nvPr>
            <p:ph type="ftr" sz="quarter" idx="11"/>
          </p:nvPr>
        </p:nvSpPr>
        <p:spPr/>
        <p:txBody>
          <a:bodyPr/>
          <a:lstStyle>
            <a:lvl1pPr>
              <a:defRPr/>
            </a:lvl1pPr>
          </a:lstStyle>
          <a:p>
            <a:pPr>
              <a:defRPr/>
            </a:pPr>
            <a:endParaRPr lang="en-IE"/>
          </a:p>
        </p:txBody>
      </p:sp>
      <p:sp>
        <p:nvSpPr>
          <p:cNvPr id="4" name="Slide Number Placeholder 5"/>
          <p:cNvSpPr>
            <a:spLocks noGrp="1"/>
          </p:cNvSpPr>
          <p:nvPr>
            <p:ph type="sldNum" sz="quarter" idx="12"/>
          </p:nvPr>
        </p:nvSpPr>
        <p:spPr/>
        <p:txBody>
          <a:bodyPr/>
          <a:lstStyle>
            <a:lvl1pPr>
              <a:defRPr/>
            </a:lvl1pPr>
          </a:lstStyle>
          <a:p>
            <a:pPr>
              <a:defRPr/>
            </a:pPr>
            <a:fld id="{41816C1F-9536-4E18-8FFF-740E051DFB17}" type="slidenum">
              <a:rPr lang="en-IE"/>
              <a:pPr>
                <a:defRPr/>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71480"/>
            <a:ext cx="3008313" cy="1071570"/>
          </a:xfrm>
        </p:spPr>
        <p:txBody>
          <a:bodyPr anchor="t"/>
          <a:lstStyle>
            <a:lvl1pPr algn="l">
              <a:defRPr sz="2000" b="0">
                <a:effectLst/>
              </a:defRPr>
            </a:lvl1pPr>
          </a:lstStyle>
          <a:p>
            <a:r>
              <a:rPr lang="en-US" smtClean="0"/>
              <a:t>Click to edit Master title style</a:t>
            </a:r>
            <a:endParaRPr lang="en-US"/>
          </a:p>
        </p:txBody>
      </p:sp>
      <p:sp>
        <p:nvSpPr>
          <p:cNvPr id="3" name="Content Placeholder 2"/>
          <p:cNvSpPr>
            <a:spLocks noGrp="1"/>
          </p:cNvSpPr>
          <p:nvPr>
            <p:ph idx="1"/>
          </p:nvPr>
        </p:nvSpPr>
        <p:spPr>
          <a:xfrm>
            <a:off x="3575050" y="571481"/>
            <a:ext cx="5111750" cy="55546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643051"/>
            <a:ext cx="3008313" cy="44831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31963F-D320-439C-953E-67FB0FB339BD}" type="datetimeFigureOut">
              <a:rPr lang="en-IE"/>
              <a:pPr>
                <a:defRPr/>
              </a:pPr>
              <a:t>27/02/2014</a:t>
            </a:fld>
            <a:endParaRPr lang="en-IE"/>
          </a:p>
        </p:txBody>
      </p:sp>
      <p:sp>
        <p:nvSpPr>
          <p:cNvPr id="6" name="Footer Placeholder 4"/>
          <p:cNvSpPr>
            <a:spLocks noGrp="1"/>
          </p:cNvSpPr>
          <p:nvPr>
            <p:ph type="ftr" sz="quarter" idx="11"/>
          </p:nvPr>
        </p:nvSpPr>
        <p:spPr/>
        <p:txBody>
          <a:bodyPr/>
          <a:lstStyle>
            <a:lvl1pPr>
              <a:defRPr/>
            </a:lvl1pPr>
          </a:lstStyle>
          <a:p>
            <a:pPr>
              <a:defRPr/>
            </a:pPr>
            <a:endParaRPr lang="en-IE"/>
          </a:p>
        </p:txBody>
      </p:sp>
      <p:sp>
        <p:nvSpPr>
          <p:cNvPr id="7" name="Slide Number Placeholder 5"/>
          <p:cNvSpPr>
            <a:spLocks noGrp="1"/>
          </p:cNvSpPr>
          <p:nvPr>
            <p:ph type="sldNum" sz="quarter" idx="12"/>
          </p:nvPr>
        </p:nvSpPr>
        <p:spPr/>
        <p:txBody>
          <a:bodyPr/>
          <a:lstStyle>
            <a:lvl1pPr>
              <a:defRPr/>
            </a:lvl1pPr>
          </a:lstStyle>
          <a:p>
            <a:pPr>
              <a:defRPr/>
            </a:pPr>
            <a:fld id="{6DEBFB76-4563-47C6-A711-37E1FCEC338B}" type="slidenum">
              <a:rPr lang="en-IE"/>
              <a:pPr>
                <a:defRPr/>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10" y="687306"/>
            <a:ext cx="850886" cy="4670520"/>
          </a:xfrm>
        </p:spPr>
        <p:txBody>
          <a:bodyPr vert="eaVert"/>
          <a:lstStyle>
            <a:lvl1pPr algn="ctr">
              <a:defRPr sz="2000" b="0">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1500166" y="684213"/>
            <a:ext cx="6929486" cy="4673613"/>
          </a:xfrm>
          <a:prstGeom prst="roundRect">
            <a:avLst>
              <a:gd name="adj" fmla="val 5966"/>
            </a:avLst>
          </a:prstGeom>
          <a:solidFill>
            <a:schemeClr val="bg2">
              <a:tint val="60000"/>
              <a:alpha val="50000"/>
            </a:schemeClr>
          </a:solidFill>
          <a:effectLst>
            <a:outerShdw blurRad="127000" dist="101600" dir="2700000" algn="tl" rotWithShape="0">
              <a:srgbClr val="000000">
                <a:alpha val="43137"/>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500166" y="5481658"/>
            <a:ext cx="6924037" cy="804862"/>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CF22A33-B8C5-40DB-B802-FBB3E459FEB2}" type="datetimeFigureOut">
              <a:rPr lang="en-IE"/>
              <a:pPr>
                <a:defRPr/>
              </a:pPr>
              <a:t>27/02/2014</a:t>
            </a:fld>
            <a:endParaRPr lang="en-IE"/>
          </a:p>
        </p:txBody>
      </p:sp>
      <p:sp>
        <p:nvSpPr>
          <p:cNvPr id="6" name="Footer Placeholder 4"/>
          <p:cNvSpPr>
            <a:spLocks noGrp="1"/>
          </p:cNvSpPr>
          <p:nvPr>
            <p:ph type="ftr" sz="quarter" idx="11"/>
          </p:nvPr>
        </p:nvSpPr>
        <p:spPr/>
        <p:txBody>
          <a:bodyPr/>
          <a:lstStyle>
            <a:lvl1pPr>
              <a:defRPr/>
            </a:lvl1pPr>
          </a:lstStyle>
          <a:p>
            <a:pPr>
              <a:defRPr/>
            </a:pPr>
            <a:endParaRPr lang="en-IE"/>
          </a:p>
        </p:txBody>
      </p:sp>
      <p:sp>
        <p:nvSpPr>
          <p:cNvPr id="7" name="Slide Number Placeholder 5"/>
          <p:cNvSpPr>
            <a:spLocks noGrp="1"/>
          </p:cNvSpPr>
          <p:nvPr>
            <p:ph type="sldNum" sz="quarter" idx="12"/>
          </p:nvPr>
        </p:nvSpPr>
        <p:spPr/>
        <p:txBody>
          <a:bodyPr/>
          <a:lstStyle>
            <a:lvl1pPr>
              <a:defRPr/>
            </a:lvl1pPr>
          </a:lstStyle>
          <a:p>
            <a:pPr>
              <a:defRPr/>
            </a:pPr>
            <a:fld id="{F6E6F2D9-D035-4D63-950A-5DF2F1729FC7}" type="slidenum">
              <a:rPr lang="en-IE"/>
              <a:pPr>
                <a:defRPr/>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rtlCol="0" anchor="ctr">
            <a:normAutofit/>
          </a:bodyPr>
          <a:lstStyle/>
          <a:p>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0104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pPr>
              <a:defRPr/>
            </a:pPr>
            <a:fld id="{32EFC36A-A464-4B15-8F8F-C556252EC9DC}" type="datetimeFigureOut">
              <a:rPr lang="en-IE"/>
              <a:pPr>
                <a:defRPr/>
              </a:pPr>
              <a:t>27/02/2014</a:t>
            </a:fld>
            <a:endParaRPr lang="en-IE"/>
          </a:p>
        </p:txBody>
      </p:sp>
      <p:sp>
        <p:nvSpPr>
          <p:cNvPr id="5" name="Footer Placeholder 4"/>
          <p:cNvSpPr>
            <a:spLocks noGrp="1"/>
          </p:cNvSpPr>
          <p:nvPr>
            <p:ph type="ftr" sz="quarter" idx="3"/>
          </p:nvPr>
        </p:nvSpPr>
        <p:spPr>
          <a:xfrm>
            <a:off x="0" y="6356350"/>
            <a:ext cx="2895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pPr>
              <a:defRPr/>
            </a:pPr>
            <a:endParaRPr lang="en-IE"/>
          </a:p>
        </p:txBody>
      </p:sp>
      <p:sp>
        <p:nvSpPr>
          <p:cNvPr id="6" name="Slide Number Placeholder 5"/>
          <p:cNvSpPr>
            <a:spLocks noGrp="1"/>
          </p:cNvSpPr>
          <p:nvPr>
            <p:ph type="sldNum" sz="quarter" idx="4"/>
          </p:nvPr>
        </p:nvSpPr>
        <p:spPr>
          <a:xfrm>
            <a:off x="8501063" y="0"/>
            <a:ext cx="642937" cy="571500"/>
          </a:xfrm>
          <a:prstGeom prst="roundRect">
            <a:avLst>
              <a:gd name="adj" fmla="val 16667"/>
            </a:avLst>
          </a:prstGeom>
        </p:spPr>
        <p:txBody>
          <a:bodyPr vert="horz" rtlCol="0" anchor="ctr"/>
          <a:lstStyle>
            <a:lvl1pPr algn="ctr" eaLnBrk="1" latinLnBrk="0" hangingPunct="1">
              <a:defRPr kumimoji="0" sz="1200">
                <a:solidFill>
                  <a:schemeClr val="tx1">
                    <a:tint val="75000"/>
                  </a:schemeClr>
                </a:solidFill>
              </a:defRPr>
            </a:lvl1pPr>
          </a:lstStyle>
          <a:p>
            <a:pPr>
              <a:defRPr/>
            </a:pPr>
            <a:fld id="{0FFB9DCB-B1F6-4704-ACE2-BE5D4461FE9D}" type="slidenum">
              <a:rPr lang="en-IE"/>
              <a:pPr>
                <a:defRPr/>
              </a:pPr>
              <a:t>‹#›</a:t>
            </a:fld>
            <a:endParaRPr lang="en-IE"/>
          </a:p>
        </p:txBody>
      </p:sp>
    </p:spTree>
  </p:cSld>
  <p:clrMap bg1="lt1" tx1="dk1" bg2="lt2" tx2="dk2" accent1="accent1" accent2="accent2" accent3="accent3" accent4="accent4" accent5="accent5" accent6="accent6" hlink="hlink" folHlink="folHlink"/>
  <p:sldLayoutIdLst>
    <p:sldLayoutId id="2147483774" r:id="rId1"/>
    <p:sldLayoutId id="2147483765" r:id="rId2"/>
    <p:sldLayoutId id="214748377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6" r:id="rId12"/>
  </p:sldLayoutIdLst>
  <p:txStyles>
    <p:titleStyle>
      <a:lvl1pPr algn="ctr" rtl="0" eaLnBrk="0" fontAlgn="base" hangingPunct="0">
        <a:spcBef>
          <a:spcPct val="0"/>
        </a:spcBef>
        <a:spcAft>
          <a:spcPct val="0"/>
        </a:spcAft>
        <a:defRPr sz="4400" kern="1200">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Tahoma" pitchFamily="34" charset="0"/>
        </a:defRPr>
      </a:lvl2pPr>
      <a:lvl3pPr algn="ctr" rtl="0" eaLnBrk="0" fontAlgn="base" hangingPunct="0">
        <a:spcBef>
          <a:spcPct val="0"/>
        </a:spcBef>
        <a:spcAft>
          <a:spcPct val="0"/>
        </a:spcAft>
        <a:defRPr sz="4400">
          <a:solidFill>
            <a:schemeClr val="tx1"/>
          </a:solidFill>
          <a:latin typeface="Tahoma" pitchFamily="34" charset="0"/>
        </a:defRPr>
      </a:lvl3pPr>
      <a:lvl4pPr algn="ctr" rtl="0" eaLnBrk="0" fontAlgn="base" hangingPunct="0">
        <a:spcBef>
          <a:spcPct val="0"/>
        </a:spcBef>
        <a:spcAft>
          <a:spcPct val="0"/>
        </a:spcAft>
        <a:defRPr sz="4400">
          <a:solidFill>
            <a:schemeClr val="tx1"/>
          </a:solidFill>
          <a:latin typeface="Tahoma" pitchFamily="34" charset="0"/>
        </a:defRPr>
      </a:lvl4pPr>
      <a:lvl5pPr algn="ctr" rtl="0" eaLnBrk="0" fontAlgn="base" hangingPunct="0">
        <a:spcBef>
          <a:spcPct val="0"/>
        </a:spcBef>
        <a:spcAft>
          <a:spcPct val="0"/>
        </a:spcAft>
        <a:defRPr sz="4400">
          <a:solidFill>
            <a:schemeClr val="tx1"/>
          </a:solidFill>
          <a:latin typeface="Tahoma" pitchFamily="34" charset="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tx2"/>
        </a:buClr>
        <a:buSzPct val="50000"/>
        <a:buFont typeface="Wingdings" pitchFamily="2" charset="2"/>
        <a:buChar char="z"/>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itchFamily="18" charset="2"/>
        <a:buChar char="ø"/>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pitchFamily="2" charset="2"/>
        <a:buChar char="Y"/>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itchFamily="18" charset="2"/>
        <a:buChar char="³"/>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itchFamily="18" charset="2"/>
        <a:buChar char="¹"/>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1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png"/><Relationship Id="rId18"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oleObject" Target="../embeddings/oleObject5.bin"/><Relationship Id="rId17" Type="http://schemas.openxmlformats.org/officeDocument/2006/relationships/image" Target="../media/image10.png"/><Relationship Id="rId2" Type="http://schemas.openxmlformats.org/officeDocument/2006/relationships/slideLayout" Target="../slideLayouts/slideLayout1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oleObject" Target="../embeddings/oleObject4.bin"/><Relationship Id="rId19"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6.png"/><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218.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224.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227.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2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37.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173.gif"/></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en.wikipedia.org/wiki/File:Picea_abies.jpg"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827584" y="260648"/>
            <a:ext cx="7772400" cy="864096"/>
          </a:xfrm>
        </p:spPr>
        <p:txBody>
          <a:bodyPr/>
          <a:lstStyle/>
          <a:p>
            <a:pPr eaLnBrk="1" fontAlgn="auto" hangingPunct="1">
              <a:spcAft>
                <a:spcPts val="0"/>
              </a:spcAft>
              <a:defRPr/>
            </a:pPr>
            <a:r>
              <a:rPr lang="en-IE" dirty="0" smtClean="0"/>
              <a:t>Regional Geography</a:t>
            </a:r>
          </a:p>
        </p:txBody>
      </p:sp>
      <p:sp>
        <p:nvSpPr>
          <p:cNvPr id="3" name="Subtitle 2"/>
          <p:cNvSpPr>
            <a:spLocks noGrp="1"/>
          </p:cNvSpPr>
          <p:nvPr>
            <p:ph type="subTitle" idx="1"/>
          </p:nvPr>
        </p:nvSpPr>
        <p:spPr>
          <a:xfrm>
            <a:off x="971550" y="1052513"/>
            <a:ext cx="6911975" cy="1439862"/>
          </a:xfrm>
          <a:solidFill>
            <a:schemeClr val="bg1"/>
          </a:solidFill>
        </p:spPr>
        <p:txBody>
          <a:bodyPr rtlCol="0">
            <a:normAutofit/>
          </a:bodyPr>
          <a:lstStyle/>
          <a:p>
            <a:pPr eaLnBrk="1" fontAlgn="auto" hangingPunct="1">
              <a:spcAft>
                <a:spcPts val="0"/>
              </a:spcAft>
              <a:buFont typeface="Arial" pitchFamily="34" charset="0"/>
              <a:buNone/>
              <a:defRPr/>
            </a:pPr>
            <a:r>
              <a:rPr lang="en-IE" sz="4000" dirty="0" smtClean="0"/>
              <a:t>Ireland</a:t>
            </a:r>
          </a:p>
          <a:p>
            <a:pPr eaLnBrk="1" fontAlgn="auto" hangingPunct="1">
              <a:spcAft>
                <a:spcPts val="0"/>
              </a:spcAft>
              <a:buFont typeface="Arial" pitchFamily="34" charset="0"/>
              <a:buNone/>
              <a:defRPr/>
            </a:pPr>
            <a:r>
              <a:rPr lang="en-IE" sz="4000" dirty="0" smtClean="0">
                <a:solidFill>
                  <a:srgbClr val="0070C0"/>
                </a:solidFill>
              </a:rPr>
              <a:t>West</a:t>
            </a:r>
            <a:r>
              <a:rPr lang="en-IE" sz="4000" dirty="0" smtClean="0"/>
              <a:t> v </a:t>
            </a:r>
            <a:r>
              <a:rPr lang="en-IE" sz="4000" dirty="0" smtClean="0">
                <a:solidFill>
                  <a:srgbClr val="00B050"/>
                </a:solidFill>
              </a:rPr>
              <a:t>East</a:t>
            </a:r>
          </a:p>
        </p:txBody>
      </p:sp>
      <p:pic>
        <p:nvPicPr>
          <p:cNvPr id="4100" name="Picture 4" descr="C:\Documents\An Tíreolas 09-10\Patrick L.C Geo\Core Units\Regions---\ZZ\Pics-Regional\map of ireland.jpg"/>
          <p:cNvPicPr>
            <a:picLocks noChangeAspect="1" noChangeArrowheads="1"/>
          </p:cNvPicPr>
          <p:nvPr/>
        </p:nvPicPr>
        <p:blipFill>
          <a:blip r:embed="rId3" cstate="print"/>
          <a:srcRect/>
          <a:stretch>
            <a:fillRect/>
          </a:stretch>
        </p:blipFill>
        <p:spPr bwMode="auto">
          <a:xfrm>
            <a:off x="1258888" y="2349500"/>
            <a:ext cx="6337300" cy="4508500"/>
          </a:xfrm>
          <a:prstGeom prst="rect">
            <a:avLst/>
          </a:prstGeom>
          <a:noFill/>
          <a:ln w="9525">
            <a:noFill/>
            <a:miter lim="800000"/>
            <a:headEnd/>
            <a:tailEnd/>
          </a:ln>
        </p:spPr>
      </p:pic>
      <p:sp>
        <p:nvSpPr>
          <p:cNvPr id="4101" name="TextBox 4"/>
          <p:cNvSpPr txBox="1">
            <a:spLocks noChangeArrowheads="1"/>
          </p:cNvSpPr>
          <p:nvPr/>
        </p:nvSpPr>
        <p:spPr bwMode="auto">
          <a:xfrm>
            <a:off x="4500563" y="3933825"/>
            <a:ext cx="863600" cy="1784350"/>
          </a:xfrm>
          <a:prstGeom prst="rect">
            <a:avLst/>
          </a:prstGeom>
          <a:solidFill>
            <a:schemeClr val="tx1"/>
          </a:solidFill>
          <a:ln w="9525">
            <a:noFill/>
            <a:miter lim="800000"/>
            <a:headEnd/>
            <a:tailEnd/>
          </a:ln>
        </p:spPr>
        <p:txBody>
          <a:bodyPr>
            <a:spAutoFit/>
          </a:bodyPr>
          <a:lstStyle/>
          <a:p>
            <a:r>
              <a:rPr lang="en-IE" sz="8500" b="1" dirty="0">
                <a:solidFill>
                  <a:srgbClr val="002060"/>
                </a:solidFill>
              </a:rPr>
              <a:t>V</a:t>
            </a:r>
          </a:p>
          <a:p>
            <a:endParaRPr lang="en-IE" sz="2500" b="1"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fontAlgn="auto" hangingPunct="1">
              <a:spcAft>
                <a:spcPts val="0"/>
              </a:spcAft>
              <a:defRPr/>
            </a:pPr>
            <a:endParaRPr lang="en-IE" smtClean="0"/>
          </a:p>
        </p:txBody>
      </p:sp>
      <p:sp>
        <p:nvSpPr>
          <p:cNvPr id="8195" name="Content Placeholder 2"/>
          <p:cNvSpPr>
            <a:spLocks noGrp="1"/>
          </p:cNvSpPr>
          <p:nvPr>
            <p:ph idx="1"/>
          </p:nvPr>
        </p:nvSpPr>
        <p:spPr>
          <a:xfrm>
            <a:off x="0" y="1125538"/>
            <a:ext cx="9144000" cy="5732462"/>
          </a:xfrm>
        </p:spPr>
        <p:txBody>
          <a:bodyPr/>
          <a:lstStyle/>
          <a:p>
            <a:pPr eaLnBrk="1" hangingPunct="1">
              <a:buFont typeface="Wingdings" pitchFamily="2" charset="2"/>
              <a:buChar char=""/>
            </a:pPr>
            <a:r>
              <a:rPr lang="en-IE" dirty="0" smtClean="0"/>
              <a:t>A strong economy is supported by a high amount of employment in Tertiary Activities (services).</a:t>
            </a:r>
          </a:p>
          <a:p>
            <a:pPr eaLnBrk="1" hangingPunct="1">
              <a:buFont typeface="Wingdings" pitchFamily="2" charset="2"/>
              <a:buChar char=""/>
            </a:pPr>
            <a:r>
              <a:rPr lang="en-IE" dirty="0" err="1" smtClean="0">
                <a:solidFill>
                  <a:srgbClr val="0070C0"/>
                </a:solidFill>
              </a:rPr>
              <a:t>Mayos</a:t>
            </a:r>
            <a:r>
              <a:rPr lang="en-IE" dirty="0" smtClean="0">
                <a:solidFill>
                  <a:srgbClr val="0070C0"/>
                </a:solidFill>
              </a:rPr>
              <a:t>’ peripherality can be highlighted by the fact that 18% </a:t>
            </a:r>
            <a:r>
              <a:rPr lang="en-IE" dirty="0" smtClean="0"/>
              <a:t>of the pop is employed in Primary activities </a:t>
            </a:r>
            <a:r>
              <a:rPr lang="en-IE" dirty="0" smtClean="0">
                <a:solidFill>
                  <a:srgbClr val="00B050"/>
                </a:solidFill>
              </a:rPr>
              <a:t>whilst this accounts for only 0.6% of </a:t>
            </a:r>
            <a:r>
              <a:rPr lang="en-IE" dirty="0" err="1" smtClean="0">
                <a:solidFill>
                  <a:srgbClr val="00B050"/>
                </a:solidFill>
              </a:rPr>
              <a:t>Dublins</a:t>
            </a:r>
            <a:r>
              <a:rPr lang="en-IE" dirty="0" smtClean="0">
                <a:solidFill>
                  <a:srgbClr val="00B050"/>
                </a:solidFill>
              </a:rPr>
              <a:t>’ employment.</a:t>
            </a:r>
          </a:p>
          <a:p>
            <a:pPr eaLnBrk="1" hangingPunct="1">
              <a:buFont typeface="Wingdings" pitchFamily="2" charset="2"/>
              <a:buChar char=""/>
            </a:pPr>
            <a:r>
              <a:rPr lang="en-IE" dirty="0" smtClean="0">
                <a:solidFill>
                  <a:srgbClr val="00B050"/>
                </a:solidFill>
              </a:rPr>
              <a:t>Average Disposable income in Dublin = 129.6% </a:t>
            </a:r>
            <a:r>
              <a:rPr lang="en-IE" dirty="0" smtClean="0">
                <a:solidFill>
                  <a:srgbClr val="0070C0"/>
                </a:solidFill>
              </a:rPr>
              <a:t>&amp; in West = 76.2% </a:t>
            </a:r>
            <a:r>
              <a:rPr lang="en-IE" dirty="0" smtClean="0"/>
              <a:t>(based on national average of 100%).</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PPT9F"/>
          <p:cNvPicPr>
            <a:picLocks noChangeAspect="1" noChangeArrowheads="1"/>
          </p:cNvPicPr>
          <p:nvPr/>
        </p:nvPicPr>
        <p:blipFill>
          <a:blip r:embed="rId3" cstate="print"/>
          <a:srcRect/>
          <a:stretch>
            <a:fillRect/>
          </a:stretch>
        </p:blipFill>
        <p:spPr bwMode="auto">
          <a:xfrm>
            <a:off x="0" y="0"/>
            <a:ext cx="89644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solidFill>
                  <a:srgbClr val="0070C0"/>
                </a:solidFill>
              </a:rPr>
              <a:t/>
            </a:r>
            <a:br>
              <a:rPr lang="en-IE" dirty="0" smtClean="0">
                <a:solidFill>
                  <a:srgbClr val="0070C0"/>
                </a:solidFill>
              </a:rPr>
            </a:br>
            <a:r>
              <a:rPr lang="en-IE" dirty="0" smtClean="0">
                <a:solidFill>
                  <a:srgbClr val="0070C0"/>
                </a:solidFill>
                <a:effectLst/>
              </a:rPr>
              <a:t>Factors that affect secondary activities </a:t>
            </a:r>
            <a:endParaRPr lang="en-IE" dirty="0">
              <a:effectLst/>
            </a:endParaRPr>
          </a:p>
        </p:txBody>
      </p:sp>
      <p:sp>
        <p:nvSpPr>
          <p:cNvPr id="51203" name="Content Placeholder 2"/>
          <p:cNvSpPr>
            <a:spLocks noGrp="1"/>
          </p:cNvSpPr>
          <p:nvPr>
            <p:ph idx="1"/>
          </p:nvPr>
        </p:nvSpPr>
        <p:spPr>
          <a:xfrm>
            <a:off x="395536" y="1628800"/>
            <a:ext cx="8496944" cy="4968552"/>
          </a:xfrm>
        </p:spPr>
        <p:txBody>
          <a:bodyPr/>
          <a:lstStyle/>
          <a:p>
            <a:pPr eaLnBrk="1" hangingPunct="1">
              <a:buFont typeface="Arial" charset="0"/>
              <a:buChar char="•"/>
            </a:pPr>
            <a:r>
              <a:rPr lang="en-IE" dirty="0" smtClean="0"/>
              <a:t>The </a:t>
            </a:r>
            <a:r>
              <a:rPr lang="en-IE" dirty="0" smtClean="0">
                <a:solidFill>
                  <a:srgbClr val="00B050"/>
                </a:solidFill>
              </a:rPr>
              <a:t>low pop density (25-30per km sq) with few large towns – Galway and Sligo largest centres</a:t>
            </a:r>
            <a:r>
              <a:rPr lang="en-IE" dirty="0" smtClean="0"/>
              <a:t>. Irish average (60km per km)</a:t>
            </a:r>
          </a:p>
          <a:p>
            <a:pPr eaLnBrk="1" hangingPunct="1">
              <a:buFont typeface="Arial" charset="0"/>
              <a:buChar char="•"/>
            </a:pPr>
            <a:r>
              <a:rPr lang="en-IE" dirty="0" smtClean="0">
                <a:solidFill>
                  <a:srgbClr val="00B050"/>
                </a:solidFill>
              </a:rPr>
              <a:t>Industry that requires large numbers will have difficulty finding workers made more difficult by lack of public transport (bus/train) and resulting in long commuting hours.</a:t>
            </a:r>
          </a:p>
          <a:p>
            <a:pPr eaLnBrk="1" hangingPunct="1">
              <a:buFont typeface="Arial" charset="0"/>
              <a:buChar char="•"/>
            </a:pPr>
            <a:r>
              <a:rPr lang="en-IE" dirty="0" smtClean="0">
                <a:solidFill>
                  <a:srgbClr val="00B050"/>
                </a:solidFill>
              </a:rPr>
              <a:t>Lack on broadband access is limited</a:t>
            </a:r>
          </a:p>
          <a:p>
            <a:pPr eaLnBrk="1" hangingPunct="1">
              <a:buNone/>
            </a:pPr>
            <a:endParaRPr lang="en-IE" dirty="0" smtClean="0">
              <a:solidFill>
                <a:srgbClr val="00B05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082" name="Picture 2" descr="http://www.wesleyjohnston.com/users/ireland/maps/island_density.gif"/>
          <p:cNvPicPr>
            <a:picLocks noChangeAspect="1" noChangeArrowheads="1"/>
          </p:cNvPicPr>
          <p:nvPr/>
        </p:nvPicPr>
        <p:blipFill>
          <a:blip r:embed="rId3" cstate="print"/>
          <a:srcRect/>
          <a:stretch>
            <a:fillRect/>
          </a:stretch>
        </p:blipFill>
        <p:spPr bwMode="auto">
          <a:xfrm>
            <a:off x="0" y="-27308"/>
            <a:ext cx="9144000" cy="6885308"/>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solidFill>
                  <a:srgbClr val="0070C0"/>
                </a:solidFill>
                <a:effectLst/>
              </a:rPr>
              <a:t>Factors that affect secondary activities</a:t>
            </a:r>
            <a:endParaRPr lang="en-IE" dirty="0"/>
          </a:p>
        </p:txBody>
      </p:sp>
      <p:sp>
        <p:nvSpPr>
          <p:cNvPr id="51203" name="Content Placeholder 2"/>
          <p:cNvSpPr>
            <a:spLocks noGrp="1"/>
          </p:cNvSpPr>
          <p:nvPr>
            <p:ph idx="1"/>
          </p:nvPr>
        </p:nvSpPr>
        <p:spPr>
          <a:xfrm>
            <a:off x="323528" y="1412776"/>
            <a:ext cx="8352928" cy="4896544"/>
          </a:xfrm>
        </p:spPr>
        <p:txBody>
          <a:bodyPr/>
          <a:lstStyle/>
          <a:p>
            <a:pPr eaLnBrk="1" hangingPunct="1">
              <a:buFont typeface="Arial" charset="0"/>
              <a:buChar char="•"/>
            </a:pPr>
            <a:r>
              <a:rPr lang="en-IE" sz="2800" dirty="0" smtClean="0">
                <a:solidFill>
                  <a:srgbClr val="00B050"/>
                </a:solidFill>
              </a:rPr>
              <a:t>Electricity supply is also lower in the West</a:t>
            </a:r>
          </a:p>
          <a:p>
            <a:pPr eaLnBrk="1" hangingPunct="1">
              <a:buFont typeface="Arial" charset="0"/>
              <a:buChar char="•"/>
            </a:pPr>
            <a:r>
              <a:rPr lang="en-IE" sz="2800" dirty="0" smtClean="0">
                <a:solidFill>
                  <a:srgbClr val="00B050"/>
                </a:solidFill>
              </a:rPr>
              <a:t>A lack of knowledge based workers students migrate to the east for jobs (</a:t>
            </a:r>
            <a:r>
              <a:rPr lang="en-IE" sz="2800" dirty="0" err="1" smtClean="0">
                <a:solidFill>
                  <a:srgbClr val="00B050"/>
                </a:solidFill>
              </a:rPr>
              <a:t>Braindrain</a:t>
            </a:r>
            <a:r>
              <a:rPr lang="en-IE" sz="2800" dirty="0" smtClean="0">
                <a:solidFill>
                  <a:srgbClr val="00B050"/>
                </a:solidFill>
              </a:rPr>
              <a:t>)</a:t>
            </a:r>
          </a:p>
          <a:p>
            <a:pPr eaLnBrk="1" hangingPunct="1">
              <a:buFont typeface="Arial" charset="0"/>
              <a:buChar char="•"/>
            </a:pPr>
            <a:r>
              <a:rPr lang="en-IE" sz="2800" dirty="0" smtClean="0">
                <a:solidFill>
                  <a:srgbClr val="00B050"/>
                </a:solidFill>
              </a:rPr>
              <a:t>Annual job creation in West is lower than the national average.</a:t>
            </a:r>
          </a:p>
          <a:p>
            <a:pPr eaLnBrk="1" hangingPunct="1">
              <a:buFont typeface="Arial" charset="0"/>
              <a:buChar char="•"/>
            </a:pPr>
            <a:r>
              <a:rPr lang="en-IE" sz="2800" dirty="0" smtClean="0">
                <a:solidFill>
                  <a:srgbClr val="00B050"/>
                </a:solidFill>
              </a:rPr>
              <a:t>Manufacturing wages also lower</a:t>
            </a:r>
          </a:p>
          <a:p>
            <a:pPr eaLnBrk="1" hangingPunct="1">
              <a:buNone/>
            </a:pPr>
            <a:endParaRPr lang="en-IE" sz="2800" dirty="0" smtClean="0">
              <a:solidFill>
                <a:srgbClr val="00B05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92480" cy="1143000"/>
          </a:xfrm>
        </p:spPr>
        <p:txBody>
          <a:bodyPr>
            <a:normAutofit fontScale="90000"/>
          </a:bodyPr>
          <a:lstStyle/>
          <a:p>
            <a:r>
              <a:rPr lang="en-IE" sz="3600" dirty="0" smtClean="0"/>
              <a:t>Even with these college a lot of educated workers are going to the east of Ireland for Jobs </a:t>
            </a:r>
            <a:r>
              <a:rPr lang="en-IE" dirty="0" smtClean="0"/>
              <a:t>(</a:t>
            </a:r>
            <a:r>
              <a:rPr lang="en-IE" dirty="0" err="1" smtClean="0"/>
              <a:t>Braindraining</a:t>
            </a:r>
            <a:r>
              <a:rPr lang="en-IE" dirty="0" smtClean="0"/>
              <a:t>)</a:t>
            </a:r>
            <a:endParaRPr lang="en-US" dirty="0"/>
          </a:p>
        </p:txBody>
      </p:sp>
      <p:sp>
        <p:nvSpPr>
          <p:cNvPr id="3" name="Content Placeholder 2"/>
          <p:cNvSpPr>
            <a:spLocks noGrp="1"/>
          </p:cNvSpPr>
          <p:nvPr>
            <p:ph idx="1"/>
          </p:nvPr>
        </p:nvSpPr>
        <p:spPr/>
        <p:txBody>
          <a:bodyPr/>
          <a:lstStyle/>
          <a:p>
            <a:endParaRPr lang="en-US"/>
          </a:p>
        </p:txBody>
      </p:sp>
      <p:pic>
        <p:nvPicPr>
          <p:cNvPr id="485378" name="Picture 2" descr="http://www.crookhaven.net/images/galway/nuig-quad.jpg"/>
          <p:cNvPicPr>
            <a:picLocks noChangeAspect="1" noChangeArrowheads="1"/>
          </p:cNvPicPr>
          <p:nvPr/>
        </p:nvPicPr>
        <p:blipFill>
          <a:blip r:embed="rId3" cstate="print"/>
          <a:srcRect/>
          <a:stretch>
            <a:fillRect/>
          </a:stretch>
        </p:blipFill>
        <p:spPr bwMode="auto">
          <a:xfrm>
            <a:off x="0" y="1700808"/>
            <a:ext cx="8676456" cy="5157192"/>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Secondary Activities</a:t>
            </a:r>
            <a:endParaRPr lang="en-US" dirty="0"/>
          </a:p>
        </p:txBody>
      </p:sp>
      <p:sp>
        <p:nvSpPr>
          <p:cNvPr id="3" name="Content Placeholder 2"/>
          <p:cNvSpPr>
            <a:spLocks noGrp="1"/>
          </p:cNvSpPr>
          <p:nvPr>
            <p:ph idx="1"/>
          </p:nvPr>
        </p:nvSpPr>
        <p:spPr>
          <a:xfrm>
            <a:off x="251520" y="1196752"/>
            <a:ext cx="8229600" cy="4525963"/>
          </a:xfrm>
        </p:spPr>
        <p:txBody>
          <a:bodyPr/>
          <a:lstStyle/>
          <a:p>
            <a:r>
              <a:rPr lang="en-IE" sz="2800" dirty="0" smtClean="0">
                <a:solidFill>
                  <a:srgbClr val="7030A0"/>
                </a:solidFill>
              </a:rPr>
              <a:t>Industries are small scale with labour intensive traditional jobs. This includes </a:t>
            </a:r>
            <a:r>
              <a:rPr lang="en-IE" sz="2800" dirty="0" smtClean="0">
                <a:solidFill>
                  <a:srgbClr val="00B050"/>
                </a:solidFill>
              </a:rPr>
              <a:t>food processing, timber processing and textiles.</a:t>
            </a:r>
          </a:p>
          <a:p>
            <a:r>
              <a:rPr lang="en-IE" sz="2800" dirty="0" smtClean="0">
                <a:solidFill>
                  <a:srgbClr val="00B050"/>
                </a:solidFill>
              </a:rPr>
              <a:t>Many such traditional industries have closed since the opening of the Irish market to foreign competition in 1973</a:t>
            </a:r>
          </a:p>
          <a:p>
            <a:pPr eaLnBrk="1" fontAlgn="auto" hangingPunct="1">
              <a:spcAft>
                <a:spcPts val="0"/>
              </a:spcAft>
              <a:buFont typeface="Arial" pitchFamily="34" charset="0"/>
              <a:buChar char="•"/>
              <a:defRPr/>
            </a:pPr>
            <a:r>
              <a:rPr lang="en-IE" sz="2800" dirty="0" smtClean="0"/>
              <a:t>The region has a </a:t>
            </a:r>
            <a:r>
              <a:rPr lang="en-IE" sz="2800" dirty="0" smtClean="0">
                <a:solidFill>
                  <a:srgbClr val="00B050"/>
                </a:solidFill>
              </a:rPr>
              <a:t>higher concentration of tradition and labour intensive industry, which are more prone to job losses. </a:t>
            </a:r>
          </a:p>
          <a:p>
            <a:pPr eaLnBrk="1" fontAlgn="auto" hangingPunct="1">
              <a:spcAft>
                <a:spcPts val="0"/>
              </a:spcAft>
              <a:buFont typeface="Arial" pitchFamily="34" charset="0"/>
              <a:buChar char="•"/>
              <a:defRPr/>
            </a:pPr>
            <a:endParaRPr lang="en-IE" dirty="0" smtClean="0"/>
          </a:p>
          <a:p>
            <a:endParaRPr lang="en-IE" dirty="0" smtClean="0">
              <a:solidFill>
                <a:srgbClr val="00B050"/>
              </a:solidFill>
            </a:endParaRPr>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2700"/>
          </a:xfrm>
        </p:spPr>
        <p:txBody>
          <a:bodyPr/>
          <a:lstStyle/>
          <a:p>
            <a:pPr>
              <a:defRPr/>
            </a:pPr>
            <a:r>
              <a:rPr lang="en-IE" dirty="0" smtClean="0">
                <a:solidFill>
                  <a:srgbClr val="0070C0"/>
                </a:solidFill>
              </a:rPr>
              <a:t>Patterns in Manufacturing Industry</a:t>
            </a:r>
            <a:endParaRPr lang="en-IE" dirty="0">
              <a:solidFill>
                <a:srgbClr val="0070C0"/>
              </a:solidFill>
            </a:endParaRPr>
          </a:p>
        </p:txBody>
      </p:sp>
      <p:sp>
        <p:nvSpPr>
          <p:cNvPr id="52227" name="Content Placeholder 2"/>
          <p:cNvSpPr>
            <a:spLocks noGrp="1"/>
          </p:cNvSpPr>
          <p:nvPr>
            <p:ph idx="1"/>
          </p:nvPr>
        </p:nvSpPr>
        <p:spPr>
          <a:xfrm>
            <a:off x="0" y="908050"/>
            <a:ext cx="9144000" cy="5949950"/>
          </a:xfrm>
        </p:spPr>
        <p:txBody>
          <a:bodyPr/>
          <a:lstStyle/>
          <a:p>
            <a:pPr>
              <a:buFont typeface="Wingdings" pitchFamily="2" charset="2"/>
              <a:buChar char=""/>
            </a:pPr>
            <a:r>
              <a:rPr lang="en-IE" sz="2900" dirty="0" smtClean="0"/>
              <a:t>Between 1920’s &amp; 50’s taxes were placed on imports to help native manufacturers compete:</a:t>
            </a:r>
          </a:p>
          <a:p>
            <a:pPr>
              <a:buFont typeface="Wingdings" pitchFamily="2" charset="2"/>
              <a:buChar char=""/>
            </a:pPr>
            <a:r>
              <a:rPr lang="en-IE" sz="2900" dirty="0" smtClean="0">
                <a:solidFill>
                  <a:srgbClr val="00B050"/>
                </a:solidFill>
              </a:rPr>
              <a:t>Food Processing: Meat and milk in small scale factories. Ex. Milk in a co-op creamery owned by Connacht Gold. </a:t>
            </a:r>
          </a:p>
          <a:p>
            <a:pPr>
              <a:buFont typeface="Wingdings" pitchFamily="2" charset="2"/>
              <a:buChar char=""/>
            </a:pPr>
            <a:r>
              <a:rPr lang="en-IE" sz="2900" dirty="0" smtClean="0">
                <a:solidFill>
                  <a:srgbClr val="00B050"/>
                </a:solidFill>
              </a:rPr>
              <a:t>Textile Industries: Based in local raw materials (wool) and traditional skills, particularly in clothing (Galway) and knitwear (Westport).</a:t>
            </a:r>
          </a:p>
          <a:p>
            <a:pPr>
              <a:buFont typeface="Wingdings" pitchFamily="2" charset="2"/>
              <a:buChar char=""/>
            </a:pPr>
            <a:endParaRPr lang="en-IE" sz="2900" dirty="0" smtClean="0">
              <a:solidFill>
                <a:srgbClr val="00B05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22" name="Picture 2" descr="http://www.mattbugeja.net/work/packaging/connacht_gold2_01.jpg"/>
          <p:cNvPicPr>
            <a:picLocks noChangeAspect="1" noChangeArrowheads="1"/>
          </p:cNvPicPr>
          <p:nvPr/>
        </p:nvPicPr>
        <p:blipFill>
          <a:blip r:embed="rId3" cstate="print"/>
          <a:srcRect/>
          <a:stretch>
            <a:fillRect/>
          </a:stretch>
        </p:blipFill>
        <p:spPr bwMode="auto">
          <a:xfrm>
            <a:off x="179512" y="1052736"/>
            <a:ext cx="8704561" cy="4412729"/>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53251" name="Picture 2" descr="C:\Documents\An Tíreolas 09-10\Patrick L.C Geo\Core Units\Regions---\ZZ\Pics-Regional\fruit-of-the-loom1.jpg"/>
          <p:cNvPicPr>
            <a:picLocks noGrp="1" noChangeAspect="1" noChangeArrowheads="1"/>
          </p:cNvPicPr>
          <p:nvPr>
            <p:ph idx="1"/>
          </p:nvPr>
        </p:nvPicPr>
        <p:blipFill>
          <a:blip r:embed="rId3" cstate="print"/>
          <a:srcRect/>
          <a:stretch>
            <a:fillRect/>
          </a:stretch>
        </p:blipFill>
        <p:spPr>
          <a:xfrm>
            <a:off x="0" y="908050"/>
            <a:ext cx="3924300" cy="2808288"/>
          </a:xfrm>
          <a:noFill/>
        </p:spPr>
      </p:pic>
      <p:pic>
        <p:nvPicPr>
          <p:cNvPr id="53252" name="Picture 3" descr="C:\Documents\An Tíreolas 09-10\Patrick L.C Geo\Core Units\Regions---\ZZ\Pics-Regional\aran-sweaters.jpg"/>
          <p:cNvPicPr>
            <a:picLocks noChangeAspect="1" noChangeArrowheads="1"/>
          </p:cNvPicPr>
          <p:nvPr/>
        </p:nvPicPr>
        <p:blipFill>
          <a:blip r:embed="rId4" cstate="print"/>
          <a:srcRect/>
          <a:stretch>
            <a:fillRect/>
          </a:stretch>
        </p:blipFill>
        <p:spPr bwMode="auto">
          <a:xfrm>
            <a:off x="3708400" y="908050"/>
            <a:ext cx="5435600" cy="4321175"/>
          </a:xfrm>
          <a:prstGeom prst="rect">
            <a:avLst/>
          </a:prstGeom>
          <a:noFill/>
          <a:ln w="9525">
            <a:noFill/>
            <a:miter lim="800000"/>
            <a:headEnd/>
            <a:tailEnd/>
          </a:ln>
        </p:spPr>
      </p:pic>
      <p:pic>
        <p:nvPicPr>
          <p:cNvPr id="53253" name="Picture 4" descr="C:\Documents\An Tíreolas 09-10\Patrick L.C Geo\Core Units\Regions---\ZZ\Pics-Regional\textile.jpg"/>
          <p:cNvPicPr>
            <a:picLocks noChangeAspect="1" noChangeArrowheads="1"/>
          </p:cNvPicPr>
          <p:nvPr/>
        </p:nvPicPr>
        <p:blipFill>
          <a:blip r:embed="rId5" cstate="print"/>
          <a:srcRect/>
          <a:stretch>
            <a:fillRect/>
          </a:stretch>
        </p:blipFill>
        <p:spPr bwMode="auto">
          <a:xfrm>
            <a:off x="0" y="3716338"/>
            <a:ext cx="3924300" cy="314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Industry in Galway city</a:t>
            </a:r>
            <a:endParaRPr lang="en-US" dirty="0"/>
          </a:p>
        </p:txBody>
      </p:sp>
      <p:sp>
        <p:nvSpPr>
          <p:cNvPr id="3" name="Content Placeholder 2"/>
          <p:cNvSpPr>
            <a:spLocks noGrp="1"/>
          </p:cNvSpPr>
          <p:nvPr>
            <p:ph idx="1"/>
          </p:nvPr>
        </p:nvSpPr>
        <p:spPr>
          <a:xfrm>
            <a:off x="251520" y="1052736"/>
            <a:ext cx="8640960" cy="5073427"/>
          </a:xfrm>
        </p:spPr>
        <p:txBody>
          <a:bodyPr/>
          <a:lstStyle/>
          <a:p>
            <a:r>
              <a:rPr lang="en-IE" sz="2800" dirty="0" smtClean="0">
                <a:solidFill>
                  <a:srgbClr val="00B050"/>
                </a:solidFill>
              </a:rPr>
              <a:t>Galway city is the exception in the west</a:t>
            </a:r>
          </a:p>
          <a:p>
            <a:r>
              <a:rPr lang="en-IE" sz="2800" dirty="0" smtClean="0">
                <a:solidFill>
                  <a:srgbClr val="00B050"/>
                </a:solidFill>
              </a:rPr>
              <a:t>It has only university in the region concentrating industry in Galway city due to size and quality of local labour force.</a:t>
            </a:r>
          </a:p>
          <a:p>
            <a:r>
              <a:rPr lang="en-IE" sz="2800" dirty="0" smtClean="0">
                <a:solidFill>
                  <a:srgbClr val="00B050"/>
                </a:solidFill>
              </a:rPr>
              <a:t>Has one of the world’s largest medical device company with Boston Scientific</a:t>
            </a:r>
          </a:p>
          <a:p>
            <a:r>
              <a:rPr lang="en-IE" sz="2800" dirty="0" smtClean="0">
                <a:solidFill>
                  <a:srgbClr val="00B050"/>
                </a:solidFill>
              </a:rPr>
              <a:t>Regions are not always uniform socially and economically. Galway's population has increased 53% in the last 30 years.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pic>
        <p:nvPicPr>
          <p:cNvPr id="6147"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PPT9B"/>
          <p:cNvPicPr>
            <a:picLocks noChangeAspect="1" noChangeArrowheads="1"/>
          </p:cNvPicPr>
          <p:nvPr/>
        </p:nvPicPr>
        <p:blipFill>
          <a:blip r:embed="rId3" cstate="print"/>
          <a:srcRect/>
          <a:stretch>
            <a:fillRect/>
          </a:stretch>
        </p:blipFill>
        <p:spPr bwMode="auto">
          <a:xfrm>
            <a:off x="179512" y="131763"/>
            <a:ext cx="8712968"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Industry in Galway city</a:t>
            </a:r>
            <a:endParaRPr lang="en-US" dirty="0"/>
          </a:p>
        </p:txBody>
      </p:sp>
      <p:sp>
        <p:nvSpPr>
          <p:cNvPr id="3" name="Content Placeholder 2"/>
          <p:cNvSpPr>
            <a:spLocks noGrp="1"/>
          </p:cNvSpPr>
          <p:nvPr>
            <p:ph idx="1"/>
          </p:nvPr>
        </p:nvSpPr>
        <p:spPr>
          <a:xfrm>
            <a:off x="251520" y="1052736"/>
            <a:ext cx="8640960" cy="5073427"/>
          </a:xfrm>
        </p:spPr>
        <p:txBody>
          <a:bodyPr/>
          <a:lstStyle/>
          <a:p>
            <a:r>
              <a:rPr lang="en-IE" dirty="0" smtClean="0">
                <a:solidFill>
                  <a:srgbClr val="00B050"/>
                </a:solidFill>
              </a:rPr>
              <a:t>Serves a extensive hinterland.</a:t>
            </a:r>
          </a:p>
          <a:p>
            <a:r>
              <a:rPr lang="en-IE" dirty="0" smtClean="0">
                <a:solidFill>
                  <a:srgbClr val="00B050"/>
                </a:solidFill>
              </a:rPr>
              <a:t>Broadband availability</a:t>
            </a:r>
          </a:p>
          <a:p>
            <a:r>
              <a:rPr lang="en-IE" dirty="0" smtClean="0">
                <a:solidFill>
                  <a:srgbClr val="00B050"/>
                </a:solidFill>
              </a:rPr>
              <a:t>Has excellent infrastructure, Route focus of road, rail, air and sea</a:t>
            </a:r>
          </a:p>
          <a:p>
            <a:r>
              <a:rPr lang="en-IE" dirty="0" smtClean="0">
                <a:solidFill>
                  <a:srgbClr val="00B050"/>
                </a:solidFill>
              </a:rPr>
              <a:t>3</a:t>
            </a:r>
            <a:r>
              <a:rPr lang="en-IE" baseline="30000" dirty="0" smtClean="0">
                <a:solidFill>
                  <a:srgbClr val="00B050"/>
                </a:solidFill>
              </a:rPr>
              <a:t>rd</a:t>
            </a:r>
            <a:r>
              <a:rPr lang="en-IE" dirty="0" smtClean="0">
                <a:solidFill>
                  <a:srgbClr val="00B050"/>
                </a:solidFill>
              </a:rPr>
              <a:t> level educational colleges</a:t>
            </a:r>
          </a:p>
          <a:p>
            <a:r>
              <a:rPr lang="en-IE" dirty="0" smtClean="0">
                <a:solidFill>
                  <a:srgbClr val="00B050"/>
                </a:solidFill>
              </a:rPr>
              <a:t>Attractive physical and cultural environment.</a:t>
            </a:r>
          </a:p>
          <a:p>
            <a:r>
              <a:rPr lang="en-IE" dirty="0" smtClean="0">
                <a:solidFill>
                  <a:srgbClr val="00B050"/>
                </a:solidFill>
              </a:rPr>
              <a:t>Modern Industrial estates.</a:t>
            </a:r>
          </a:p>
          <a:p>
            <a:r>
              <a:rPr lang="en-IE" dirty="0" smtClean="0">
                <a:solidFill>
                  <a:srgbClr val="00B050"/>
                </a:solidFill>
              </a:rPr>
              <a:t>Hewlett Packard and Galway Crystal examples of large manufacturing industries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PT9A"/>
          <p:cNvPicPr>
            <a:picLocks noChangeAspect="1" noChangeArrowheads="1"/>
          </p:cNvPicPr>
          <p:nvPr/>
        </p:nvPicPr>
        <p:blipFill>
          <a:blip r:embed="rId3" cstate="print"/>
          <a:srcRect/>
          <a:stretch>
            <a:fillRect/>
          </a:stretch>
        </p:blipFill>
        <p:spPr bwMode="auto">
          <a:xfrm>
            <a:off x="539750" y="265113"/>
            <a:ext cx="7993063" cy="640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b="1" u="sng" dirty="0" smtClean="0">
                <a:solidFill>
                  <a:srgbClr val="0070C0"/>
                </a:solidFill>
              </a:rPr>
              <a:t>Secondary Activities</a:t>
            </a:r>
            <a:r>
              <a:rPr lang="en-IE" dirty="0" smtClean="0">
                <a:solidFill>
                  <a:srgbClr val="0070C0"/>
                </a:solidFill>
              </a:rPr>
              <a:t/>
            </a:r>
            <a:br>
              <a:rPr lang="en-IE" dirty="0" smtClean="0">
                <a:solidFill>
                  <a:srgbClr val="0070C0"/>
                </a:solidFill>
              </a:rPr>
            </a:br>
            <a:r>
              <a:rPr lang="en-IE" dirty="0" smtClean="0">
                <a:solidFill>
                  <a:srgbClr val="0070C0"/>
                </a:solidFill>
              </a:rPr>
              <a:t>BMW</a:t>
            </a:r>
            <a:endParaRPr lang="en-IE" dirty="0"/>
          </a:p>
        </p:txBody>
      </p:sp>
      <p:sp>
        <p:nvSpPr>
          <p:cNvPr id="51203" name="Content Placeholder 2"/>
          <p:cNvSpPr>
            <a:spLocks noGrp="1"/>
          </p:cNvSpPr>
          <p:nvPr>
            <p:ph idx="1"/>
          </p:nvPr>
        </p:nvSpPr>
        <p:spPr>
          <a:xfrm>
            <a:off x="0" y="1772816"/>
            <a:ext cx="9144000" cy="5085184"/>
          </a:xfrm>
        </p:spPr>
        <p:txBody>
          <a:bodyPr/>
          <a:lstStyle/>
          <a:p>
            <a:pPr eaLnBrk="1" hangingPunct="1">
              <a:buFont typeface="Arial" charset="0"/>
              <a:buChar char="•"/>
            </a:pPr>
            <a:r>
              <a:rPr lang="en-IE" sz="2400" dirty="0" smtClean="0">
                <a:solidFill>
                  <a:srgbClr val="7030A0"/>
                </a:solidFill>
              </a:rPr>
              <a:t>The Gov has </a:t>
            </a:r>
            <a:r>
              <a:rPr lang="en-IE" sz="2400" dirty="0" smtClean="0">
                <a:solidFill>
                  <a:srgbClr val="00B050"/>
                </a:solidFill>
              </a:rPr>
              <a:t>started to develop the region via a NDP (National Development Plan) to develop road linkages and reduce transport costs and travel times (M6).</a:t>
            </a:r>
            <a:r>
              <a:rPr lang="en-IE" sz="2400" dirty="0" smtClean="0">
                <a:solidFill>
                  <a:srgbClr val="7030A0"/>
                </a:solidFill>
              </a:rPr>
              <a:t> </a:t>
            </a:r>
          </a:p>
          <a:p>
            <a:pPr eaLnBrk="1" hangingPunct="1">
              <a:buFont typeface="Arial" charset="0"/>
              <a:buChar char="•"/>
            </a:pPr>
            <a:endParaRPr lang="en-IE" sz="2400" dirty="0" smtClean="0">
              <a:solidFill>
                <a:srgbClr val="7030A0"/>
              </a:solidFill>
            </a:endParaRPr>
          </a:p>
          <a:p>
            <a:pPr eaLnBrk="1" hangingPunct="1">
              <a:buFont typeface="Arial" charset="0"/>
              <a:buChar char="•"/>
            </a:pPr>
            <a:endParaRPr lang="en-IE" sz="2400" dirty="0" smtClean="0">
              <a:solidFill>
                <a:srgbClr val="7030A0"/>
              </a:solidFill>
            </a:endParaRPr>
          </a:p>
          <a:p>
            <a:pPr eaLnBrk="1" hangingPunct="1">
              <a:buFont typeface="Arial" charset="0"/>
              <a:buChar char="•"/>
            </a:pPr>
            <a:r>
              <a:rPr lang="en-IE" sz="2400" dirty="0" smtClean="0">
                <a:solidFill>
                  <a:srgbClr val="00B050"/>
                </a:solidFill>
              </a:rPr>
              <a:t>WDC (Western Development Commission) wants development evenly across the region</a:t>
            </a:r>
            <a:r>
              <a:rPr lang="en-IE" sz="2400" dirty="0" smtClean="0"/>
              <a:t> </a:t>
            </a:r>
            <a:r>
              <a:rPr lang="en-IE" sz="2400" b="1" u="sng" dirty="0" smtClean="0">
                <a:solidFill>
                  <a:srgbClr val="FF0000"/>
                </a:solidFill>
              </a:rPr>
              <a:t>and not concentrate in Galway.</a:t>
            </a:r>
          </a:p>
          <a:p>
            <a:pPr>
              <a:buFont typeface="Wingdings" pitchFamily="2" charset="2"/>
              <a:buChar char=""/>
            </a:pPr>
            <a:endParaRPr lang="en-IE" dirty="0" smtClean="0"/>
          </a:p>
        </p:txBody>
      </p:sp>
      <p:pic>
        <p:nvPicPr>
          <p:cNvPr id="51204" name="Picture 4" descr="C:\Documents\An Tíreolas 09-10\Patrick L.C Geo\Core Units\Regions---\ZZ\Pics-Regional\800px-M6_motorway_IE.png"/>
          <p:cNvPicPr>
            <a:picLocks noChangeAspect="1" noChangeArrowheads="1"/>
          </p:cNvPicPr>
          <p:nvPr/>
        </p:nvPicPr>
        <p:blipFill>
          <a:blip r:embed="rId3" cstate="print"/>
          <a:srcRect l="7561" r="9280"/>
          <a:stretch>
            <a:fillRect/>
          </a:stretch>
        </p:blipFill>
        <p:spPr bwMode="auto">
          <a:xfrm>
            <a:off x="4067944" y="2708920"/>
            <a:ext cx="3167062" cy="935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7426" name="Picture 2" descr="http://www.skynet.ie/~zoney/roads/graphics/NPR_plannedM_tags_c.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9474" name="Picture 2" descr="http://www.easytrip.ie/images/stories/M6.jpg"/>
          <p:cNvPicPr>
            <a:picLocks noChangeAspect="1" noChangeArrowheads="1"/>
          </p:cNvPicPr>
          <p:nvPr/>
        </p:nvPicPr>
        <p:blipFill>
          <a:blip r:embed="rId3" cstate="print"/>
          <a:srcRect/>
          <a:stretch>
            <a:fillRect/>
          </a:stretch>
        </p:blipFill>
        <p:spPr bwMode="auto">
          <a:xfrm>
            <a:off x="0" y="1"/>
            <a:ext cx="9150532" cy="6858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defRPr/>
            </a:pPr>
            <a:r>
              <a:rPr lang="en-IE" dirty="0" smtClean="0">
                <a:solidFill>
                  <a:srgbClr val="0070C0"/>
                </a:solidFill>
              </a:rPr>
              <a:t>Patterns in Manufacturing Industry</a:t>
            </a:r>
            <a:endParaRPr lang="en-IE" dirty="0">
              <a:solidFill>
                <a:srgbClr val="0070C0"/>
              </a:solidFill>
            </a:endParaRPr>
          </a:p>
        </p:txBody>
      </p:sp>
      <p:sp>
        <p:nvSpPr>
          <p:cNvPr id="54275" name="Content Placeholder 2"/>
          <p:cNvSpPr>
            <a:spLocks noGrp="1"/>
          </p:cNvSpPr>
          <p:nvPr>
            <p:ph idx="1"/>
          </p:nvPr>
        </p:nvSpPr>
        <p:spPr>
          <a:xfrm>
            <a:off x="0" y="1052513"/>
            <a:ext cx="9144000" cy="5589587"/>
          </a:xfrm>
        </p:spPr>
        <p:txBody>
          <a:bodyPr/>
          <a:lstStyle/>
          <a:p>
            <a:pPr>
              <a:buFont typeface="Wingdings" pitchFamily="2" charset="2"/>
              <a:buChar char=""/>
            </a:pPr>
            <a:r>
              <a:rPr lang="en-IE" dirty="0" smtClean="0">
                <a:solidFill>
                  <a:srgbClr val="00B050"/>
                </a:solidFill>
              </a:rPr>
              <a:t>Both </a:t>
            </a:r>
            <a:r>
              <a:rPr lang="en-IE" dirty="0" err="1" smtClean="0">
                <a:solidFill>
                  <a:srgbClr val="00B050"/>
                </a:solidFill>
              </a:rPr>
              <a:t>Udarás</a:t>
            </a:r>
            <a:r>
              <a:rPr lang="en-IE" dirty="0" smtClean="0">
                <a:solidFill>
                  <a:srgbClr val="00B050"/>
                </a:solidFill>
              </a:rPr>
              <a:t> na </a:t>
            </a:r>
            <a:r>
              <a:rPr lang="en-IE" dirty="0" err="1" smtClean="0">
                <a:solidFill>
                  <a:srgbClr val="00B050"/>
                </a:solidFill>
              </a:rPr>
              <a:t>Gaeltachta</a:t>
            </a:r>
            <a:r>
              <a:rPr lang="en-IE" dirty="0" smtClean="0">
                <a:solidFill>
                  <a:srgbClr val="00B050"/>
                </a:solidFill>
              </a:rPr>
              <a:t> and the Industrial Development Agency (IDA) </a:t>
            </a:r>
            <a:r>
              <a:rPr lang="en-IE" dirty="0" smtClean="0"/>
              <a:t>were agencies established towards developing the economy of the West.</a:t>
            </a:r>
          </a:p>
          <a:p>
            <a:pPr>
              <a:buFont typeface="Wingdings" pitchFamily="2" charset="2"/>
              <a:buChar char=""/>
            </a:pPr>
            <a:r>
              <a:rPr lang="en-IE" dirty="0" err="1" smtClean="0">
                <a:solidFill>
                  <a:srgbClr val="FF0000"/>
                </a:solidFill>
              </a:rPr>
              <a:t>Udarás</a:t>
            </a:r>
            <a:r>
              <a:rPr lang="en-IE" dirty="0" smtClean="0">
                <a:solidFill>
                  <a:srgbClr val="FF0000"/>
                </a:solidFill>
              </a:rPr>
              <a:t> na </a:t>
            </a:r>
            <a:r>
              <a:rPr lang="en-IE" dirty="0" err="1" smtClean="0">
                <a:solidFill>
                  <a:srgbClr val="FF0000"/>
                </a:solidFill>
              </a:rPr>
              <a:t>Gaeltachta</a:t>
            </a:r>
            <a:r>
              <a:rPr lang="en-IE" dirty="0" smtClean="0"/>
              <a:t>: economic, social &amp; cultural development in Gaeltacht regions.</a:t>
            </a:r>
          </a:p>
        </p:txBody>
      </p:sp>
      <p:pic>
        <p:nvPicPr>
          <p:cNvPr id="54276" name="Picture 5" descr="C:\Documents\An Tíreolas 09-10\Patrick L.C Geo\Core Units\Regions---\ZZ\Pics-Regional\Udaras_na_Gaeltachta-logo-7EEF2A8AA4-seeklogo.com.gif"/>
          <p:cNvPicPr>
            <a:picLocks noChangeAspect="1" noChangeArrowheads="1"/>
          </p:cNvPicPr>
          <p:nvPr/>
        </p:nvPicPr>
        <p:blipFill>
          <a:blip r:embed="rId3" cstate="print"/>
          <a:srcRect t="34019" r="1723" b="31961"/>
          <a:stretch>
            <a:fillRect/>
          </a:stretch>
        </p:blipFill>
        <p:spPr bwMode="auto">
          <a:xfrm>
            <a:off x="5364088" y="4149080"/>
            <a:ext cx="2592387"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ormAutofit fontScale="90000"/>
          </a:bodyPr>
          <a:lstStyle/>
          <a:p>
            <a:r>
              <a:rPr lang="en-US" sz="4000" dirty="0" smtClean="0"/>
              <a:t>The </a:t>
            </a:r>
            <a:r>
              <a:rPr lang="en-US" sz="4000" dirty="0"/>
              <a:t>BMW region – future plans under the NSS</a:t>
            </a:r>
            <a:br>
              <a:rPr lang="en-US" sz="4000" dirty="0"/>
            </a:br>
            <a:endParaRPr lang="en-US" sz="4000" dirty="0"/>
          </a:p>
        </p:txBody>
      </p:sp>
      <p:pic>
        <p:nvPicPr>
          <p:cNvPr id="248835" name="Picture 3"/>
          <p:cNvPicPr>
            <a:picLocks noGrp="1" noChangeAspect="1" noChangeArrowheads="1"/>
          </p:cNvPicPr>
          <p:nvPr>
            <p:ph idx="1"/>
          </p:nvPr>
        </p:nvPicPr>
        <p:blipFill>
          <a:blip r:embed="rId3" cstate="print"/>
          <a:srcRect/>
          <a:stretch>
            <a:fillRect/>
          </a:stretch>
        </p:blipFill>
        <p:spPr>
          <a:xfrm>
            <a:off x="0" y="1268760"/>
            <a:ext cx="9144000" cy="5589240"/>
          </a:xfrm>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defRPr/>
            </a:pPr>
            <a:r>
              <a:rPr lang="en-IE" dirty="0" smtClean="0">
                <a:solidFill>
                  <a:srgbClr val="0070C0"/>
                </a:solidFill>
              </a:rPr>
              <a:t>Patterns in Manufacturing Industry</a:t>
            </a:r>
            <a:endParaRPr lang="en-IE" dirty="0">
              <a:solidFill>
                <a:srgbClr val="0070C0"/>
              </a:solidFill>
            </a:endParaRPr>
          </a:p>
        </p:txBody>
      </p:sp>
      <p:sp>
        <p:nvSpPr>
          <p:cNvPr id="54275" name="Content Placeholder 2"/>
          <p:cNvSpPr>
            <a:spLocks noGrp="1"/>
          </p:cNvSpPr>
          <p:nvPr>
            <p:ph idx="1"/>
          </p:nvPr>
        </p:nvSpPr>
        <p:spPr>
          <a:xfrm>
            <a:off x="0" y="1052513"/>
            <a:ext cx="9144000" cy="5589587"/>
          </a:xfrm>
        </p:spPr>
        <p:txBody>
          <a:bodyPr/>
          <a:lstStyle/>
          <a:p>
            <a:pPr>
              <a:buNone/>
            </a:pPr>
            <a:r>
              <a:rPr lang="en-IE" dirty="0" smtClean="0">
                <a:solidFill>
                  <a:srgbClr val="7030A0"/>
                </a:solidFill>
              </a:rPr>
              <a:t>IDA</a:t>
            </a:r>
            <a:r>
              <a:rPr lang="en-IE" dirty="0" smtClean="0"/>
              <a:t>: Development in rest of region.</a:t>
            </a:r>
          </a:p>
          <a:p>
            <a:pPr>
              <a:buFont typeface="Wingdings" pitchFamily="2" charset="2"/>
              <a:buNone/>
            </a:pPr>
            <a:r>
              <a:rPr lang="en-IE" dirty="0" smtClean="0"/>
              <a:t>-These agencies have attracted a variety of new enterprises to the region in electronics, engineering, I.T, clothing, food processing, fish farming with companies from Belgium, Canada &amp; France being attracted.</a:t>
            </a:r>
          </a:p>
        </p:txBody>
      </p:sp>
      <p:pic>
        <p:nvPicPr>
          <p:cNvPr id="6" name="Picture 6" descr="C:\Documents\An Tíreolas 09-10\Patrick L.C Geo\Core Units\Regions---\ZZ\Pics-Regional\MAL_IDS_Ireland_Logo.gif"/>
          <p:cNvPicPr>
            <a:picLocks noChangeAspect="1" noChangeArrowheads="1"/>
          </p:cNvPicPr>
          <p:nvPr/>
        </p:nvPicPr>
        <p:blipFill>
          <a:blip r:embed="rId3" cstate="print"/>
          <a:srcRect/>
          <a:stretch>
            <a:fillRect/>
          </a:stretch>
        </p:blipFill>
        <p:spPr bwMode="auto">
          <a:xfrm>
            <a:off x="4355976" y="4581128"/>
            <a:ext cx="2879725" cy="79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PT9A"/>
          <p:cNvPicPr>
            <a:picLocks noChangeAspect="1" noChangeArrowheads="1"/>
          </p:cNvPicPr>
          <p:nvPr/>
        </p:nvPicPr>
        <p:blipFill>
          <a:blip r:embed="rId3" cstate="print"/>
          <a:srcRect/>
          <a:stretch>
            <a:fillRect/>
          </a:stretch>
        </p:blipFill>
        <p:spPr bwMode="auto">
          <a:xfrm>
            <a:off x="539750" y="265113"/>
            <a:ext cx="7993063" cy="640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fontAlgn="auto" hangingPunct="1">
              <a:spcAft>
                <a:spcPts val="0"/>
              </a:spcAft>
              <a:defRPr/>
            </a:pPr>
            <a:endParaRPr lang="en-IE" smtClean="0"/>
          </a:p>
        </p:txBody>
      </p:sp>
      <p:sp>
        <p:nvSpPr>
          <p:cNvPr id="9219" name="Content Placeholder 2"/>
          <p:cNvSpPr>
            <a:spLocks noGrp="1"/>
          </p:cNvSpPr>
          <p:nvPr>
            <p:ph idx="1"/>
          </p:nvPr>
        </p:nvSpPr>
        <p:spPr>
          <a:xfrm>
            <a:off x="0" y="1125538"/>
            <a:ext cx="9144000" cy="5732462"/>
          </a:xfrm>
        </p:spPr>
        <p:txBody>
          <a:bodyPr/>
          <a:lstStyle/>
          <a:p>
            <a:pPr eaLnBrk="1" hangingPunct="1">
              <a:buFont typeface="Wingdings" pitchFamily="2" charset="2"/>
              <a:buChar char=""/>
            </a:pPr>
            <a:r>
              <a:rPr lang="en-IE" smtClean="0">
                <a:solidFill>
                  <a:srgbClr val="0070C0"/>
                </a:solidFill>
              </a:rPr>
              <a:t>Although the West covers almost 20% of the area of Ireland, it holds only 9.8% of the population with a density of 29.95 per km².</a:t>
            </a:r>
          </a:p>
          <a:p>
            <a:pPr eaLnBrk="1" hangingPunct="1">
              <a:buFont typeface="Wingdings" pitchFamily="2" charset="2"/>
              <a:buChar char=""/>
            </a:pPr>
            <a:r>
              <a:rPr lang="en-IE" smtClean="0">
                <a:solidFill>
                  <a:srgbClr val="00B050"/>
                </a:solidFill>
              </a:rPr>
              <a:t>In contrast, Dublin covers 1.1% of the total area, yet holds 28% of the population with 1,500.3 people per km². </a:t>
            </a:r>
          </a:p>
          <a:p>
            <a:pPr eaLnBrk="1" hangingPunct="1">
              <a:buFont typeface="Wingdings" pitchFamily="2" charset="2"/>
              <a:buNone/>
            </a:pPr>
            <a:r>
              <a:rPr lang="en-IE" smtClean="0">
                <a:solidFill>
                  <a:srgbClr val="00B050"/>
                </a:solidFill>
              </a:rPr>
              <a:t>		</a:t>
            </a:r>
          </a:p>
          <a:p>
            <a:pPr eaLnBrk="1" hangingPunct="1">
              <a:buFont typeface="Wingdings" pitchFamily="2" charset="2"/>
              <a:buNone/>
            </a:pPr>
            <a:r>
              <a:rPr lang="en-IE" smtClean="0">
                <a:solidFill>
                  <a:srgbClr val="00B050"/>
                </a:solidFill>
              </a:rPr>
              <a:t>		</a:t>
            </a:r>
            <a:r>
              <a:rPr lang="en-IE" smtClean="0"/>
              <a:t>(National average = 55.7 per km²)</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solidFill>
                  <a:srgbClr val="0070C0"/>
                </a:solidFill>
              </a:rPr>
              <a:t>Patterns in Manufacturing Industry</a:t>
            </a:r>
            <a:endParaRPr lang="en-IE" dirty="0">
              <a:solidFill>
                <a:srgbClr val="0070C0"/>
              </a:solidFill>
            </a:endParaRPr>
          </a:p>
        </p:txBody>
      </p:sp>
      <p:sp>
        <p:nvSpPr>
          <p:cNvPr id="55299" name="Content Placeholder 2"/>
          <p:cNvSpPr>
            <a:spLocks noGrp="1"/>
          </p:cNvSpPr>
          <p:nvPr>
            <p:ph idx="1"/>
          </p:nvPr>
        </p:nvSpPr>
        <p:spPr>
          <a:xfrm>
            <a:off x="0" y="1196975"/>
            <a:ext cx="9144000" cy="5661025"/>
          </a:xfrm>
        </p:spPr>
        <p:txBody>
          <a:bodyPr/>
          <a:lstStyle/>
          <a:p>
            <a:pPr>
              <a:buFont typeface="Wingdings" pitchFamily="2" charset="2"/>
              <a:buChar char=""/>
            </a:pPr>
            <a:r>
              <a:rPr lang="en-IE" dirty="0" smtClean="0">
                <a:solidFill>
                  <a:srgbClr val="00B050"/>
                </a:solidFill>
              </a:rPr>
              <a:t>Other enterprises include film-making, </a:t>
            </a:r>
            <a:r>
              <a:rPr lang="en-IE" dirty="0" err="1" smtClean="0">
                <a:solidFill>
                  <a:srgbClr val="00B050"/>
                </a:solidFill>
              </a:rPr>
              <a:t>t.v</a:t>
            </a:r>
            <a:r>
              <a:rPr lang="en-IE" dirty="0" smtClean="0">
                <a:solidFill>
                  <a:srgbClr val="00B050"/>
                </a:solidFill>
              </a:rPr>
              <a:t> ( Radio na </a:t>
            </a:r>
            <a:r>
              <a:rPr lang="en-IE" dirty="0" err="1" smtClean="0">
                <a:solidFill>
                  <a:srgbClr val="00B050"/>
                </a:solidFill>
              </a:rPr>
              <a:t>Gaeltachta</a:t>
            </a:r>
            <a:r>
              <a:rPr lang="en-IE" dirty="0" smtClean="0">
                <a:solidFill>
                  <a:srgbClr val="00B050"/>
                </a:solidFill>
              </a:rPr>
              <a:t> at </a:t>
            </a:r>
            <a:r>
              <a:rPr lang="en-IE" dirty="0" err="1" smtClean="0">
                <a:solidFill>
                  <a:srgbClr val="00B050"/>
                </a:solidFill>
              </a:rPr>
              <a:t>Casla</a:t>
            </a:r>
            <a:r>
              <a:rPr lang="en-IE" dirty="0" smtClean="0">
                <a:solidFill>
                  <a:srgbClr val="00B050"/>
                </a:solidFill>
              </a:rPr>
              <a:t> &amp; TG4 at </a:t>
            </a:r>
            <a:r>
              <a:rPr lang="en-IE" dirty="0" err="1" smtClean="0">
                <a:solidFill>
                  <a:srgbClr val="00B050"/>
                </a:solidFill>
              </a:rPr>
              <a:t>Ballynahowan</a:t>
            </a:r>
            <a:r>
              <a:rPr lang="en-IE" dirty="0" smtClean="0">
                <a:solidFill>
                  <a:srgbClr val="00B050"/>
                </a:solidFill>
              </a:rPr>
              <a:t>, Co. Galway) employing about 200 full-time &amp; 100 part-time workers.</a:t>
            </a:r>
          </a:p>
          <a:p>
            <a:pPr>
              <a:buFont typeface="Wingdings" pitchFamily="2" charset="2"/>
              <a:buChar char=""/>
            </a:pPr>
            <a:endParaRPr lang="en-IE" dirty="0" smtClean="0"/>
          </a:p>
        </p:txBody>
      </p:sp>
      <p:pic>
        <p:nvPicPr>
          <p:cNvPr id="55300" name="Picture 6" descr="C:\Documents\An Tíreolas 09-10\Patrick L.C Geo\Core Units\Regions---\ZZ\Pics-Regional\TG4.jpg"/>
          <p:cNvPicPr>
            <a:picLocks noChangeAspect="1" noChangeArrowheads="1"/>
          </p:cNvPicPr>
          <p:nvPr/>
        </p:nvPicPr>
        <p:blipFill>
          <a:blip r:embed="rId3" cstate="print"/>
          <a:srcRect/>
          <a:stretch>
            <a:fillRect/>
          </a:stretch>
        </p:blipFill>
        <p:spPr bwMode="auto">
          <a:xfrm>
            <a:off x="0" y="5445125"/>
            <a:ext cx="2857500" cy="1628775"/>
          </a:xfrm>
          <a:prstGeom prst="rect">
            <a:avLst/>
          </a:prstGeom>
          <a:noFill/>
          <a:ln w="9525">
            <a:noFill/>
            <a:miter lim="800000"/>
            <a:headEnd/>
            <a:tailEnd/>
          </a:ln>
        </p:spPr>
      </p:pic>
      <p:pic>
        <p:nvPicPr>
          <p:cNvPr id="55301" name="Picture 7" descr="C:\Documents\An Tíreolas 09-10\Patrick L.C Geo\Core Units\Regions---\ZZ\Pics-Regional\6661_thumb.jpg"/>
          <p:cNvPicPr>
            <a:picLocks noChangeAspect="1" noChangeArrowheads="1"/>
          </p:cNvPicPr>
          <p:nvPr/>
        </p:nvPicPr>
        <p:blipFill>
          <a:blip r:embed="rId4" cstate="print"/>
          <a:srcRect/>
          <a:stretch>
            <a:fillRect/>
          </a:stretch>
        </p:blipFill>
        <p:spPr bwMode="auto">
          <a:xfrm>
            <a:off x="5905500" y="4495800"/>
            <a:ext cx="3238500" cy="2362200"/>
          </a:xfrm>
          <a:prstGeom prst="rect">
            <a:avLst/>
          </a:prstGeom>
          <a:noFill/>
          <a:ln w="9525">
            <a:noFill/>
            <a:miter lim="800000"/>
            <a:headEnd/>
            <a:tailEnd/>
          </a:ln>
        </p:spPr>
      </p:pic>
      <p:pic>
        <p:nvPicPr>
          <p:cNvPr id="55302" name="Picture 8" descr="C:\Documents\An Tíreolas 09-10\Patrick L.C Geo\Core Units\Regions---\ZZ\Pics-Regional\RTE RnaG logo.jpg"/>
          <p:cNvPicPr>
            <a:picLocks noChangeAspect="1" noChangeArrowheads="1"/>
          </p:cNvPicPr>
          <p:nvPr/>
        </p:nvPicPr>
        <p:blipFill>
          <a:blip r:embed="rId5" cstate="print"/>
          <a:srcRect/>
          <a:stretch>
            <a:fillRect/>
          </a:stretch>
        </p:blipFill>
        <p:spPr bwMode="auto">
          <a:xfrm>
            <a:off x="4787900" y="2708275"/>
            <a:ext cx="4356100" cy="1800225"/>
          </a:xfrm>
          <a:prstGeom prst="rect">
            <a:avLst/>
          </a:prstGeom>
          <a:noFill/>
          <a:ln w="9525">
            <a:noFill/>
            <a:miter lim="800000"/>
            <a:headEnd/>
            <a:tailEnd/>
          </a:ln>
        </p:spPr>
      </p:pic>
      <p:pic>
        <p:nvPicPr>
          <p:cNvPr id="55303" name="Picture 9" descr="C:\Documents\An Tíreolas 09-10\Patrick L.C Geo\Core Units\Regions---\ZZ\Pics-Regional\images.jpg"/>
          <p:cNvPicPr>
            <a:picLocks noChangeAspect="1" noChangeArrowheads="1"/>
          </p:cNvPicPr>
          <p:nvPr/>
        </p:nvPicPr>
        <p:blipFill>
          <a:blip r:embed="rId6" cstate="print"/>
          <a:srcRect/>
          <a:stretch>
            <a:fillRect/>
          </a:stretch>
        </p:blipFill>
        <p:spPr bwMode="auto">
          <a:xfrm>
            <a:off x="2843213" y="4292600"/>
            <a:ext cx="3187700" cy="2565400"/>
          </a:xfrm>
          <a:prstGeom prst="rect">
            <a:avLst/>
          </a:prstGeom>
          <a:noFill/>
          <a:ln w="9525">
            <a:noFill/>
            <a:miter lim="800000"/>
            <a:headEnd/>
            <a:tailEnd/>
          </a:ln>
        </p:spPr>
      </p:pic>
      <p:pic>
        <p:nvPicPr>
          <p:cNvPr id="55304" name="Picture 10" descr="C:\Documents\An Tíreolas 09-10\Patrick L.C Geo\Core Units\Regions---\ZZ\Pics-Regional\0001c0670c8r.jpg"/>
          <p:cNvPicPr>
            <a:picLocks noChangeAspect="1" noChangeArrowheads="1"/>
          </p:cNvPicPr>
          <p:nvPr/>
        </p:nvPicPr>
        <p:blipFill>
          <a:blip r:embed="rId7" cstate="print"/>
          <a:srcRect/>
          <a:stretch>
            <a:fillRect/>
          </a:stretch>
        </p:blipFill>
        <p:spPr bwMode="auto">
          <a:xfrm>
            <a:off x="0" y="3141663"/>
            <a:ext cx="2843213"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solidFill>
                  <a:srgbClr val="0070C0"/>
                </a:solidFill>
              </a:rPr>
              <a:t>Patterns in Manufacturing Industry- Influence of the EU</a:t>
            </a:r>
            <a:endParaRPr lang="en-IE" dirty="0">
              <a:solidFill>
                <a:srgbClr val="0070C0"/>
              </a:solidFill>
            </a:endParaRPr>
          </a:p>
        </p:txBody>
      </p:sp>
      <p:sp>
        <p:nvSpPr>
          <p:cNvPr id="55299" name="Content Placeholder 2"/>
          <p:cNvSpPr>
            <a:spLocks noGrp="1"/>
          </p:cNvSpPr>
          <p:nvPr>
            <p:ph idx="1"/>
          </p:nvPr>
        </p:nvSpPr>
        <p:spPr>
          <a:xfrm>
            <a:off x="251520" y="1700808"/>
            <a:ext cx="8640960" cy="5157192"/>
          </a:xfrm>
        </p:spPr>
        <p:txBody>
          <a:bodyPr/>
          <a:lstStyle/>
          <a:p>
            <a:pPr>
              <a:buFont typeface="Wingdings" pitchFamily="2" charset="2"/>
              <a:buChar char=""/>
            </a:pPr>
            <a:r>
              <a:rPr lang="en-IE" dirty="0" smtClean="0"/>
              <a:t>As the GDA is considered to be an underdeveloped region </a:t>
            </a:r>
            <a:r>
              <a:rPr lang="en-IE" dirty="0" smtClean="0">
                <a:solidFill>
                  <a:srgbClr val="00B050"/>
                </a:solidFill>
              </a:rPr>
              <a:t>is receives help from the EU in forms such as the Regional Development Fund (Education and training) and the Structural Fund (transport and </a:t>
            </a:r>
            <a:r>
              <a:rPr lang="en-IE" dirty="0" err="1" smtClean="0">
                <a:solidFill>
                  <a:srgbClr val="00B050"/>
                </a:solidFill>
              </a:rPr>
              <a:t>commuication</a:t>
            </a:r>
            <a:r>
              <a:rPr lang="en-IE" dirty="0" smtClean="0">
                <a:solidFill>
                  <a:srgbClr val="00B050"/>
                </a:solidFill>
              </a:rPr>
              <a: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62" name="Picture 2" descr="http://www.hansatravel.ee/upload/image/EU_RegionalDevelopment_horisontaal.jpg"/>
          <p:cNvPicPr>
            <a:picLocks noChangeAspect="1" noChangeArrowheads="1"/>
          </p:cNvPicPr>
          <p:nvPr/>
        </p:nvPicPr>
        <p:blipFill>
          <a:blip r:embed="rId3" cstate="print"/>
          <a:srcRect/>
          <a:stretch>
            <a:fillRect/>
          </a:stretch>
        </p:blipFill>
        <p:spPr bwMode="auto">
          <a:xfrm>
            <a:off x="0" y="0"/>
            <a:ext cx="8864667" cy="4938886"/>
          </a:xfrm>
          <a:prstGeom prst="rect">
            <a:avLst/>
          </a:prstGeom>
          <a:noFill/>
        </p:spPr>
      </p:pic>
      <p:pic>
        <p:nvPicPr>
          <p:cNvPr id="501764" name="Picture 4" descr="http://www.cwcw.ie/images/EU_Logo.jpg"/>
          <p:cNvPicPr>
            <a:picLocks noChangeAspect="1" noChangeArrowheads="1"/>
          </p:cNvPicPr>
          <p:nvPr/>
        </p:nvPicPr>
        <p:blipFill>
          <a:blip r:embed="rId4" cstate="print"/>
          <a:srcRect/>
          <a:stretch>
            <a:fillRect/>
          </a:stretch>
        </p:blipFill>
        <p:spPr bwMode="auto">
          <a:xfrm>
            <a:off x="1403648" y="3861048"/>
            <a:ext cx="6840760" cy="2996952"/>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fontScale="90000"/>
          </a:bodyPr>
          <a:lstStyle/>
          <a:p>
            <a:pPr>
              <a:defRPr/>
            </a:pPr>
            <a:r>
              <a:rPr lang="en-IE" dirty="0" smtClean="0"/>
              <a:t/>
            </a:r>
            <a:br>
              <a:rPr lang="en-IE" dirty="0" smtClean="0"/>
            </a:br>
            <a:r>
              <a:rPr lang="en-IE" dirty="0" smtClean="0">
                <a:solidFill>
                  <a:srgbClr val="0070C0"/>
                </a:solidFill>
              </a:rPr>
              <a:t>Economic Challenge: </a:t>
            </a:r>
            <a:br>
              <a:rPr lang="en-IE" dirty="0" smtClean="0">
                <a:solidFill>
                  <a:srgbClr val="0070C0"/>
                </a:solidFill>
              </a:rPr>
            </a:br>
            <a:r>
              <a:rPr lang="en-IE" dirty="0" smtClean="0">
                <a:solidFill>
                  <a:srgbClr val="0070C0"/>
                </a:solidFill>
              </a:rPr>
              <a:t>Attracting Replacement Industries</a:t>
            </a:r>
            <a:r>
              <a:rPr lang="en-IE" dirty="0" smtClean="0"/>
              <a:t/>
            </a:r>
            <a:br>
              <a:rPr lang="en-IE" dirty="0" smtClean="0"/>
            </a:br>
            <a:endParaRPr lang="en-IE" dirty="0"/>
          </a:p>
        </p:txBody>
      </p:sp>
      <p:sp>
        <p:nvSpPr>
          <p:cNvPr id="56323" name="Content Placeholder 2"/>
          <p:cNvSpPr>
            <a:spLocks noGrp="1"/>
          </p:cNvSpPr>
          <p:nvPr>
            <p:ph idx="1"/>
          </p:nvPr>
        </p:nvSpPr>
        <p:spPr>
          <a:xfrm>
            <a:off x="0" y="2133600"/>
            <a:ext cx="9144000" cy="4724400"/>
          </a:xfrm>
        </p:spPr>
        <p:txBody>
          <a:bodyPr/>
          <a:lstStyle/>
          <a:p>
            <a:pPr>
              <a:buFont typeface="Wingdings" pitchFamily="2" charset="2"/>
              <a:buChar char=""/>
            </a:pPr>
            <a:r>
              <a:rPr lang="en-IE" dirty="0" smtClean="0"/>
              <a:t>Industry in the west must </a:t>
            </a:r>
            <a:r>
              <a:rPr lang="en-IE" dirty="0" smtClean="0">
                <a:solidFill>
                  <a:srgbClr val="00B050"/>
                </a:solidFill>
              </a:rPr>
              <a:t>compete with low-cost producers in Eastern Europe, North Africa &amp; </a:t>
            </a:r>
            <a:r>
              <a:rPr lang="en-IE" dirty="0" smtClean="0"/>
              <a:t>Asia.</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normAutofit fontScale="90000"/>
          </a:bodyPr>
          <a:lstStyle/>
          <a:p>
            <a:r>
              <a:rPr lang="en-US" sz="4000"/>
              <a:t>Fig. 11 Communications in the BMW region </a:t>
            </a:r>
            <a:br>
              <a:rPr lang="en-US" sz="4000"/>
            </a:br>
            <a:endParaRPr lang="en-US" sz="4000"/>
          </a:p>
        </p:txBody>
      </p:sp>
      <p:pic>
        <p:nvPicPr>
          <p:cNvPr id="239619" name="Picture 3"/>
          <p:cNvPicPr>
            <a:picLocks noGrp="1" noChangeAspect="1" noChangeArrowheads="1"/>
          </p:cNvPicPr>
          <p:nvPr>
            <p:ph idx="1"/>
          </p:nvPr>
        </p:nvPicPr>
        <p:blipFill>
          <a:blip r:embed="rId3" cstate="print"/>
          <a:srcRect/>
          <a:stretch>
            <a:fillRect/>
          </a:stretch>
        </p:blipFill>
        <p:spPr>
          <a:xfrm>
            <a:off x="2700338" y="1557338"/>
            <a:ext cx="3351212" cy="4967287"/>
          </a:xfrm>
          <a:noFill/>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4.TERTIARY ACTIVITIES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Tertiary</a:t>
            </a:r>
            <a:endParaRPr lang="en-US" dirty="0"/>
          </a:p>
        </p:txBody>
      </p:sp>
      <p:sp>
        <p:nvSpPr>
          <p:cNvPr id="3" name="Content Placeholder 2"/>
          <p:cNvSpPr>
            <a:spLocks noGrp="1"/>
          </p:cNvSpPr>
          <p:nvPr>
            <p:ph idx="1"/>
          </p:nvPr>
        </p:nvSpPr>
        <p:spPr/>
        <p:txBody>
          <a:bodyPr/>
          <a:lstStyle/>
          <a:p>
            <a:r>
              <a:rPr lang="en-IE" dirty="0" smtClean="0"/>
              <a:t>Tertiary activities involve the </a:t>
            </a:r>
            <a:r>
              <a:rPr lang="en-IE" dirty="0" smtClean="0">
                <a:solidFill>
                  <a:srgbClr val="00B050"/>
                </a:solidFill>
              </a:rPr>
              <a:t>provision of services.</a:t>
            </a:r>
          </a:p>
          <a:p>
            <a:r>
              <a:rPr lang="en-IE" dirty="0" smtClean="0"/>
              <a:t>Regions that are involved in tertiary activities </a:t>
            </a:r>
            <a:r>
              <a:rPr lang="en-IE" dirty="0" smtClean="0">
                <a:solidFill>
                  <a:srgbClr val="00B050"/>
                </a:solidFill>
              </a:rPr>
              <a:t>tend to be richer.</a:t>
            </a:r>
          </a:p>
          <a:p>
            <a:r>
              <a:rPr lang="en-IE" dirty="0" smtClean="0"/>
              <a:t>In the west a </a:t>
            </a:r>
            <a:r>
              <a:rPr lang="en-IE" dirty="0" smtClean="0">
                <a:solidFill>
                  <a:srgbClr val="00B050"/>
                </a:solidFill>
              </a:rPr>
              <a:t>lower than the average number of people are employed in the tertiary sector</a:t>
            </a:r>
            <a:r>
              <a:rPr lang="en-IE" dirty="0" smtClean="0"/>
              <a:t>.</a:t>
            </a:r>
          </a:p>
          <a:p>
            <a:r>
              <a:rPr lang="en-IE" dirty="0" smtClean="0"/>
              <a:t>Because of the natural barriers roads are often narrow and winding while the steep ground has prevented the development of an efficient rail network.</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pPr eaLnBrk="1" fontAlgn="auto" hangingPunct="1">
              <a:spcAft>
                <a:spcPts val="0"/>
              </a:spcAft>
              <a:defRPr/>
            </a:pPr>
            <a:r>
              <a:rPr lang="en-IE" u="sng" dirty="0" smtClean="0">
                <a:solidFill>
                  <a:srgbClr val="0070C0"/>
                </a:solidFill>
                <a:effectLst/>
              </a:rPr>
              <a:t>Tertiary Activities</a:t>
            </a:r>
            <a:r>
              <a:rPr lang="en-IE" dirty="0" smtClean="0">
                <a:solidFill>
                  <a:srgbClr val="0070C0"/>
                </a:solidFill>
                <a:effectLst/>
              </a:rPr>
              <a:t> - BMW</a:t>
            </a:r>
            <a:br>
              <a:rPr lang="en-IE" dirty="0" smtClean="0">
                <a:solidFill>
                  <a:srgbClr val="0070C0"/>
                </a:solidFill>
                <a:effectLst/>
              </a:rPr>
            </a:br>
            <a:r>
              <a:rPr lang="en-IE" dirty="0" smtClean="0">
                <a:solidFill>
                  <a:srgbClr val="0070C0"/>
                </a:solidFill>
                <a:effectLst/>
              </a:rPr>
              <a:t>Transport</a:t>
            </a:r>
          </a:p>
        </p:txBody>
      </p:sp>
      <p:sp>
        <p:nvSpPr>
          <p:cNvPr id="3" name="Content Placeholder 2"/>
          <p:cNvSpPr>
            <a:spLocks noGrp="1"/>
          </p:cNvSpPr>
          <p:nvPr>
            <p:ph idx="1"/>
          </p:nvPr>
        </p:nvSpPr>
        <p:spPr>
          <a:xfrm>
            <a:off x="179512" y="1628775"/>
            <a:ext cx="8784976" cy="5040585"/>
          </a:xfrm>
        </p:spPr>
        <p:txBody>
          <a:bodyPr rtlCol="0">
            <a:normAutofit fontScale="92500" lnSpcReduction="20000"/>
          </a:bodyPr>
          <a:lstStyle/>
          <a:p>
            <a:pPr>
              <a:defRPr/>
            </a:pPr>
            <a:r>
              <a:rPr lang="en-IE" dirty="0" smtClean="0"/>
              <a:t>Transport infrastructure </a:t>
            </a:r>
            <a:r>
              <a:rPr lang="en-IE" dirty="0" smtClean="0">
                <a:solidFill>
                  <a:srgbClr val="00B050"/>
                </a:solidFill>
              </a:rPr>
              <a:t>highlights the peripherality of the region.</a:t>
            </a:r>
          </a:p>
          <a:p>
            <a:pPr>
              <a:defRPr/>
            </a:pPr>
            <a:r>
              <a:rPr lang="en-IE" dirty="0" smtClean="0">
                <a:solidFill>
                  <a:srgbClr val="00B050"/>
                </a:solidFill>
              </a:rPr>
              <a:t>Few national primary road</a:t>
            </a:r>
          </a:p>
          <a:p>
            <a:pPr>
              <a:defRPr/>
            </a:pPr>
            <a:r>
              <a:rPr lang="en-IE" dirty="0" smtClean="0">
                <a:solidFill>
                  <a:srgbClr val="00B050"/>
                </a:solidFill>
              </a:rPr>
              <a:t>Road and rail are the fringes of a network focused on Dublin, although the M6 (Dublin-Galway) has somewhat improved this.</a:t>
            </a:r>
          </a:p>
          <a:p>
            <a:pPr>
              <a:defRPr/>
            </a:pPr>
            <a:r>
              <a:rPr lang="en-IE" dirty="0" smtClean="0"/>
              <a:t>Main </a:t>
            </a:r>
            <a:r>
              <a:rPr lang="en-IE" dirty="0" smtClean="0">
                <a:solidFill>
                  <a:srgbClr val="00B050"/>
                </a:solidFill>
              </a:rPr>
              <a:t>shipping ports are Galway &amp; Sligo but they are limited</a:t>
            </a:r>
          </a:p>
          <a:p>
            <a:pPr eaLnBrk="1" fontAlgn="auto" hangingPunct="1">
              <a:spcAft>
                <a:spcPts val="0"/>
              </a:spcAft>
              <a:buFont typeface="Arial" pitchFamily="34" charset="0"/>
              <a:buChar char="•"/>
              <a:defRPr/>
            </a:pPr>
            <a:r>
              <a:rPr lang="en-IE" dirty="0" smtClean="0"/>
              <a:t>Low population &amp; rural also makes </a:t>
            </a:r>
            <a:r>
              <a:rPr lang="en-IE" dirty="0" smtClean="0">
                <a:solidFill>
                  <a:srgbClr val="00B050"/>
                </a:solidFill>
              </a:rPr>
              <a:t>public transport expensive to supply and therefore infrequent</a:t>
            </a:r>
            <a:r>
              <a:rPr lang="en-IE" dirty="0" smtClean="0"/>
              <a:t>. </a:t>
            </a:r>
            <a:r>
              <a:rPr lang="en-IE" dirty="0" smtClean="0">
                <a:solidFill>
                  <a:srgbClr val="00B050"/>
                </a:solidFill>
              </a:rPr>
              <a:t>4% of the population use public transport compared to 11% nationally</a:t>
            </a:r>
            <a:endParaRPr lang="en-US" dirty="0" smtClean="0">
              <a:solidFill>
                <a:srgbClr val="00B050"/>
              </a:solidFill>
            </a:endParaRPr>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endParaRPr lang="en-US"/>
          </a:p>
        </p:txBody>
      </p:sp>
      <p:pic>
        <p:nvPicPr>
          <p:cNvPr id="249859" name="Picture 3"/>
          <p:cNvPicPr>
            <a:picLocks noGrp="1" noChangeAspect="1" noChangeArrowheads="1"/>
          </p:cNvPicPr>
          <p:nvPr>
            <p:ph type="body" idx="1"/>
          </p:nvPr>
        </p:nvPicPr>
        <p:blipFill>
          <a:blip r:embed="rId3" cstate="print"/>
          <a:srcRect l="30646" t="13414" r="31199" b="5901"/>
          <a:stretch>
            <a:fillRect/>
          </a:stretch>
        </p:blipFill>
        <p:spPr>
          <a:xfrm>
            <a:off x="0" y="132702"/>
            <a:ext cx="9144000" cy="6725298"/>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pPr>
              <a:defRPr/>
            </a:pPr>
            <a:r>
              <a:rPr lang="en-IE" dirty="0" smtClean="0">
                <a:solidFill>
                  <a:srgbClr val="0070C0"/>
                </a:solidFill>
              </a:rPr>
              <a:t>Transport</a:t>
            </a:r>
            <a:endParaRPr lang="en-IE" dirty="0">
              <a:solidFill>
                <a:srgbClr val="0070C0"/>
              </a:solidFill>
            </a:endParaRPr>
          </a:p>
        </p:txBody>
      </p:sp>
      <p:sp>
        <p:nvSpPr>
          <p:cNvPr id="64515" name="Content Placeholder 2"/>
          <p:cNvSpPr>
            <a:spLocks noGrp="1"/>
          </p:cNvSpPr>
          <p:nvPr>
            <p:ph idx="1"/>
          </p:nvPr>
        </p:nvSpPr>
        <p:spPr>
          <a:xfrm>
            <a:off x="0" y="980728"/>
            <a:ext cx="9144000" cy="5877273"/>
          </a:xfrm>
        </p:spPr>
        <p:txBody>
          <a:bodyPr/>
          <a:lstStyle/>
          <a:p>
            <a:pPr eaLnBrk="1" hangingPunct="1">
              <a:buFont typeface="Arial" charset="0"/>
              <a:buChar char="•"/>
            </a:pPr>
            <a:r>
              <a:rPr lang="en-IE" dirty="0" smtClean="0">
                <a:solidFill>
                  <a:srgbClr val="00B050"/>
                </a:solidFill>
              </a:rPr>
              <a:t>natural barriers make roads often narrow and winding while steep ground has prevented an efficient rail network</a:t>
            </a:r>
            <a:r>
              <a:rPr lang="en-IE" dirty="0" smtClean="0"/>
              <a:t>.</a:t>
            </a:r>
          </a:p>
          <a:p>
            <a:pPr eaLnBrk="1" hangingPunct="1">
              <a:buFont typeface="Arial" charset="0"/>
              <a:buChar char="•"/>
            </a:pPr>
            <a:r>
              <a:rPr lang="en-IE" dirty="0" smtClean="0"/>
              <a:t>Money to be spent on </a:t>
            </a:r>
            <a:r>
              <a:rPr lang="en-IE" dirty="0" smtClean="0">
                <a:solidFill>
                  <a:srgbClr val="00B050"/>
                </a:solidFill>
              </a:rPr>
              <a:t>Western rail Corridor called “West on Track”</a:t>
            </a:r>
          </a:p>
          <a:p>
            <a:pPr eaLnBrk="1" hangingPunct="1">
              <a:buFont typeface="Arial" charset="0"/>
              <a:buChar char="•"/>
            </a:pPr>
            <a:r>
              <a:rPr lang="en-IE" dirty="0" smtClean="0">
                <a:solidFill>
                  <a:srgbClr val="00B050"/>
                </a:solidFill>
              </a:rPr>
              <a:t>500€ has been allocated under NDP but not spent.</a:t>
            </a:r>
          </a:p>
          <a:p>
            <a:pPr eaLnBrk="1" hangingPunct="1">
              <a:buFont typeface="Arial" charset="0"/>
              <a:buChar char="•"/>
            </a:pPr>
            <a:r>
              <a:rPr lang="en-IE" dirty="0" smtClean="0">
                <a:solidFill>
                  <a:srgbClr val="00B050"/>
                </a:solidFill>
              </a:rPr>
              <a:t>Transport 21= Atlantic corridor.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1560" y="692696"/>
            <a:ext cx="7772400" cy="1944216"/>
          </a:xfrm>
        </p:spPr>
        <p:txBody>
          <a:bodyPr>
            <a:normAutofit/>
          </a:bodyPr>
          <a:lstStyle/>
          <a:p>
            <a:r>
              <a:rPr lang="en-IE" sz="7200" dirty="0" smtClean="0"/>
              <a:t>THE WEST</a:t>
            </a:r>
            <a:endParaRPr lang="en-US" sz="7200" dirty="0"/>
          </a:p>
        </p:txBody>
      </p:sp>
      <p:sp>
        <p:nvSpPr>
          <p:cNvPr id="5" name="Subtitle 4"/>
          <p:cNvSpPr>
            <a:spLocks noGrp="1"/>
          </p:cNvSpPr>
          <p:nvPr>
            <p:ph type="subTitle" idx="1"/>
          </p:nvPr>
        </p:nvSpPr>
        <p:spPr/>
        <p:txBody>
          <a:bodyPr/>
          <a:lstStyle/>
          <a:p>
            <a:endParaRPr lang="en-US"/>
          </a:p>
        </p:txBody>
      </p:sp>
      <p:pic>
        <p:nvPicPr>
          <p:cNvPr id="3074" name="Picture 2" descr="http://www.bmwassembly.ie/images/en_map.gif"/>
          <p:cNvPicPr>
            <a:picLocks noChangeAspect="1" noChangeArrowheads="1"/>
          </p:cNvPicPr>
          <p:nvPr/>
        </p:nvPicPr>
        <p:blipFill>
          <a:blip r:embed="rId3" cstate="print"/>
          <a:srcRect/>
          <a:stretch>
            <a:fillRect/>
          </a:stretch>
        </p:blipFill>
        <p:spPr bwMode="auto">
          <a:xfrm>
            <a:off x="1619672" y="2348880"/>
            <a:ext cx="5904656" cy="450912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PTA0"/>
          <p:cNvPicPr>
            <a:picLocks noChangeAspect="1" noChangeArrowheads="1"/>
          </p:cNvPicPr>
          <p:nvPr/>
        </p:nvPicPr>
        <p:blipFill>
          <a:blip r:embed="rId3" cstate="print"/>
          <a:srcRect/>
          <a:stretch>
            <a:fillRect/>
          </a:stretch>
        </p:blipFill>
        <p:spPr bwMode="auto">
          <a:xfrm>
            <a:off x="0" y="332656"/>
            <a:ext cx="8892480" cy="65253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PPT9F"/>
          <p:cNvPicPr>
            <a:picLocks noChangeAspect="1" noChangeArrowheads="1"/>
          </p:cNvPicPr>
          <p:nvPr/>
        </p:nvPicPr>
        <p:blipFill>
          <a:blip r:embed="rId3" cstate="print"/>
          <a:srcRect/>
          <a:stretch>
            <a:fillRect/>
          </a:stretch>
        </p:blipFill>
        <p:spPr bwMode="auto">
          <a:xfrm>
            <a:off x="0" y="0"/>
            <a:ext cx="89644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Transport</a:t>
            </a:r>
            <a:endParaRPr lang="en-US" dirty="0"/>
          </a:p>
        </p:txBody>
      </p:sp>
      <p:sp>
        <p:nvSpPr>
          <p:cNvPr id="3" name="Content Placeholder 2"/>
          <p:cNvSpPr>
            <a:spLocks noGrp="1"/>
          </p:cNvSpPr>
          <p:nvPr>
            <p:ph idx="1"/>
          </p:nvPr>
        </p:nvSpPr>
        <p:spPr/>
        <p:txBody>
          <a:bodyPr/>
          <a:lstStyle/>
          <a:p>
            <a:r>
              <a:rPr lang="en-IE" dirty="0" smtClean="0">
                <a:solidFill>
                  <a:srgbClr val="00B050"/>
                </a:solidFill>
              </a:rPr>
              <a:t>Lack of a main international airport is also hindering secondary activities </a:t>
            </a:r>
            <a:r>
              <a:rPr lang="en-IE" dirty="0" smtClean="0"/>
              <a:t>in the area and makes it difficult for overseas tourists to get here.</a:t>
            </a:r>
          </a:p>
          <a:p>
            <a:r>
              <a:rPr lang="en-IE" dirty="0" smtClean="0"/>
              <a:t>It is </a:t>
            </a:r>
            <a:r>
              <a:rPr lang="en-IE" dirty="0" smtClean="0">
                <a:solidFill>
                  <a:srgbClr val="00B050"/>
                </a:solidFill>
              </a:rPr>
              <a:t>expensive to hire a car in Ireland and bus services are not attractive for tourists. As a result only 830,000 of 6million tourists to Ireland each year visit the BMW region</a:t>
            </a:r>
            <a:r>
              <a:rPr lang="en-IE" dirty="0" smtClean="0"/>
              <a:t>. </a:t>
            </a:r>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Knock Airport</a:t>
            </a:r>
            <a:endParaRPr lang="en-US" dirty="0"/>
          </a:p>
        </p:txBody>
      </p:sp>
      <p:sp>
        <p:nvSpPr>
          <p:cNvPr id="3" name="Content Placeholder 2"/>
          <p:cNvSpPr>
            <a:spLocks noGrp="1"/>
          </p:cNvSpPr>
          <p:nvPr>
            <p:ph idx="1"/>
          </p:nvPr>
        </p:nvSpPr>
        <p:spPr/>
        <p:txBody>
          <a:bodyPr/>
          <a:lstStyle/>
          <a:p>
            <a:endParaRPr lang="en-US"/>
          </a:p>
        </p:txBody>
      </p:sp>
      <p:pic>
        <p:nvPicPr>
          <p:cNvPr id="505858" name="Picture 2" descr="http://www.mayo.ie/en/media/Media,3345,en.jpg"/>
          <p:cNvPicPr>
            <a:picLocks noChangeAspect="1" noChangeArrowheads="1"/>
          </p:cNvPicPr>
          <p:nvPr/>
        </p:nvPicPr>
        <p:blipFill>
          <a:blip r:embed="rId3" cstate="print"/>
          <a:srcRect/>
          <a:stretch>
            <a:fillRect/>
          </a:stretch>
        </p:blipFill>
        <p:spPr bwMode="auto">
          <a:xfrm>
            <a:off x="0" y="1340768"/>
            <a:ext cx="9144000" cy="5328592"/>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8229600" cy="503783"/>
          </a:xfrm>
        </p:spPr>
        <p:txBody>
          <a:bodyPr>
            <a:normAutofit fontScale="90000"/>
          </a:bodyPr>
          <a:lstStyle/>
          <a:p>
            <a:pPr>
              <a:defRPr/>
            </a:pPr>
            <a:r>
              <a:rPr lang="en-IE" dirty="0" smtClean="0">
                <a:solidFill>
                  <a:srgbClr val="0070C0"/>
                </a:solidFill>
              </a:rPr>
              <a:t>Tourism</a:t>
            </a:r>
            <a:endParaRPr lang="en-IE" dirty="0">
              <a:solidFill>
                <a:srgbClr val="0070C0"/>
              </a:solidFill>
            </a:endParaRPr>
          </a:p>
        </p:txBody>
      </p:sp>
      <p:sp>
        <p:nvSpPr>
          <p:cNvPr id="3" name="Content Placeholder 2"/>
          <p:cNvSpPr>
            <a:spLocks noGrp="1"/>
          </p:cNvSpPr>
          <p:nvPr>
            <p:ph idx="1"/>
          </p:nvPr>
        </p:nvSpPr>
        <p:spPr>
          <a:xfrm>
            <a:off x="0" y="692697"/>
            <a:ext cx="8964488" cy="5832648"/>
          </a:xfrm>
        </p:spPr>
        <p:txBody>
          <a:bodyPr/>
          <a:lstStyle/>
          <a:p>
            <a:pPr eaLnBrk="1" fontAlgn="auto" hangingPunct="1">
              <a:spcAft>
                <a:spcPts val="0"/>
              </a:spcAft>
              <a:buFont typeface="Arial" pitchFamily="34" charset="0"/>
              <a:buChar char="•"/>
              <a:defRPr/>
            </a:pPr>
            <a:r>
              <a:rPr lang="en-IE" sz="3180" dirty="0" smtClean="0"/>
              <a:t>Even though the sector is </a:t>
            </a:r>
            <a:r>
              <a:rPr lang="en-IE" sz="3180" dirty="0" smtClean="0">
                <a:solidFill>
                  <a:srgbClr val="00B050"/>
                </a:solidFill>
              </a:rPr>
              <a:t>underdeveloped over two million tourists visit annually.</a:t>
            </a:r>
          </a:p>
          <a:p>
            <a:pPr eaLnBrk="1" fontAlgn="auto" hangingPunct="1">
              <a:spcAft>
                <a:spcPts val="0"/>
              </a:spcAft>
              <a:buFont typeface="Arial" pitchFamily="34" charset="0"/>
              <a:buChar char="•"/>
              <a:defRPr/>
            </a:pPr>
            <a:r>
              <a:rPr lang="en-IE" sz="3180" dirty="0" smtClean="0"/>
              <a:t>Tourism in the west is </a:t>
            </a:r>
            <a:r>
              <a:rPr lang="en-IE" sz="3180" dirty="0" smtClean="0">
                <a:solidFill>
                  <a:srgbClr val="00B050"/>
                </a:solidFill>
              </a:rPr>
              <a:t>seasonal with  highest numbers in July and August</a:t>
            </a:r>
            <a:r>
              <a:rPr lang="en-IE" sz="3180" dirty="0" smtClean="0"/>
              <a:t>.</a:t>
            </a:r>
          </a:p>
          <a:p>
            <a:pPr eaLnBrk="1" fontAlgn="auto" hangingPunct="1">
              <a:spcAft>
                <a:spcPts val="0"/>
              </a:spcAft>
              <a:buFont typeface="Arial" pitchFamily="34" charset="0"/>
              <a:buChar char="•"/>
              <a:defRPr/>
            </a:pPr>
            <a:r>
              <a:rPr lang="en-IE" sz="3180" dirty="0" smtClean="0">
                <a:solidFill>
                  <a:srgbClr val="00B050"/>
                </a:solidFill>
              </a:rPr>
              <a:t>Physical aspects </a:t>
            </a:r>
            <a:r>
              <a:rPr lang="en-IE" sz="3180" dirty="0" smtClean="0"/>
              <a:t>are an important physical factor in the development of tourism services.</a:t>
            </a:r>
          </a:p>
          <a:p>
            <a:pPr eaLnBrk="1" fontAlgn="auto" hangingPunct="1">
              <a:spcAft>
                <a:spcPts val="0"/>
              </a:spcAft>
              <a:buFont typeface="Arial" pitchFamily="34" charset="0"/>
              <a:buChar char="•"/>
              <a:defRPr/>
            </a:pPr>
            <a:r>
              <a:rPr lang="en-IE" sz="3180" dirty="0" smtClean="0">
                <a:solidFill>
                  <a:srgbClr val="00B050"/>
                </a:solidFill>
              </a:rPr>
              <a:t>Beautiful scenery the mountains, lakes and valleys are very scenic and attract thousands of tourists interested in walking and golf – Bangor trail, Co Mayo/ </a:t>
            </a:r>
            <a:r>
              <a:rPr lang="en-IE" sz="3180" dirty="0" err="1" smtClean="0">
                <a:solidFill>
                  <a:srgbClr val="00B050"/>
                </a:solidFill>
              </a:rPr>
              <a:t>Craogh</a:t>
            </a:r>
            <a:r>
              <a:rPr lang="en-IE" sz="3180" dirty="0" smtClean="0">
                <a:solidFill>
                  <a:srgbClr val="00B050"/>
                </a:solidFill>
              </a:rPr>
              <a:t> Patrick attracts 20,000 walkers every year.</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pic>
        <p:nvPicPr>
          <p:cNvPr id="13315" name="Picture 3"/>
          <p:cNvPicPr>
            <a:picLocks noGrp="1" noChangeAspect="1" noChangeArrowheads="1"/>
          </p:cNvPicPr>
          <p:nvPr>
            <p:ph type="body" idx="1"/>
          </p:nvPr>
        </p:nvPicPr>
        <p:blipFill>
          <a:blip r:embed="rId3" cstate="print"/>
          <a:srcRect l="23226" t="11151" r="22438" b="9051"/>
          <a:stretch>
            <a:fillRect/>
          </a:stretch>
        </p:blipFill>
        <p:spPr>
          <a:xfrm>
            <a:off x="0" y="0"/>
            <a:ext cx="8820472" cy="6701402"/>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8229600" cy="503783"/>
          </a:xfrm>
        </p:spPr>
        <p:txBody>
          <a:bodyPr>
            <a:normAutofit fontScale="90000"/>
          </a:bodyPr>
          <a:lstStyle/>
          <a:p>
            <a:pPr>
              <a:defRPr/>
            </a:pPr>
            <a:r>
              <a:rPr lang="en-IE" dirty="0" smtClean="0">
                <a:solidFill>
                  <a:srgbClr val="0070C0"/>
                </a:solidFill>
              </a:rPr>
              <a:t>Tourism</a:t>
            </a:r>
            <a:endParaRPr lang="en-IE" dirty="0">
              <a:solidFill>
                <a:srgbClr val="0070C0"/>
              </a:solidFill>
            </a:endParaRPr>
          </a:p>
        </p:txBody>
      </p:sp>
      <p:sp>
        <p:nvSpPr>
          <p:cNvPr id="3" name="Content Placeholder 2"/>
          <p:cNvSpPr>
            <a:spLocks noGrp="1"/>
          </p:cNvSpPr>
          <p:nvPr>
            <p:ph idx="1"/>
          </p:nvPr>
        </p:nvSpPr>
        <p:spPr>
          <a:xfrm>
            <a:off x="0" y="692697"/>
            <a:ext cx="8964488" cy="5832648"/>
          </a:xfrm>
        </p:spPr>
        <p:txBody>
          <a:bodyPr/>
          <a:lstStyle/>
          <a:p>
            <a:pPr eaLnBrk="1" fontAlgn="auto" hangingPunct="1">
              <a:spcAft>
                <a:spcPts val="0"/>
              </a:spcAft>
              <a:buFont typeface="Arial" pitchFamily="34" charset="0"/>
              <a:buChar char="•"/>
              <a:defRPr/>
            </a:pPr>
            <a:r>
              <a:rPr lang="en-IE" sz="3180" dirty="0" err="1" smtClean="0">
                <a:solidFill>
                  <a:srgbClr val="00B050"/>
                </a:solidFill>
              </a:rPr>
              <a:t>Bundoran</a:t>
            </a:r>
            <a:r>
              <a:rPr lang="en-IE" sz="3180" dirty="0" smtClean="0">
                <a:solidFill>
                  <a:srgbClr val="00B050"/>
                </a:solidFill>
              </a:rPr>
              <a:t>, Co. Donegal is a popular surfing holiday and hosted the European Surf championships ’97.</a:t>
            </a:r>
          </a:p>
          <a:p>
            <a:pPr eaLnBrk="1" fontAlgn="auto" hangingPunct="1">
              <a:spcAft>
                <a:spcPts val="0"/>
              </a:spcAft>
              <a:buFont typeface="Arial" pitchFamily="34" charset="0"/>
              <a:buChar char="•"/>
              <a:defRPr/>
            </a:pPr>
            <a:r>
              <a:rPr lang="en-IE" sz="3180" dirty="0" smtClean="0">
                <a:solidFill>
                  <a:srgbClr val="00B050"/>
                </a:solidFill>
              </a:rPr>
              <a:t>Volvo ocean race </a:t>
            </a:r>
          </a:p>
          <a:p>
            <a:pPr eaLnBrk="1" fontAlgn="auto" hangingPunct="1">
              <a:spcAft>
                <a:spcPts val="0"/>
              </a:spcAft>
              <a:buFont typeface="Arial" pitchFamily="34" charset="0"/>
              <a:buChar char="•"/>
              <a:defRPr/>
            </a:pPr>
            <a:r>
              <a:rPr lang="en-IE" sz="3180" dirty="0" smtClean="0">
                <a:solidFill>
                  <a:srgbClr val="00B050"/>
                </a:solidFill>
              </a:rPr>
              <a:t>Niche holidays </a:t>
            </a:r>
            <a:r>
              <a:rPr lang="en-IE" sz="3180" dirty="0" smtClean="0"/>
              <a:t>such as fishing, cultural event and team building exercises.</a:t>
            </a:r>
          </a:p>
          <a:p>
            <a:pPr eaLnBrk="1" fontAlgn="auto" hangingPunct="1">
              <a:spcAft>
                <a:spcPts val="0"/>
              </a:spcAft>
              <a:buFont typeface="Arial" pitchFamily="34" charset="0"/>
              <a:buChar char="•"/>
              <a:defRPr/>
            </a:pPr>
            <a:r>
              <a:rPr lang="en-IE" sz="3180" dirty="0" smtClean="0">
                <a:solidFill>
                  <a:srgbClr val="00B050"/>
                </a:solidFill>
              </a:rPr>
              <a:t>Airports are located in Galway, Knock and Sligo but services are limited </a:t>
            </a:r>
            <a:r>
              <a:rPr lang="en-IE" sz="3180" dirty="0" smtClean="0"/>
              <a:t>due to low demand.</a:t>
            </a:r>
          </a:p>
          <a:p>
            <a:pPr eaLnBrk="1" fontAlgn="auto" hangingPunct="1">
              <a:spcAft>
                <a:spcPts val="0"/>
              </a:spcAft>
              <a:buFont typeface="Arial" pitchFamily="34" charset="0"/>
              <a:buChar char="•"/>
              <a:defRPr/>
            </a:pPr>
            <a:r>
              <a:rPr lang="en-IE" sz="3180" dirty="0" smtClean="0">
                <a:solidFill>
                  <a:srgbClr val="00B050"/>
                </a:solidFill>
              </a:rPr>
              <a:t>County Galway is by far the main tourist centre </a:t>
            </a:r>
            <a:r>
              <a:rPr lang="en-IE" sz="3180" dirty="0" smtClean="0"/>
              <a:t>as it is the centre of all transport routes and the cultural capital of the west.</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PPT9E"/>
          <p:cNvPicPr>
            <a:picLocks noChangeAspect="1" noChangeArrowheads="1"/>
          </p:cNvPicPr>
          <p:nvPr/>
        </p:nvPicPr>
        <p:blipFill>
          <a:blip r:embed="rId3" cstate="print"/>
          <a:srcRect/>
          <a:stretch>
            <a:fillRect/>
          </a:stretch>
        </p:blipFill>
        <p:spPr bwMode="auto">
          <a:xfrm>
            <a:off x="827088" y="188913"/>
            <a:ext cx="7502525" cy="650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pPr>
              <a:defRPr/>
            </a:pPr>
            <a:r>
              <a:rPr lang="en-IE" dirty="0" smtClean="0">
                <a:solidFill>
                  <a:srgbClr val="0070C0"/>
                </a:solidFill>
              </a:rPr>
              <a:t>Tourism</a:t>
            </a:r>
            <a:endParaRPr lang="en-IE" dirty="0"/>
          </a:p>
        </p:txBody>
      </p:sp>
      <p:sp>
        <p:nvSpPr>
          <p:cNvPr id="66563" name="Content Placeholder 2"/>
          <p:cNvSpPr>
            <a:spLocks noGrp="1"/>
          </p:cNvSpPr>
          <p:nvPr>
            <p:ph idx="1"/>
          </p:nvPr>
        </p:nvSpPr>
        <p:spPr>
          <a:xfrm>
            <a:off x="0" y="620713"/>
            <a:ext cx="9144000" cy="5949950"/>
          </a:xfrm>
        </p:spPr>
        <p:txBody>
          <a:bodyPr/>
          <a:lstStyle/>
          <a:p>
            <a:pPr>
              <a:buFont typeface="Wingdings" pitchFamily="2" charset="2"/>
              <a:buChar char=""/>
            </a:pPr>
            <a:r>
              <a:rPr lang="en-IE" dirty="0" smtClean="0">
                <a:solidFill>
                  <a:srgbClr val="00B050"/>
                </a:solidFill>
              </a:rPr>
              <a:t>Rugged mountains and coastline, quiet beaches, water sports, antiquities and culture attract 2 million tourists but also make it</a:t>
            </a:r>
          </a:p>
          <a:p>
            <a:pPr>
              <a:buNone/>
            </a:pPr>
            <a:r>
              <a:rPr lang="en-IE" dirty="0" smtClean="0">
                <a:solidFill>
                  <a:srgbClr val="00B050"/>
                </a:solidFill>
              </a:rPr>
              <a:t>    Difficult to access.</a:t>
            </a:r>
          </a:p>
          <a:p>
            <a:pPr>
              <a:buFont typeface="Wingdings" pitchFamily="2" charset="2"/>
              <a:buChar char=""/>
            </a:pPr>
            <a:r>
              <a:rPr lang="en-IE" dirty="0" smtClean="0">
                <a:solidFill>
                  <a:srgbClr val="00B050"/>
                </a:solidFill>
              </a:rPr>
              <a:t>EX </a:t>
            </a:r>
            <a:r>
              <a:rPr lang="en-IE" dirty="0" err="1" smtClean="0">
                <a:solidFill>
                  <a:srgbClr val="00B050"/>
                </a:solidFill>
              </a:rPr>
              <a:t>Clifden</a:t>
            </a:r>
            <a:r>
              <a:rPr lang="en-IE" dirty="0" smtClean="0">
                <a:solidFill>
                  <a:srgbClr val="00B050"/>
                </a:solidFill>
              </a:rPr>
              <a:t>, </a:t>
            </a:r>
            <a:r>
              <a:rPr lang="en-IE" dirty="0" err="1" smtClean="0">
                <a:solidFill>
                  <a:srgbClr val="00B050"/>
                </a:solidFill>
              </a:rPr>
              <a:t>Spiddal</a:t>
            </a:r>
            <a:r>
              <a:rPr lang="en-IE" dirty="0" smtClean="0">
                <a:solidFill>
                  <a:srgbClr val="00B050"/>
                </a:solidFill>
              </a:rPr>
              <a:t> &amp; Westport.</a:t>
            </a:r>
          </a:p>
          <a:p>
            <a:pPr>
              <a:buFont typeface="Wingdings" pitchFamily="2" charset="2"/>
              <a:buChar char=""/>
            </a:pPr>
            <a:r>
              <a:rPr lang="en-IE" dirty="0" smtClean="0">
                <a:solidFill>
                  <a:srgbClr val="00B050"/>
                </a:solidFill>
              </a:rPr>
              <a:t>Summer colleges in the Gaeltacht </a:t>
            </a:r>
          </a:p>
          <a:p>
            <a:pPr>
              <a:buFont typeface="Wingdings" pitchFamily="2" charset="2"/>
              <a:buNone/>
            </a:pPr>
            <a:r>
              <a:rPr lang="en-IE" dirty="0" smtClean="0">
                <a:solidFill>
                  <a:srgbClr val="00B050"/>
                </a:solidFill>
              </a:rPr>
              <a:t>cater for more than </a:t>
            </a:r>
          </a:p>
          <a:p>
            <a:pPr>
              <a:buFont typeface="Wingdings" pitchFamily="2" charset="2"/>
              <a:buNone/>
            </a:pPr>
            <a:r>
              <a:rPr lang="en-IE" dirty="0" smtClean="0">
                <a:solidFill>
                  <a:srgbClr val="00B050"/>
                </a:solidFill>
              </a:rPr>
              <a:t>20,000 students </a:t>
            </a:r>
          </a:p>
          <a:p>
            <a:pPr>
              <a:buFont typeface="Wingdings" pitchFamily="2" charset="2"/>
              <a:buNone/>
            </a:pPr>
            <a:r>
              <a:rPr lang="en-IE" dirty="0" smtClean="0"/>
              <a:t>which contributes to </a:t>
            </a:r>
          </a:p>
          <a:p>
            <a:pPr>
              <a:buFont typeface="Wingdings" pitchFamily="2" charset="2"/>
              <a:buNone/>
            </a:pPr>
            <a:r>
              <a:rPr lang="en-IE" dirty="0" smtClean="0"/>
              <a:t>local economy</a:t>
            </a:r>
            <a:r>
              <a:rPr lang="en-IE" dirty="0" smtClean="0">
                <a:solidFill>
                  <a:srgbClr val="7030A0"/>
                </a:solidFill>
              </a:rPr>
              <a:t>.</a:t>
            </a:r>
          </a:p>
        </p:txBody>
      </p:sp>
      <p:pic>
        <p:nvPicPr>
          <p:cNvPr id="66564" name="Picture 6" descr="C:\Documents\An Tíreolas 09-10\Patrick L.C Geo\Core Units\Regions---\ZZ\Pics-Regional\1210095418pic1.jpg"/>
          <p:cNvPicPr>
            <a:picLocks noChangeAspect="1" noChangeArrowheads="1"/>
          </p:cNvPicPr>
          <p:nvPr/>
        </p:nvPicPr>
        <p:blipFill>
          <a:blip r:embed="rId3" cstate="print"/>
          <a:srcRect/>
          <a:stretch>
            <a:fillRect/>
          </a:stretch>
        </p:blipFill>
        <p:spPr bwMode="auto">
          <a:xfrm>
            <a:off x="4064000" y="4437063"/>
            <a:ext cx="5080000" cy="2420937"/>
          </a:xfrm>
          <a:prstGeom prst="rect">
            <a:avLst/>
          </a:prstGeom>
          <a:noFill/>
          <a:ln w="9525">
            <a:noFill/>
            <a:miter lim="800000"/>
            <a:headEnd/>
            <a:tailEnd/>
          </a:ln>
        </p:spPr>
      </p:pic>
      <p:pic>
        <p:nvPicPr>
          <p:cNvPr id="66565" name="Picture 7" descr="C:\Documents\An Tíreolas 09-10\Patrick L.C Geo\Core Units\Regions---\ZZ\Pics-Regional\ireland-airports.gif"/>
          <p:cNvPicPr>
            <a:picLocks noChangeAspect="1" noChangeArrowheads="1"/>
          </p:cNvPicPr>
          <p:nvPr/>
        </p:nvPicPr>
        <p:blipFill>
          <a:blip r:embed="rId4" cstate="print"/>
          <a:srcRect/>
          <a:stretch>
            <a:fillRect/>
          </a:stretch>
        </p:blipFill>
        <p:spPr bwMode="auto">
          <a:xfrm>
            <a:off x="6588125" y="1700213"/>
            <a:ext cx="2555875"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67587" name="Picture 4" descr="C:\Documents\An Tíreolas 09-10\Patrick L.C Geo\Core Units\Regions---\ZZ\Pics-Regional\Croagh_Patrick.jpg"/>
          <p:cNvPicPr>
            <a:picLocks noGrp="1" noChangeAspect="1" noChangeArrowheads="1"/>
          </p:cNvPicPr>
          <p:nvPr>
            <p:ph idx="1"/>
          </p:nvPr>
        </p:nvPicPr>
        <p:blipFill>
          <a:blip r:embed="rId3" cstate="print"/>
          <a:srcRect/>
          <a:stretch>
            <a:fillRect/>
          </a:stretch>
        </p:blipFill>
        <p:spPr>
          <a:xfrm>
            <a:off x="0" y="620713"/>
            <a:ext cx="4643438" cy="6237287"/>
          </a:xfrm>
          <a:noFill/>
        </p:spPr>
      </p:pic>
      <p:pic>
        <p:nvPicPr>
          <p:cNvPr id="67588" name="Picture 2" descr="C:\Documents\An Tíreolas 09-10\Patrick L.C Geo\Core Units\Regions---\ZZ\Pics-Regional\bundoran_small.jpg"/>
          <p:cNvPicPr>
            <a:picLocks noChangeAspect="1" noChangeArrowheads="1"/>
          </p:cNvPicPr>
          <p:nvPr/>
        </p:nvPicPr>
        <p:blipFill>
          <a:blip r:embed="rId4" cstate="print"/>
          <a:srcRect/>
          <a:stretch>
            <a:fillRect/>
          </a:stretch>
        </p:blipFill>
        <p:spPr bwMode="auto">
          <a:xfrm>
            <a:off x="4500563" y="620713"/>
            <a:ext cx="4643437" cy="623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 Peripheral area- The West</a:t>
            </a:r>
            <a:endParaRPr lang="en-US" dirty="0"/>
          </a:p>
        </p:txBody>
      </p:sp>
      <p:sp>
        <p:nvSpPr>
          <p:cNvPr id="3" name="Content Placeholder 2"/>
          <p:cNvSpPr>
            <a:spLocks noGrp="1"/>
          </p:cNvSpPr>
          <p:nvPr>
            <p:ph idx="1"/>
          </p:nvPr>
        </p:nvSpPr>
        <p:spPr/>
        <p:txBody>
          <a:bodyPr/>
          <a:lstStyle/>
          <a:p>
            <a:pPr>
              <a:buNone/>
            </a:pPr>
            <a:r>
              <a:rPr lang="en-IE" dirty="0" smtClean="0"/>
              <a:t>What you need to know in this section;</a:t>
            </a:r>
          </a:p>
          <a:p>
            <a:pPr marL="514350" indent="-514350">
              <a:buFont typeface="+mj-lt"/>
              <a:buAutoNum type="arabicPeriod"/>
            </a:pPr>
            <a:r>
              <a:rPr lang="en-IE" dirty="0" smtClean="0"/>
              <a:t>Map of the West</a:t>
            </a:r>
          </a:p>
          <a:p>
            <a:pPr marL="514350" indent="-514350">
              <a:buFont typeface="+mj-lt"/>
              <a:buAutoNum type="arabicPeriod"/>
            </a:pPr>
            <a:r>
              <a:rPr lang="en-IE" dirty="0" err="1" smtClean="0"/>
              <a:t>Physicaly</a:t>
            </a:r>
            <a:r>
              <a:rPr lang="en-IE" dirty="0" smtClean="0"/>
              <a:t> processes active in the West</a:t>
            </a:r>
          </a:p>
          <a:p>
            <a:pPr marL="514350" indent="-514350">
              <a:buFont typeface="+mj-lt"/>
              <a:buAutoNum type="arabicPeriod"/>
            </a:pPr>
            <a:r>
              <a:rPr lang="en-IE" dirty="0" smtClean="0"/>
              <a:t>Primary Activities</a:t>
            </a:r>
          </a:p>
          <a:p>
            <a:pPr marL="514350" indent="-514350">
              <a:buFont typeface="+mj-lt"/>
              <a:buAutoNum type="arabicPeriod"/>
            </a:pPr>
            <a:r>
              <a:rPr lang="en-IE" dirty="0" smtClean="0"/>
              <a:t>Secondary Activities</a:t>
            </a:r>
          </a:p>
          <a:p>
            <a:pPr marL="514350" indent="-514350">
              <a:buFont typeface="+mj-lt"/>
              <a:buAutoNum type="arabicPeriod"/>
            </a:pPr>
            <a:r>
              <a:rPr lang="en-IE" dirty="0" smtClean="0"/>
              <a:t>Tertiary Activities</a:t>
            </a:r>
          </a:p>
          <a:p>
            <a:pPr marL="514350" indent="-514350">
              <a:buFont typeface="+mj-lt"/>
              <a:buAutoNum type="arabicPeriod"/>
            </a:pPr>
            <a:r>
              <a:rPr lang="en-IE" dirty="0" smtClean="0"/>
              <a:t>Human Processes.</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5.Human Processes </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IE" dirty="0" smtClean="0"/>
              <a:t>Population dynamics</a:t>
            </a:r>
            <a:endParaRPr lang="en-US" dirty="0"/>
          </a:p>
        </p:txBody>
      </p:sp>
      <p:sp>
        <p:nvSpPr>
          <p:cNvPr id="3" name="Content Placeholder 2"/>
          <p:cNvSpPr>
            <a:spLocks noGrp="1"/>
          </p:cNvSpPr>
          <p:nvPr>
            <p:ph idx="1"/>
          </p:nvPr>
        </p:nvSpPr>
        <p:spPr>
          <a:xfrm>
            <a:off x="323528" y="1268760"/>
            <a:ext cx="8352928" cy="4525963"/>
          </a:xfrm>
        </p:spPr>
        <p:txBody>
          <a:bodyPr/>
          <a:lstStyle/>
          <a:p>
            <a:r>
              <a:rPr lang="en-IE" dirty="0" smtClean="0"/>
              <a:t>Changed since </a:t>
            </a:r>
            <a:r>
              <a:rPr lang="en-IE" dirty="0" smtClean="0">
                <a:solidFill>
                  <a:srgbClr val="00B050"/>
                </a:solidFill>
              </a:rPr>
              <a:t>great famine in 1841 going from 850,000 to present day 413,383</a:t>
            </a:r>
            <a:r>
              <a:rPr lang="en-IE" dirty="0" smtClean="0"/>
              <a:t>.</a:t>
            </a:r>
          </a:p>
          <a:p>
            <a:r>
              <a:rPr lang="en-IE" dirty="0" smtClean="0"/>
              <a:t>During Celtic tiger people moved to </a:t>
            </a:r>
            <a:r>
              <a:rPr lang="en-IE" dirty="0" smtClean="0">
                <a:solidFill>
                  <a:srgbClr val="00B050"/>
                </a:solidFill>
              </a:rPr>
              <a:t>urban centres in search of jobs.</a:t>
            </a:r>
          </a:p>
          <a:p>
            <a:r>
              <a:rPr lang="en-IE" dirty="0" smtClean="0">
                <a:solidFill>
                  <a:srgbClr val="00B050"/>
                </a:solidFill>
              </a:rPr>
              <a:t>Low marriage and birth rate.</a:t>
            </a:r>
          </a:p>
          <a:p>
            <a:r>
              <a:rPr lang="en-IE" dirty="0" smtClean="0">
                <a:solidFill>
                  <a:srgbClr val="00B050"/>
                </a:solidFill>
              </a:rPr>
              <a:t>Density is 25 people per km.</a:t>
            </a:r>
          </a:p>
          <a:p>
            <a:pPr>
              <a:buFont typeface="Wingdings" pitchFamily="2" charset="2"/>
              <a:buChar char=""/>
            </a:pPr>
            <a:endParaRPr lang="en-IE" sz="1600" dirty="0" smtClean="0">
              <a:latin typeface="Calibri"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PTA4"/>
          <p:cNvPicPr>
            <a:picLocks noChangeAspect="1" noChangeArrowheads="1"/>
          </p:cNvPicPr>
          <p:nvPr/>
        </p:nvPicPr>
        <p:blipFill>
          <a:blip r:embed="rId3" cstate="print"/>
          <a:srcRect/>
          <a:stretch>
            <a:fillRect/>
          </a:stretch>
        </p:blipFill>
        <p:spPr bwMode="auto">
          <a:xfrm>
            <a:off x="2051050" y="260350"/>
            <a:ext cx="5067300" cy="6381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IE" dirty="0" smtClean="0"/>
              <a:t>Population dynamics</a:t>
            </a:r>
            <a:endParaRPr lang="en-US" dirty="0"/>
          </a:p>
        </p:txBody>
      </p:sp>
      <p:sp>
        <p:nvSpPr>
          <p:cNvPr id="3" name="Content Placeholder 2"/>
          <p:cNvSpPr>
            <a:spLocks noGrp="1"/>
          </p:cNvSpPr>
          <p:nvPr>
            <p:ph idx="1"/>
          </p:nvPr>
        </p:nvSpPr>
        <p:spPr>
          <a:xfrm>
            <a:off x="323528" y="1268760"/>
            <a:ext cx="8352928" cy="4525963"/>
          </a:xfrm>
        </p:spPr>
        <p:txBody>
          <a:bodyPr/>
          <a:lstStyle/>
          <a:p>
            <a:r>
              <a:rPr lang="en-IE" sz="2800" dirty="0" smtClean="0">
                <a:solidFill>
                  <a:srgbClr val="00B050"/>
                </a:solidFill>
              </a:rPr>
              <a:t>Distribution is not even- </a:t>
            </a:r>
            <a:r>
              <a:rPr lang="en-IE" sz="2800" dirty="0" smtClean="0"/>
              <a:t>affected by landscape. Coastal plains support fishing and tourism and can have a pop density of 160 sq km.</a:t>
            </a:r>
          </a:p>
          <a:p>
            <a:pPr>
              <a:buFont typeface="Wingdings" pitchFamily="2" charset="2"/>
              <a:buChar char=""/>
            </a:pPr>
            <a:r>
              <a:rPr lang="en-IE" sz="2800" dirty="0" smtClean="0">
                <a:solidFill>
                  <a:srgbClr val="00B050"/>
                </a:solidFill>
                <a:latin typeface="Calibri" pitchFamily="34" charset="0"/>
              </a:rPr>
              <a:t>Ribbon developments (often holiday homes</a:t>
            </a:r>
            <a:r>
              <a:rPr lang="en-IE" sz="2800" dirty="0" smtClean="0">
                <a:latin typeface="Calibri" pitchFamily="34" charset="0"/>
              </a:rPr>
              <a:t>) increase pollution &amp; traffic problems.</a:t>
            </a:r>
          </a:p>
          <a:p>
            <a:pPr>
              <a:buFont typeface="Wingdings" pitchFamily="2" charset="2"/>
              <a:buChar char=""/>
            </a:pPr>
            <a:r>
              <a:rPr lang="en-IE" sz="2800" dirty="0" smtClean="0">
                <a:latin typeface="Calibri" pitchFamily="34" charset="0"/>
              </a:rPr>
              <a:t>The population of </a:t>
            </a:r>
            <a:r>
              <a:rPr lang="en-IE" sz="2800" dirty="0" smtClean="0">
                <a:solidFill>
                  <a:srgbClr val="00B050"/>
                </a:solidFill>
                <a:latin typeface="Calibri" pitchFamily="34" charset="0"/>
              </a:rPr>
              <a:t>Galway county increased 22% between 1996-2006</a:t>
            </a:r>
            <a:r>
              <a:rPr lang="en-IE" sz="2800" dirty="0" smtClean="0">
                <a:latin typeface="Calibri" pitchFamily="34" charset="0"/>
              </a:rPr>
              <a:t>.</a:t>
            </a:r>
          </a:p>
          <a:p>
            <a:pPr>
              <a:buFont typeface="Wingdings" pitchFamily="2" charset="2"/>
              <a:buChar char=""/>
            </a:pPr>
            <a:r>
              <a:rPr lang="en-IE" sz="2800" dirty="0" smtClean="0">
                <a:latin typeface="Calibri" pitchFamily="34" charset="0"/>
              </a:rPr>
              <a:t>The </a:t>
            </a:r>
            <a:r>
              <a:rPr lang="en-IE" sz="2800" dirty="0" smtClean="0">
                <a:solidFill>
                  <a:srgbClr val="00B050"/>
                </a:solidFill>
                <a:latin typeface="Calibri" pitchFamily="34" charset="0"/>
              </a:rPr>
              <a:t>upland areas, are sparsely populated</a:t>
            </a:r>
            <a:r>
              <a:rPr lang="en-IE" sz="2800" dirty="0" smtClean="0">
                <a:latin typeface="Calibri" pitchFamily="34" charset="0"/>
              </a:rPr>
              <a:t>, like the 12 pins, </a:t>
            </a:r>
            <a:r>
              <a:rPr lang="en-IE" sz="2800" dirty="0" err="1" smtClean="0">
                <a:latin typeface="Calibri" pitchFamily="34" charset="0"/>
              </a:rPr>
              <a:t>Maumturk</a:t>
            </a:r>
            <a:r>
              <a:rPr lang="en-IE" sz="2800" dirty="0" smtClean="0">
                <a:latin typeface="Calibri" pitchFamily="34" charset="0"/>
              </a:rPr>
              <a:t>, Nephin &amp; Party </a:t>
            </a:r>
            <a:r>
              <a:rPr lang="en-IE" sz="2800" dirty="0" err="1" smtClean="0">
                <a:latin typeface="Calibri" pitchFamily="34" charset="0"/>
              </a:rPr>
              <a:t>moutains</a:t>
            </a:r>
            <a:endParaRPr lang="en-IE" sz="2800" dirty="0" smtClean="0">
              <a:latin typeface="Calibri" pitchFamily="34" charset="0"/>
            </a:endParaRPr>
          </a:p>
          <a:p>
            <a:pPr>
              <a:buFont typeface="Wingdings" pitchFamily="2" charset="2"/>
              <a:buChar char=""/>
            </a:pPr>
            <a:endParaRPr lang="en-IE" sz="1600" dirty="0" smtClean="0">
              <a:latin typeface="Calibri"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PPTA8"/>
          <p:cNvPicPr>
            <a:picLocks noChangeAspect="1" noChangeArrowheads="1"/>
          </p:cNvPicPr>
          <p:nvPr/>
        </p:nvPicPr>
        <p:blipFill>
          <a:blip r:embed="rId3" cstate="print"/>
          <a:srcRect/>
          <a:stretch>
            <a:fillRect/>
          </a:stretch>
        </p:blipFill>
        <p:spPr bwMode="auto">
          <a:xfrm>
            <a:off x="1403350" y="188913"/>
            <a:ext cx="6600825" cy="6535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PPTA3"/>
          <p:cNvPicPr>
            <a:picLocks noChangeAspect="1" noChangeArrowheads="1"/>
          </p:cNvPicPr>
          <p:nvPr/>
        </p:nvPicPr>
        <p:blipFill>
          <a:blip r:embed="rId3" cstate="print"/>
          <a:srcRect/>
          <a:stretch>
            <a:fillRect/>
          </a:stretch>
        </p:blipFill>
        <p:spPr bwMode="auto">
          <a:xfrm>
            <a:off x="323528" y="115888"/>
            <a:ext cx="8496944" cy="654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Language, Irish</a:t>
            </a:r>
            <a:endParaRPr lang="en-US" dirty="0"/>
          </a:p>
        </p:txBody>
      </p:sp>
      <p:sp>
        <p:nvSpPr>
          <p:cNvPr id="3" name="Content Placeholder 2"/>
          <p:cNvSpPr>
            <a:spLocks noGrp="1"/>
          </p:cNvSpPr>
          <p:nvPr>
            <p:ph idx="1"/>
          </p:nvPr>
        </p:nvSpPr>
        <p:spPr>
          <a:xfrm>
            <a:off x="395536" y="1556792"/>
            <a:ext cx="8363272" cy="4525963"/>
          </a:xfrm>
        </p:spPr>
        <p:txBody>
          <a:bodyPr/>
          <a:lstStyle/>
          <a:p>
            <a:r>
              <a:rPr lang="en-IE" dirty="0" smtClean="0"/>
              <a:t>Large </a:t>
            </a:r>
            <a:r>
              <a:rPr lang="en-IE" dirty="0" smtClean="0">
                <a:solidFill>
                  <a:srgbClr val="00B050"/>
                </a:solidFill>
              </a:rPr>
              <a:t>Gaeltacht area in Ireland=  Connemara.</a:t>
            </a:r>
          </a:p>
          <a:p>
            <a:r>
              <a:rPr lang="en-IE" dirty="0" smtClean="0">
                <a:solidFill>
                  <a:srgbClr val="00B050"/>
                </a:solidFill>
              </a:rPr>
              <a:t>Covers 800km</a:t>
            </a:r>
          </a:p>
          <a:p>
            <a:r>
              <a:rPr lang="en-IE" dirty="0" smtClean="0"/>
              <a:t>Gaeltacht </a:t>
            </a:r>
            <a:r>
              <a:rPr lang="en-IE" dirty="0" smtClean="0">
                <a:solidFill>
                  <a:srgbClr val="00B050"/>
                </a:solidFill>
              </a:rPr>
              <a:t>population is falling</a:t>
            </a:r>
          </a:p>
          <a:p>
            <a:r>
              <a:rPr lang="en-IE" dirty="0" smtClean="0"/>
              <a:t>A group called C</a:t>
            </a:r>
            <a:r>
              <a:rPr lang="en-IE" dirty="0" smtClean="0">
                <a:solidFill>
                  <a:srgbClr val="00B050"/>
                </a:solidFill>
              </a:rPr>
              <a:t>onnemara West was set up to prevent further rural depopulation</a:t>
            </a:r>
          </a:p>
          <a:p>
            <a:r>
              <a:rPr lang="en-IE" dirty="0" smtClean="0">
                <a:solidFill>
                  <a:srgbClr val="00B050"/>
                </a:solidFill>
              </a:rPr>
              <a:t>Connemara Community Radio </a:t>
            </a:r>
            <a:r>
              <a:rPr lang="en-IE" dirty="0" smtClean="0"/>
              <a:t>set up to promote Irish.</a:t>
            </a:r>
          </a:p>
          <a:p>
            <a:r>
              <a:rPr lang="en-IE" dirty="0" smtClean="0">
                <a:solidFill>
                  <a:srgbClr val="00B050"/>
                </a:solidFill>
              </a:rPr>
              <a:t>Teach Ceoil </a:t>
            </a:r>
            <a:r>
              <a:rPr lang="en-IE" dirty="0" smtClean="0"/>
              <a:t>is a centre of Trad music</a:t>
            </a:r>
          </a:p>
          <a:p>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Regional (Rural) Development</a:t>
            </a:r>
            <a:endParaRPr lang="en-IE" dirty="0"/>
          </a:p>
        </p:txBody>
      </p:sp>
      <p:sp>
        <p:nvSpPr>
          <p:cNvPr id="69635" name="Content Placeholder 2"/>
          <p:cNvSpPr>
            <a:spLocks noGrp="1"/>
          </p:cNvSpPr>
          <p:nvPr>
            <p:ph idx="1"/>
          </p:nvPr>
        </p:nvSpPr>
        <p:spPr>
          <a:xfrm>
            <a:off x="323528" y="1268413"/>
            <a:ext cx="8640960" cy="5400947"/>
          </a:xfrm>
        </p:spPr>
        <p:txBody>
          <a:bodyPr/>
          <a:lstStyle/>
          <a:p>
            <a:pPr>
              <a:buFont typeface="Wingdings" pitchFamily="2" charset="2"/>
              <a:buChar char=""/>
            </a:pPr>
            <a:r>
              <a:rPr lang="en-IE" dirty="0" smtClean="0"/>
              <a:t>People from </a:t>
            </a:r>
            <a:r>
              <a:rPr lang="en-IE" dirty="0" smtClean="0">
                <a:solidFill>
                  <a:srgbClr val="00B050"/>
                </a:solidFill>
              </a:rPr>
              <a:t>rural areas are drawn to town in search of jobs.</a:t>
            </a:r>
          </a:p>
          <a:p>
            <a:pPr>
              <a:buFont typeface="Wingdings" pitchFamily="2" charset="2"/>
              <a:buChar char=""/>
            </a:pPr>
            <a:r>
              <a:rPr lang="en-IE" dirty="0" smtClean="0"/>
              <a:t>Ireland has 7 universities= </a:t>
            </a:r>
            <a:r>
              <a:rPr lang="en-IE" dirty="0" smtClean="0">
                <a:solidFill>
                  <a:srgbClr val="00B050"/>
                </a:solidFill>
              </a:rPr>
              <a:t>only one located in the west, with 13% of graduates finding jobs </a:t>
            </a:r>
            <a:r>
              <a:rPr lang="en-IE" dirty="0" smtClean="0"/>
              <a:t>(</a:t>
            </a:r>
            <a:r>
              <a:rPr lang="en-IE" dirty="0" err="1" smtClean="0"/>
              <a:t>Braindrain</a:t>
            </a:r>
            <a:r>
              <a:rPr lang="en-IE" dirty="0" smtClean="0"/>
              <a:t>)</a:t>
            </a:r>
          </a:p>
          <a:p>
            <a:pPr>
              <a:buFont typeface="Wingdings" pitchFamily="2" charset="2"/>
              <a:buChar char=""/>
            </a:pPr>
            <a:r>
              <a:rPr lang="en-IE" dirty="0" smtClean="0">
                <a:solidFill>
                  <a:srgbClr val="00B050"/>
                </a:solidFill>
              </a:rPr>
              <a:t>Lower pop density affecting local services </a:t>
            </a:r>
            <a:r>
              <a:rPr lang="en-IE" dirty="0" smtClean="0"/>
              <a:t>and </a:t>
            </a:r>
            <a:r>
              <a:rPr lang="en-IE" dirty="0" smtClean="0">
                <a:solidFill>
                  <a:srgbClr val="00B050"/>
                </a:solidFill>
              </a:rPr>
              <a:t>increasing the dependency ratio</a:t>
            </a:r>
          </a:p>
          <a:p>
            <a:pPr>
              <a:buFont typeface="Wingdings" pitchFamily="2" charset="2"/>
              <a:buChar char=""/>
            </a:pPr>
            <a:r>
              <a:rPr lang="en-IE" dirty="0" smtClean="0"/>
              <a:t>EU funds have contributed to development in the West.</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Regional (Rural) Development</a:t>
            </a:r>
            <a:endParaRPr lang="en-IE" dirty="0"/>
          </a:p>
        </p:txBody>
      </p:sp>
      <p:sp>
        <p:nvSpPr>
          <p:cNvPr id="69635" name="Content Placeholder 2"/>
          <p:cNvSpPr>
            <a:spLocks noGrp="1"/>
          </p:cNvSpPr>
          <p:nvPr>
            <p:ph idx="1"/>
          </p:nvPr>
        </p:nvSpPr>
        <p:spPr>
          <a:xfrm>
            <a:off x="323528" y="1268413"/>
            <a:ext cx="8640960" cy="5400947"/>
          </a:xfrm>
        </p:spPr>
        <p:txBody>
          <a:bodyPr/>
          <a:lstStyle/>
          <a:p>
            <a:pPr>
              <a:buFont typeface="Wingdings" pitchFamily="2" charset="2"/>
              <a:buChar char=""/>
            </a:pPr>
            <a:r>
              <a:rPr lang="en-IE" dirty="0" smtClean="0">
                <a:solidFill>
                  <a:srgbClr val="00B050"/>
                </a:solidFill>
              </a:rPr>
              <a:t>Structural funds</a:t>
            </a:r>
            <a:r>
              <a:rPr lang="en-IE" dirty="0" smtClean="0"/>
              <a:t> help pay to improve roads, railways and fishing harbours.</a:t>
            </a:r>
          </a:p>
          <a:p>
            <a:pPr>
              <a:buFont typeface="Wingdings" pitchFamily="2" charset="2"/>
              <a:buChar char=""/>
            </a:pPr>
            <a:r>
              <a:rPr lang="en-IE" dirty="0" smtClean="0">
                <a:solidFill>
                  <a:srgbClr val="00B050"/>
                </a:solidFill>
              </a:rPr>
              <a:t>CAP, CFP, NDP, NSS, LEADER PROGRAMME </a:t>
            </a:r>
            <a:r>
              <a:rPr lang="en-IE" dirty="0" smtClean="0"/>
              <a:t>all established to promote the West.</a:t>
            </a:r>
          </a:p>
          <a:p>
            <a:pPr>
              <a:buFont typeface="Wingdings" pitchFamily="2" charset="2"/>
              <a:buChar char=""/>
            </a:pPr>
            <a:r>
              <a:rPr lang="en-IE" dirty="0" smtClean="0"/>
              <a:t>Funds also help to pay for </a:t>
            </a:r>
            <a:r>
              <a:rPr lang="en-IE" dirty="0" smtClean="0">
                <a:solidFill>
                  <a:srgbClr val="00B050"/>
                </a:solidFill>
              </a:rPr>
              <a:t>building tourist accommodation, community centres &amp; craft industries, water schemes and fish farms.</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Urban Development</a:t>
            </a:r>
            <a:endParaRPr lang="en-IE" dirty="0"/>
          </a:p>
        </p:txBody>
      </p:sp>
      <p:sp>
        <p:nvSpPr>
          <p:cNvPr id="72707" name="Content Placeholder 2"/>
          <p:cNvSpPr>
            <a:spLocks noGrp="1"/>
          </p:cNvSpPr>
          <p:nvPr>
            <p:ph idx="1"/>
          </p:nvPr>
        </p:nvSpPr>
        <p:spPr>
          <a:xfrm>
            <a:off x="0" y="1268413"/>
            <a:ext cx="9144000" cy="5589587"/>
          </a:xfrm>
        </p:spPr>
        <p:txBody>
          <a:bodyPr/>
          <a:lstStyle/>
          <a:p>
            <a:pPr>
              <a:buFont typeface="Wingdings" pitchFamily="2" charset="2"/>
              <a:buChar char=""/>
            </a:pPr>
            <a:r>
              <a:rPr lang="en-IE" dirty="0" smtClean="0"/>
              <a:t>2006 census data shows an </a:t>
            </a:r>
            <a:r>
              <a:rPr lang="en-IE" dirty="0" smtClean="0">
                <a:solidFill>
                  <a:srgbClr val="00B050"/>
                </a:solidFill>
              </a:rPr>
              <a:t>increase in population in larger urban centres in the west</a:t>
            </a:r>
            <a:r>
              <a:rPr lang="en-IE" dirty="0" smtClean="0"/>
              <a:t>.</a:t>
            </a:r>
          </a:p>
          <a:p>
            <a:pPr>
              <a:buFont typeface="Wingdings" pitchFamily="2" charset="2"/>
              <a:buChar char=""/>
            </a:pPr>
            <a:r>
              <a:rPr lang="en-IE" dirty="0" smtClean="0"/>
              <a:t>In contrast </a:t>
            </a:r>
            <a:r>
              <a:rPr lang="en-IE" dirty="0" smtClean="0">
                <a:solidFill>
                  <a:srgbClr val="00B050"/>
                </a:solidFill>
              </a:rPr>
              <a:t>smaller urban centres (Roscommon town) were unchanged or even showed a slight decline</a:t>
            </a:r>
            <a:r>
              <a:rPr lang="en-IE" dirty="0" smtClean="0"/>
              <a:t> (Boyle, Roscommon).</a:t>
            </a:r>
          </a:p>
          <a:p>
            <a:pPr>
              <a:buFont typeface="Wingdings" pitchFamily="2" charset="2"/>
              <a:buChar char=""/>
            </a:pPr>
            <a:r>
              <a:rPr lang="en-IE" dirty="0" smtClean="0"/>
              <a:t>The major </a:t>
            </a:r>
            <a:r>
              <a:rPr lang="en-IE" dirty="0" smtClean="0">
                <a:solidFill>
                  <a:srgbClr val="00B050"/>
                </a:solidFill>
              </a:rPr>
              <a:t>urban centres of the west are Galway (71,983) </a:t>
            </a:r>
            <a:r>
              <a:rPr lang="en-IE" dirty="0" smtClean="0"/>
              <a:t>city and </a:t>
            </a:r>
            <a:r>
              <a:rPr lang="en-IE" dirty="0" err="1" smtClean="0"/>
              <a:t>Castlebar</a:t>
            </a:r>
            <a:r>
              <a:rPr lang="en-IE" dirty="0" smtClean="0"/>
              <a:t> (10,729).</a:t>
            </a:r>
          </a:p>
          <a:p>
            <a:pPr>
              <a:buFont typeface="Wingdings" pitchFamily="2" charset="2"/>
              <a:buChar char=""/>
            </a:pPr>
            <a:endParaRPr lang="en-IE"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1. MAP </a:t>
            </a:r>
            <a:r>
              <a:rPr lang="en-IE" smtClean="0"/>
              <a:t>OF </a:t>
            </a:r>
            <a:r>
              <a:rPr lang="en-IE" smtClean="0"/>
              <a:t>west</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PPTA9"/>
          <p:cNvPicPr>
            <a:picLocks noChangeAspect="1" noChangeArrowheads="1"/>
          </p:cNvPicPr>
          <p:nvPr/>
        </p:nvPicPr>
        <p:blipFill>
          <a:blip r:embed="rId3" cstate="print"/>
          <a:srcRect/>
          <a:stretch>
            <a:fillRect/>
          </a:stretch>
        </p:blipFill>
        <p:spPr bwMode="auto">
          <a:xfrm>
            <a:off x="1476375" y="188913"/>
            <a:ext cx="6127750" cy="6446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PPTA2"/>
          <p:cNvPicPr>
            <a:picLocks noChangeAspect="1" noChangeArrowheads="1"/>
          </p:cNvPicPr>
          <p:nvPr/>
        </p:nvPicPr>
        <p:blipFill>
          <a:blip r:embed="rId3" cstate="print"/>
          <a:srcRect/>
          <a:stretch>
            <a:fillRect/>
          </a:stretch>
        </p:blipFill>
        <p:spPr bwMode="auto">
          <a:xfrm>
            <a:off x="179388" y="450850"/>
            <a:ext cx="8777287" cy="6073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Population Change</a:t>
            </a:r>
            <a:endParaRPr lang="en-IE" dirty="0"/>
          </a:p>
        </p:txBody>
      </p:sp>
      <p:graphicFrame>
        <p:nvGraphicFramePr>
          <p:cNvPr id="4" name="Content Placeholder 3"/>
          <p:cNvGraphicFramePr>
            <a:graphicFrameLocks noGrp="1"/>
          </p:cNvGraphicFramePr>
          <p:nvPr>
            <p:ph idx="1"/>
          </p:nvPr>
        </p:nvGraphicFramePr>
        <p:xfrm>
          <a:off x="0" y="1484313"/>
          <a:ext cx="9144000" cy="5373214"/>
        </p:xfrm>
        <a:graphic>
          <a:graphicData uri="http://schemas.openxmlformats.org/drawingml/2006/table">
            <a:tbl>
              <a:tblPr firstRow="1" bandRow="1">
                <a:tableStyleId>{8FD4443E-F989-4FC4-A0C8-D5A2AF1F390B}</a:tableStyleId>
              </a:tblPr>
              <a:tblGrid>
                <a:gridCol w="3048000"/>
                <a:gridCol w="3048000"/>
                <a:gridCol w="3048000"/>
              </a:tblGrid>
              <a:tr h="767602">
                <a:tc>
                  <a:txBody>
                    <a:bodyPr/>
                    <a:lstStyle/>
                    <a:p>
                      <a:pPr algn="ctr"/>
                      <a:r>
                        <a:rPr lang="en-IE" sz="2400" dirty="0" smtClean="0"/>
                        <a:t>Urban Centres</a:t>
                      </a:r>
                      <a:endParaRPr lang="en-IE" sz="2400" dirty="0"/>
                    </a:p>
                  </a:txBody>
                  <a:tcPr/>
                </a:tc>
                <a:tc>
                  <a:txBody>
                    <a:bodyPr/>
                    <a:lstStyle/>
                    <a:p>
                      <a:pPr algn="ctr"/>
                      <a:r>
                        <a:rPr lang="en-IE" sz="2400" dirty="0" smtClean="0"/>
                        <a:t>1996</a:t>
                      </a:r>
                      <a:endParaRPr lang="en-IE" sz="2400" dirty="0"/>
                    </a:p>
                  </a:txBody>
                  <a:tcPr/>
                </a:tc>
                <a:tc>
                  <a:txBody>
                    <a:bodyPr/>
                    <a:lstStyle/>
                    <a:p>
                      <a:pPr algn="ctr"/>
                      <a:r>
                        <a:rPr lang="en-IE" sz="2400" dirty="0" smtClean="0"/>
                        <a:t>2006</a:t>
                      </a:r>
                      <a:endParaRPr lang="en-IE" sz="2400" dirty="0"/>
                    </a:p>
                  </a:txBody>
                  <a:tcPr/>
                </a:tc>
              </a:tr>
              <a:tr h="767602">
                <a:tc>
                  <a:txBody>
                    <a:bodyPr/>
                    <a:lstStyle/>
                    <a:p>
                      <a:pPr algn="ctr"/>
                      <a:r>
                        <a:rPr lang="en-IE" sz="2400" dirty="0" smtClean="0"/>
                        <a:t>Galway</a:t>
                      </a:r>
                      <a:endParaRPr lang="en-IE" sz="2400" dirty="0"/>
                    </a:p>
                  </a:txBody>
                  <a:tcPr/>
                </a:tc>
                <a:tc>
                  <a:txBody>
                    <a:bodyPr/>
                    <a:lstStyle/>
                    <a:p>
                      <a:pPr algn="ctr"/>
                      <a:r>
                        <a:rPr lang="en-IE" sz="2400" dirty="0" smtClean="0"/>
                        <a:t>57,241</a:t>
                      </a:r>
                      <a:endParaRPr lang="en-IE" sz="2400" dirty="0"/>
                    </a:p>
                  </a:txBody>
                  <a:tcPr/>
                </a:tc>
                <a:tc>
                  <a:txBody>
                    <a:bodyPr/>
                    <a:lstStyle/>
                    <a:p>
                      <a:pPr algn="ctr"/>
                      <a:r>
                        <a:rPr lang="en-IE" sz="2400" dirty="0" smtClean="0"/>
                        <a:t>71,983</a:t>
                      </a:r>
                      <a:endParaRPr lang="en-IE" sz="2400" dirty="0"/>
                    </a:p>
                  </a:txBody>
                  <a:tcPr/>
                </a:tc>
              </a:tr>
              <a:tr h="767602">
                <a:tc>
                  <a:txBody>
                    <a:bodyPr/>
                    <a:lstStyle/>
                    <a:p>
                      <a:pPr algn="ctr"/>
                      <a:r>
                        <a:rPr lang="en-IE" sz="2400" dirty="0" err="1" smtClean="0"/>
                        <a:t>Castlebar</a:t>
                      </a:r>
                      <a:endParaRPr lang="en-IE" sz="2400" dirty="0"/>
                    </a:p>
                  </a:txBody>
                  <a:tcPr/>
                </a:tc>
                <a:tc>
                  <a:txBody>
                    <a:bodyPr/>
                    <a:lstStyle/>
                    <a:p>
                      <a:pPr algn="ctr"/>
                      <a:r>
                        <a:rPr lang="en-IE" sz="2400" dirty="0" smtClean="0"/>
                        <a:t>6,585</a:t>
                      </a:r>
                      <a:endParaRPr lang="en-IE" sz="2400" dirty="0"/>
                    </a:p>
                  </a:txBody>
                  <a:tcPr/>
                </a:tc>
                <a:tc>
                  <a:txBody>
                    <a:bodyPr/>
                    <a:lstStyle/>
                    <a:p>
                      <a:pPr algn="ctr"/>
                      <a:r>
                        <a:rPr lang="en-IE" sz="2400" dirty="0" smtClean="0"/>
                        <a:t>10,729</a:t>
                      </a:r>
                      <a:endParaRPr lang="en-IE" sz="2400" dirty="0"/>
                    </a:p>
                  </a:txBody>
                  <a:tcPr/>
                </a:tc>
              </a:tr>
              <a:tr h="767602">
                <a:tc>
                  <a:txBody>
                    <a:bodyPr/>
                    <a:lstStyle/>
                    <a:p>
                      <a:pPr algn="ctr"/>
                      <a:r>
                        <a:rPr lang="en-IE" sz="2400" dirty="0" err="1" smtClean="0"/>
                        <a:t>Ballina</a:t>
                      </a:r>
                      <a:endParaRPr lang="en-IE" sz="2400" dirty="0"/>
                    </a:p>
                  </a:txBody>
                  <a:tcPr/>
                </a:tc>
                <a:tc>
                  <a:txBody>
                    <a:bodyPr/>
                    <a:lstStyle/>
                    <a:p>
                      <a:pPr algn="ctr"/>
                      <a:r>
                        <a:rPr lang="en-IE" sz="2400" dirty="0" smtClean="0"/>
                        <a:t>6,852</a:t>
                      </a:r>
                      <a:endParaRPr lang="en-IE" sz="2400" dirty="0"/>
                    </a:p>
                  </a:txBody>
                  <a:tcPr/>
                </a:tc>
                <a:tc>
                  <a:txBody>
                    <a:bodyPr/>
                    <a:lstStyle/>
                    <a:p>
                      <a:pPr algn="ctr"/>
                      <a:r>
                        <a:rPr lang="en-IE" sz="2400" dirty="0" smtClean="0"/>
                        <a:t>10,146</a:t>
                      </a:r>
                      <a:endParaRPr lang="en-IE" sz="2400" dirty="0"/>
                    </a:p>
                  </a:txBody>
                  <a:tcPr/>
                </a:tc>
              </a:tr>
              <a:tr h="767602">
                <a:tc>
                  <a:txBody>
                    <a:bodyPr/>
                    <a:lstStyle/>
                    <a:p>
                      <a:pPr algn="ctr"/>
                      <a:r>
                        <a:rPr lang="en-IE" sz="2400" dirty="0" err="1" smtClean="0"/>
                        <a:t>Ballinasloe</a:t>
                      </a:r>
                      <a:endParaRPr lang="en-IE" sz="2400" dirty="0"/>
                    </a:p>
                  </a:txBody>
                  <a:tcPr/>
                </a:tc>
                <a:tc>
                  <a:txBody>
                    <a:bodyPr/>
                    <a:lstStyle/>
                    <a:p>
                      <a:pPr algn="ctr"/>
                      <a:r>
                        <a:rPr lang="en-IE" sz="2400" dirty="0" smtClean="0"/>
                        <a:t>5,654</a:t>
                      </a:r>
                      <a:endParaRPr lang="en-IE" sz="2400" dirty="0"/>
                    </a:p>
                  </a:txBody>
                  <a:tcPr/>
                </a:tc>
                <a:tc>
                  <a:txBody>
                    <a:bodyPr/>
                    <a:lstStyle/>
                    <a:p>
                      <a:pPr algn="ctr"/>
                      <a:r>
                        <a:rPr lang="en-IE" sz="2400" dirty="0" smtClean="0"/>
                        <a:t>6,051</a:t>
                      </a:r>
                      <a:endParaRPr lang="en-IE" sz="2400" dirty="0"/>
                    </a:p>
                  </a:txBody>
                  <a:tcPr/>
                </a:tc>
              </a:tr>
              <a:tr h="767602">
                <a:tc>
                  <a:txBody>
                    <a:bodyPr/>
                    <a:lstStyle/>
                    <a:p>
                      <a:pPr algn="ctr"/>
                      <a:r>
                        <a:rPr lang="en-IE" sz="2400" dirty="0" smtClean="0"/>
                        <a:t>Westport</a:t>
                      </a:r>
                      <a:endParaRPr lang="en-IE" sz="2400" dirty="0"/>
                    </a:p>
                  </a:txBody>
                  <a:tcPr/>
                </a:tc>
                <a:tc>
                  <a:txBody>
                    <a:bodyPr/>
                    <a:lstStyle/>
                    <a:p>
                      <a:pPr algn="ctr"/>
                      <a:r>
                        <a:rPr lang="en-IE" sz="2400" dirty="0" smtClean="0"/>
                        <a:t>4,253</a:t>
                      </a:r>
                      <a:endParaRPr lang="en-IE" sz="2400" dirty="0"/>
                    </a:p>
                  </a:txBody>
                  <a:tcPr/>
                </a:tc>
                <a:tc>
                  <a:txBody>
                    <a:bodyPr/>
                    <a:lstStyle/>
                    <a:p>
                      <a:pPr algn="ctr"/>
                      <a:r>
                        <a:rPr lang="en-IE" sz="2400" dirty="0" smtClean="0"/>
                        <a:t>5,140</a:t>
                      </a:r>
                      <a:endParaRPr lang="en-IE" sz="2400" dirty="0"/>
                    </a:p>
                  </a:txBody>
                  <a:tcPr/>
                </a:tc>
              </a:tr>
              <a:tr h="767602">
                <a:tc>
                  <a:txBody>
                    <a:bodyPr/>
                    <a:lstStyle/>
                    <a:p>
                      <a:pPr algn="ctr"/>
                      <a:r>
                        <a:rPr lang="en-IE" sz="2400" dirty="0" err="1" smtClean="0"/>
                        <a:t>Clifden</a:t>
                      </a:r>
                      <a:endParaRPr lang="en-IE" sz="2400" dirty="0"/>
                    </a:p>
                  </a:txBody>
                  <a:tcPr/>
                </a:tc>
                <a:tc>
                  <a:txBody>
                    <a:bodyPr/>
                    <a:lstStyle/>
                    <a:p>
                      <a:pPr algn="ctr"/>
                      <a:r>
                        <a:rPr lang="en-IE" sz="2400" dirty="0" smtClean="0"/>
                        <a:t>1,689</a:t>
                      </a:r>
                      <a:endParaRPr lang="en-IE" sz="2400" dirty="0"/>
                    </a:p>
                  </a:txBody>
                  <a:tcPr/>
                </a:tc>
                <a:tc>
                  <a:txBody>
                    <a:bodyPr/>
                    <a:lstStyle/>
                    <a:p>
                      <a:pPr algn="ctr"/>
                      <a:r>
                        <a:rPr lang="en-IE" sz="2400" dirty="0" smtClean="0"/>
                        <a:t>2,112</a:t>
                      </a:r>
                      <a:endParaRPr lang="en-IE" sz="2400" dirty="0"/>
                    </a:p>
                  </a:txBody>
                  <a:tcPr/>
                </a:tc>
              </a:tr>
            </a:tbl>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THE EAST OF IRELAND</a:t>
            </a:r>
            <a:br>
              <a:rPr lang="en-IE" dirty="0" smtClean="0"/>
            </a:br>
            <a:r>
              <a:rPr lang="en-IE" dirty="0" smtClean="0"/>
              <a:t>A CORE AREA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East Ireland-GDA</a:t>
            </a:r>
            <a:br>
              <a:rPr lang="en-IE" dirty="0" smtClean="0"/>
            </a:br>
            <a:r>
              <a:rPr lang="en-IE" dirty="0" smtClean="0"/>
              <a:t>Greater Dublin Area</a:t>
            </a:r>
            <a:endParaRPr lang="en-US" dirty="0"/>
          </a:p>
        </p:txBody>
      </p:sp>
      <p:sp>
        <p:nvSpPr>
          <p:cNvPr id="3" name="Content Placeholder 2"/>
          <p:cNvSpPr>
            <a:spLocks noGrp="1"/>
          </p:cNvSpPr>
          <p:nvPr>
            <p:ph idx="1"/>
          </p:nvPr>
        </p:nvSpPr>
        <p:spPr/>
        <p:txBody>
          <a:bodyPr/>
          <a:lstStyle/>
          <a:p>
            <a:endParaRPr lang="en-US"/>
          </a:p>
        </p:txBody>
      </p:sp>
      <p:pic>
        <p:nvPicPr>
          <p:cNvPr id="81922" name="Picture 2" descr="http://www.emta.com/IMG/jpg/dublin_metrop_area_400.jpg"/>
          <p:cNvPicPr>
            <a:picLocks noChangeAspect="1" noChangeArrowheads="1"/>
          </p:cNvPicPr>
          <p:nvPr/>
        </p:nvPicPr>
        <p:blipFill>
          <a:blip r:embed="rId3" cstate="print"/>
          <a:srcRect/>
          <a:stretch>
            <a:fillRect/>
          </a:stretch>
        </p:blipFill>
        <p:spPr bwMode="auto">
          <a:xfrm>
            <a:off x="0" y="1447494"/>
            <a:ext cx="9144000" cy="5606339"/>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GDA</a:t>
            </a:r>
            <a:endParaRPr lang="en-US" dirty="0"/>
          </a:p>
        </p:txBody>
      </p:sp>
      <p:sp>
        <p:nvSpPr>
          <p:cNvPr id="3" name="Content Placeholder 2"/>
          <p:cNvSpPr>
            <a:spLocks noGrp="1"/>
          </p:cNvSpPr>
          <p:nvPr>
            <p:ph idx="1"/>
          </p:nvPr>
        </p:nvSpPr>
        <p:spPr/>
        <p:txBody>
          <a:bodyPr/>
          <a:lstStyle/>
          <a:p>
            <a:pPr>
              <a:buNone/>
            </a:pPr>
            <a:r>
              <a:rPr lang="en-IE" dirty="0" smtClean="0"/>
              <a:t>What you need to know in this section;</a:t>
            </a:r>
          </a:p>
          <a:p>
            <a:pPr marL="514350" indent="-514350">
              <a:buFont typeface="+mj-lt"/>
              <a:buAutoNum type="arabicPeriod"/>
            </a:pPr>
            <a:r>
              <a:rPr lang="en-IE" dirty="0" smtClean="0"/>
              <a:t>Map of Area</a:t>
            </a:r>
          </a:p>
          <a:p>
            <a:pPr marL="514350" indent="-514350">
              <a:buFont typeface="+mj-lt"/>
              <a:buAutoNum type="arabicPeriod"/>
            </a:pPr>
            <a:r>
              <a:rPr lang="en-IE" dirty="0" smtClean="0"/>
              <a:t>Physical Characteristics of GDA.</a:t>
            </a:r>
          </a:p>
          <a:p>
            <a:pPr marL="514350" indent="-514350">
              <a:buFont typeface="+mj-lt"/>
              <a:buAutoNum type="arabicPeriod"/>
            </a:pPr>
            <a:r>
              <a:rPr lang="en-IE" dirty="0" smtClean="0"/>
              <a:t>Primary Activities in the GDA.</a:t>
            </a:r>
          </a:p>
          <a:p>
            <a:pPr marL="514350" indent="-514350">
              <a:buFont typeface="+mj-lt"/>
              <a:buAutoNum type="arabicPeriod"/>
            </a:pPr>
            <a:r>
              <a:rPr lang="en-IE" dirty="0" smtClean="0"/>
              <a:t>Secondary Activities in the GDA</a:t>
            </a:r>
          </a:p>
          <a:p>
            <a:pPr marL="514350" indent="-514350">
              <a:buFont typeface="+mj-lt"/>
              <a:buAutoNum type="arabicPeriod"/>
            </a:pPr>
            <a:r>
              <a:rPr lang="en-IE" dirty="0" smtClean="0"/>
              <a:t>Tertiary Activities in the GDA.</a:t>
            </a:r>
          </a:p>
          <a:p>
            <a:pPr marL="514350" indent="-514350">
              <a:buFont typeface="+mj-lt"/>
              <a:buAutoNum type="arabicPeriod"/>
            </a:pPr>
            <a:r>
              <a:rPr lang="en-IE" dirty="0" smtClean="0"/>
              <a:t>Human Processes of the GDA.</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1. Map of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noGrp="1" noChangeArrowheads="1"/>
          </p:cNvSpPr>
          <p:nvPr>
            <p:ph type="title"/>
          </p:nvPr>
        </p:nvSpPr>
        <p:spPr/>
        <p:txBody>
          <a:bodyPr>
            <a:normAutofit fontScale="90000"/>
          </a:bodyPr>
          <a:lstStyle/>
          <a:p>
            <a:r>
              <a:rPr lang="en-US" sz="4000"/>
              <a:t>Fig. 14 Location of the GDA – Dublin and Mid East regions</a:t>
            </a:r>
            <a:br>
              <a:rPr lang="en-US" sz="4000"/>
            </a:br>
            <a:endParaRPr lang="en-US" sz="4000"/>
          </a:p>
        </p:txBody>
      </p:sp>
      <p:pic>
        <p:nvPicPr>
          <p:cNvPr id="29700" name="Picture 4"/>
          <p:cNvPicPr>
            <a:picLocks noGrp="1" noChangeAspect="1" noChangeArrowheads="1"/>
          </p:cNvPicPr>
          <p:nvPr>
            <p:ph idx="1"/>
          </p:nvPr>
        </p:nvPicPr>
        <p:blipFill>
          <a:blip r:embed="rId3" cstate="print"/>
          <a:srcRect/>
          <a:stretch>
            <a:fillRect/>
          </a:stretch>
        </p:blipFill>
        <p:spPr>
          <a:xfrm>
            <a:off x="755576" y="1124744"/>
            <a:ext cx="7200800" cy="5733256"/>
          </a:xfrm>
          <a:noFill/>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b="1" u="sng" dirty="0" smtClean="0">
                <a:solidFill>
                  <a:srgbClr val="00B050"/>
                </a:solidFill>
              </a:rPr>
              <a:t>The Dublin Region</a:t>
            </a:r>
            <a:r>
              <a:rPr lang="en-IE" dirty="0" smtClean="0"/>
              <a:t/>
            </a:r>
            <a:br>
              <a:rPr lang="en-IE" dirty="0" smtClean="0"/>
            </a:br>
            <a:endParaRPr lang="en-IE" dirty="0" smtClean="0"/>
          </a:p>
        </p:txBody>
      </p:sp>
      <p:sp>
        <p:nvSpPr>
          <p:cNvPr id="3" name="Content Placeholder 2"/>
          <p:cNvSpPr>
            <a:spLocks noGrp="1"/>
          </p:cNvSpPr>
          <p:nvPr>
            <p:ph idx="1"/>
          </p:nvPr>
        </p:nvSpPr>
        <p:spPr>
          <a:xfrm>
            <a:off x="0" y="1052513"/>
            <a:ext cx="9144000" cy="5805487"/>
          </a:xfrm>
        </p:spPr>
        <p:txBody>
          <a:bodyPr rtlCol="0">
            <a:normAutofit fontScale="85000" lnSpcReduction="20000"/>
          </a:bodyPr>
          <a:lstStyle/>
          <a:p>
            <a:pPr eaLnBrk="1" fontAlgn="auto" hangingPunct="1">
              <a:spcAft>
                <a:spcPts val="0"/>
              </a:spcAft>
              <a:buFont typeface="Arial" pitchFamily="34" charset="0"/>
              <a:buChar char="•"/>
              <a:defRPr/>
            </a:pPr>
            <a:r>
              <a:rPr lang="en-IE" dirty="0" smtClean="0"/>
              <a:t>The Dublin region comprises or Dublin city and county. The republic’s smallest but most populous region.</a:t>
            </a:r>
          </a:p>
          <a:p>
            <a:pPr eaLnBrk="1" fontAlgn="auto" hangingPunct="1">
              <a:spcAft>
                <a:spcPts val="0"/>
              </a:spcAft>
              <a:buFont typeface="Arial" pitchFamily="34" charset="0"/>
              <a:buChar char="•"/>
              <a:defRPr/>
            </a:pPr>
            <a:r>
              <a:rPr lang="en-IE" dirty="0" smtClean="0">
                <a:solidFill>
                  <a:srgbClr val="FF3399"/>
                </a:solidFill>
              </a:rPr>
              <a:t>Physical and human factors interact in all economic activities in the region.</a:t>
            </a:r>
          </a:p>
          <a:p>
            <a:pPr eaLnBrk="1" fontAlgn="auto" hangingPunct="1">
              <a:spcAft>
                <a:spcPts val="0"/>
              </a:spcAft>
              <a:buFont typeface="Arial" pitchFamily="34" charset="0"/>
              <a:buChar char="•"/>
              <a:defRPr/>
            </a:pPr>
            <a:r>
              <a:rPr lang="en-IE" dirty="0" smtClean="0"/>
              <a:t>Dublin contains 30% of the population of the state.</a:t>
            </a:r>
          </a:p>
          <a:p>
            <a:pPr eaLnBrk="1" fontAlgn="auto" hangingPunct="1">
              <a:spcAft>
                <a:spcPts val="0"/>
              </a:spcAft>
              <a:buFont typeface="Arial" pitchFamily="34" charset="0"/>
              <a:buChar char="•"/>
              <a:defRPr/>
            </a:pPr>
            <a:r>
              <a:rPr lang="en-IE" dirty="0" smtClean="0">
                <a:solidFill>
                  <a:srgbClr val="FF0066"/>
                </a:solidFill>
              </a:rPr>
              <a:t>The National Spatial Strategy of 2002 looks to develop urban centres known as gateways and hubs to counteract the growth of Dublin.</a:t>
            </a:r>
          </a:p>
          <a:p>
            <a:pPr eaLnBrk="1" fontAlgn="auto" hangingPunct="1">
              <a:spcAft>
                <a:spcPts val="0"/>
              </a:spcAft>
              <a:buFont typeface="Arial" pitchFamily="34" charset="0"/>
              <a:buChar char="•"/>
              <a:defRPr/>
            </a:pPr>
            <a:r>
              <a:rPr lang="en-IE" dirty="0" smtClean="0"/>
              <a:t>The population of GDA has grown by 5.6% (63,000)in the years 2002-2006.</a:t>
            </a:r>
          </a:p>
          <a:p>
            <a:pPr eaLnBrk="1" fontAlgn="auto" hangingPunct="1">
              <a:spcAft>
                <a:spcPts val="0"/>
              </a:spcAft>
              <a:buFont typeface="Arial" pitchFamily="34" charset="0"/>
              <a:buChar char="•"/>
              <a:defRPr/>
            </a:pPr>
            <a:r>
              <a:rPr lang="en-IE" dirty="0" smtClean="0">
                <a:solidFill>
                  <a:srgbClr val="FF0066"/>
                </a:solidFill>
              </a:rPr>
              <a:t>Multi-ethnic city with 10% if the city foreign nationals and the presence felt in the food markets.</a:t>
            </a:r>
          </a:p>
          <a:p>
            <a:pPr eaLnBrk="1" fontAlgn="auto" hangingPunct="1">
              <a:spcAft>
                <a:spcPts val="0"/>
              </a:spcAft>
              <a:buFont typeface="Arial" pitchFamily="34" charset="0"/>
              <a:buChar char="•"/>
              <a:defRPr/>
            </a:pPr>
            <a:r>
              <a:rPr lang="en-IE" dirty="0" smtClean="0"/>
              <a:t>GDA experienced the problems associated with all urban centres including inner city decline, crime, substance abuse and unemployment.</a:t>
            </a:r>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PT9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ChangeArrowheads="1"/>
          </p:cNvSpPr>
          <p:nvPr>
            <p:ph type="title"/>
          </p:nvPr>
        </p:nvSpPr>
        <p:spPr/>
        <p:txBody>
          <a:bodyPr>
            <a:normAutofit fontScale="90000"/>
          </a:bodyPr>
          <a:lstStyle/>
          <a:p>
            <a:r>
              <a:rPr lang="en-US" sz="4000" dirty="0" smtClean="0"/>
              <a:t>Physical-Relief </a:t>
            </a:r>
            <a:r>
              <a:rPr lang="en-US" sz="4000" dirty="0"/>
              <a:t>map of Greater Dublin Area</a:t>
            </a:r>
            <a:br>
              <a:rPr lang="en-US" sz="4000" dirty="0"/>
            </a:br>
            <a:endParaRPr lang="en-US" sz="4000" dirty="0"/>
          </a:p>
        </p:txBody>
      </p:sp>
      <p:pic>
        <p:nvPicPr>
          <p:cNvPr id="31748" name="Picture 4"/>
          <p:cNvPicPr>
            <a:picLocks noGrp="1" noChangeAspect="1" noChangeArrowheads="1"/>
          </p:cNvPicPr>
          <p:nvPr>
            <p:ph idx="1"/>
          </p:nvPr>
        </p:nvPicPr>
        <p:blipFill>
          <a:blip r:embed="rId3" cstate="print"/>
          <a:srcRect/>
          <a:stretch>
            <a:fillRect/>
          </a:stretch>
        </p:blipFill>
        <p:spPr>
          <a:xfrm>
            <a:off x="1043608" y="1124744"/>
            <a:ext cx="7056784" cy="5733256"/>
          </a:xfrm>
          <a:noFill/>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20483" name="Picture 2" descr="C:\Documents\An Tíreolas 09-10\Patrick L.C Geo\Core Units\Regions---\ZZ\Pics-Regional\Dublin-Region.jpg"/>
          <p:cNvPicPr>
            <a:picLocks noGrp="1" noChangeAspect="1" noChangeArrowheads="1"/>
          </p:cNvPicPr>
          <p:nvPr>
            <p:ph idx="1"/>
          </p:nvPr>
        </p:nvPicPr>
        <p:blipFill>
          <a:blip r:embed="rId3" cstate="print"/>
          <a:srcRect/>
          <a:stretch>
            <a:fillRect/>
          </a:stretch>
        </p:blipFill>
        <p:spPr>
          <a:xfrm>
            <a:off x="0" y="836613"/>
            <a:ext cx="5364163" cy="6021387"/>
          </a:xfrm>
          <a:noFill/>
        </p:spPr>
      </p:pic>
      <p:pic>
        <p:nvPicPr>
          <p:cNvPr id="20484" name="Picture 3" descr="C:\Documents\An Tíreolas 09-10\Patrick L.C Geo\Core Units\Regions---\ZZ\Pics-Regional\IrelandDublin.png"/>
          <p:cNvPicPr>
            <a:picLocks noChangeAspect="1" noChangeArrowheads="1"/>
          </p:cNvPicPr>
          <p:nvPr/>
        </p:nvPicPr>
        <p:blipFill>
          <a:blip r:embed="rId4" cstate="print"/>
          <a:srcRect/>
          <a:stretch>
            <a:fillRect/>
          </a:stretch>
        </p:blipFill>
        <p:spPr bwMode="auto">
          <a:xfrm>
            <a:off x="4859338" y="836613"/>
            <a:ext cx="4284662" cy="602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PPTAC"/>
          <p:cNvPicPr>
            <a:picLocks noChangeAspect="1" noChangeArrowheads="1"/>
          </p:cNvPicPr>
          <p:nvPr/>
        </p:nvPicPr>
        <p:blipFill>
          <a:blip r:embed="rId3" cstate="print"/>
          <a:srcRect/>
          <a:stretch>
            <a:fillRect/>
          </a:stretch>
        </p:blipFill>
        <p:spPr bwMode="auto">
          <a:xfrm>
            <a:off x="0" y="188640"/>
            <a:ext cx="8892480" cy="6472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ChangeArrowheads="1"/>
          </p:cNvSpPr>
          <p:nvPr>
            <p:ph type="title"/>
          </p:nvPr>
        </p:nvSpPr>
        <p:spPr/>
        <p:txBody>
          <a:bodyPr>
            <a:normAutofit fontScale="90000"/>
          </a:bodyPr>
          <a:lstStyle/>
          <a:p>
            <a:r>
              <a:rPr lang="en-US" sz="4000" dirty="0" smtClean="0"/>
              <a:t>Physical-Relief </a:t>
            </a:r>
            <a:r>
              <a:rPr lang="en-US" sz="4000" dirty="0"/>
              <a:t>map of Greater Dublin Area</a:t>
            </a:r>
            <a:br>
              <a:rPr lang="en-US" sz="4000" dirty="0"/>
            </a:br>
            <a:endParaRPr lang="en-US" sz="4000" dirty="0"/>
          </a:p>
        </p:txBody>
      </p:sp>
      <p:pic>
        <p:nvPicPr>
          <p:cNvPr id="31748" name="Picture 4"/>
          <p:cNvPicPr>
            <a:picLocks noGrp="1" noChangeAspect="1" noChangeArrowheads="1"/>
          </p:cNvPicPr>
          <p:nvPr>
            <p:ph idx="1"/>
          </p:nvPr>
        </p:nvPicPr>
        <p:blipFill>
          <a:blip r:embed="rId3" cstate="print"/>
          <a:srcRect/>
          <a:stretch>
            <a:fillRect/>
          </a:stretch>
        </p:blipFill>
        <p:spPr>
          <a:xfrm>
            <a:off x="1043608" y="1124744"/>
            <a:ext cx="7056784" cy="5733256"/>
          </a:xfrm>
          <a:noFill/>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Physical Characteristics of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Physical Processes</a:t>
            </a:r>
            <a:br>
              <a:rPr lang="en-IE" dirty="0" smtClean="0"/>
            </a:br>
            <a:r>
              <a:rPr lang="en-IE" dirty="0" smtClean="0"/>
              <a:t>Relief and drainage in the East</a:t>
            </a:r>
          </a:p>
        </p:txBody>
      </p:sp>
      <p:sp>
        <p:nvSpPr>
          <p:cNvPr id="16387" name="Content Placeholder 2"/>
          <p:cNvSpPr>
            <a:spLocks noGrp="1"/>
          </p:cNvSpPr>
          <p:nvPr>
            <p:ph idx="1"/>
          </p:nvPr>
        </p:nvSpPr>
        <p:spPr>
          <a:xfrm>
            <a:off x="0" y="1600200"/>
            <a:ext cx="9144000" cy="5257800"/>
          </a:xfrm>
        </p:spPr>
        <p:txBody>
          <a:bodyPr/>
          <a:lstStyle/>
          <a:p>
            <a:pPr eaLnBrk="1" hangingPunct="1">
              <a:buFont typeface="Wingdings" pitchFamily="2" charset="2"/>
              <a:buChar char=""/>
            </a:pPr>
            <a:r>
              <a:rPr lang="en-IE" dirty="0" smtClean="0">
                <a:solidFill>
                  <a:srgbClr val="00B050"/>
                </a:solidFill>
              </a:rPr>
              <a:t>Generally flat and undulating besides for the Dublin Mountains </a:t>
            </a:r>
            <a:r>
              <a:rPr lang="en-IE" dirty="0" smtClean="0"/>
              <a:t>to the south of the city.</a:t>
            </a:r>
          </a:p>
          <a:p>
            <a:pPr eaLnBrk="1" hangingPunct="1">
              <a:buFont typeface="Wingdings" pitchFamily="2" charset="2"/>
              <a:buChar char=""/>
            </a:pPr>
            <a:r>
              <a:rPr lang="en-IE" dirty="0" smtClean="0"/>
              <a:t>Dublin is located in a </a:t>
            </a:r>
            <a:r>
              <a:rPr lang="en-IE" dirty="0" smtClean="0">
                <a:solidFill>
                  <a:srgbClr val="00B050"/>
                </a:solidFill>
              </a:rPr>
              <a:t>sheltered bay</a:t>
            </a:r>
            <a:r>
              <a:rPr lang="en-IE" dirty="0" smtClean="0"/>
              <a:t>.</a:t>
            </a:r>
          </a:p>
          <a:p>
            <a:pPr eaLnBrk="1" hangingPunct="1">
              <a:buFont typeface="Wingdings" pitchFamily="2" charset="2"/>
              <a:buChar char=""/>
            </a:pPr>
            <a:r>
              <a:rPr lang="en-IE" dirty="0" smtClean="0"/>
              <a:t>Land is </a:t>
            </a:r>
            <a:r>
              <a:rPr lang="en-IE" dirty="0" smtClean="0">
                <a:solidFill>
                  <a:srgbClr val="00B050"/>
                </a:solidFill>
              </a:rPr>
              <a:t>well drained by rivers such as the Liffey and the Dodder</a:t>
            </a:r>
            <a:r>
              <a:rPr lang="en-IE" dirty="0" smtClean="0"/>
              <a:t> providing fertile soil and good drainage.</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PPTBE"/>
          <p:cNvPicPr>
            <a:picLocks noChangeAspect="1" noChangeArrowheads="1"/>
          </p:cNvPicPr>
          <p:nvPr/>
        </p:nvPicPr>
        <p:blipFill>
          <a:blip r:embed="rId3" cstate="print"/>
          <a:srcRect/>
          <a:stretch>
            <a:fillRect/>
          </a:stretch>
        </p:blipFill>
        <p:spPr bwMode="auto">
          <a:xfrm>
            <a:off x="0" y="320675"/>
            <a:ext cx="9324528" cy="653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PPTB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Physical Processes</a:t>
            </a:r>
            <a:br>
              <a:rPr lang="en-IE" dirty="0" smtClean="0"/>
            </a:br>
            <a:r>
              <a:rPr lang="en-IE" dirty="0" smtClean="0"/>
              <a:t>Climate in the East</a:t>
            </a:r>
          </a:p>
        </p:txBody>
      </p:sp>
      <p:sp>
        <p:nvSpPr>
          <p:cNvPr id="16387" name="Content Placeholder 2"/>
          <p:cNvSpPr>
            <a:spLocks noGrp="1"/>
          </p:cNvSpPr>
          <p:nvPr>
            <p:ph idx="1"/>
          </p:nvPr>
        </p:nvSpPr>
        <p:spPr>
          <a:xfrm>
            <a:off x="0" y="1600200"/>
            <a:ext cx="9144000" cy="5257800"/>
          </a:xfrm>
        </p:spPr>
        <p:txBody>
          <a:bodyPr/>
          <a:lstStyle/>
          <a:p>
            <a:pPr eaLnBrk="1" hangingPunct="1">
              <a:buFont typeface="Wingdings" pitchFamily="2" charset="2"/>
              <a:buChar char=""/>
            </a:pPr>
            <a:r>
              <a:rPr lang="en-IE" dirty="0" smtClean="0">
                <a:solidFill>
                  <a:srgbClr val="00B050"/>
                </a:solidFill>
              </a:rPr>
              <a:t>Cool temperate oceanic</a:t>
            </a:r>
          </a:p>
          <a:p>
            <a:pPr eaLnBrk="1" hangingPunct="1">
              <a:buFont typeface="Wingdings" pitchFamily="2" charset="2"/>
              <a:buChar char=""/>
            </a:pPr>
            <a:r>
              <a:rPr lang="en-IE" dirty="0" smtClean="0"/>
              <a:t>Mean winter temps are between </a:t>
            </a:r>
            <a:r>
              <a:rPr lang="en-IE" dirty="0" smtClean="0">
                <a:solidFill>
                  <a:srgbClr val="00B050"/>
                </a:solidFill>
              </a:rPr>
              <a:t>5°C &amp; 6°C. The mean July temp is 16C.</a:t>
            </a:r>
          </a:p>
          <a:p>
            <a:pPr eaLnBrk="1" hangingPunct="1">
              <a:buFont typeface="Wingdings" pitchFamily="2" charset="2"/>
              <a:buChar char=""/>
            </a:pPr>
            <a:r>
              <a:rPr lang="en-IE" dirty="0" smtClean="0">
                <a:solidFill>
                  <a:srgbClr val="00B050"/>
                </a:solidFill>
              </a:rPr>
              <a:t>800mm</a:t>
            </a:r>
            <a:r>
              <a:rPr lang="en-IE" dirty="0" smtClean="0"/>
              <a:t> throughout the year-Due to shadow effect.</a:t>
            </a:r>
          </a:p>
          <a:p>
            <a:pPr eaLnBrk="1" hangingPunct="1">
              <a:buFont typeface="Wingdings" pitchFamily="2" charset="2"/>
              <a:buChar char=""/>
            </a:pPr>
            <a:r>
              <a:rPr lang="en-IE" dirty="0" smtClean="0">
                <a:solidFill>
                  <a:srgbClr val="00B050"/>
                </a:solidFill>
              </a:rPr>
              <a:t>SW winds</a:t>
            </a:r>
          </a:p>
          <a:p>
            <a:pPr eaLnBrk="1" hangingPunct="1">
              <a:buFont typeface="Wingdings" pitchFamily="2" charset="2"/>
              <a:buChar char=""/>
            </a:pPr>
            <a:r>
              <a:rPr lang="en-IE" dirty="0" smtClean="0">
                <a:solidFill>
                  <a:srgbClr val="00B050"/>
                </a:solidFill>
              </a:rPr>
              <a:t>4.5 Hours of sunshine</a:t>
            </a:r>
          </a:p>
          <a:p>
            <a:pPr eaLnBrk="1" hangingPunct="1">
              <a:buFont typeface="Wingdings" pitchFamily="2" charset="2"/>
              <a:buChar char=""/>
            </a:pPr>
            <a:r>
              <a:rPr lang="en-IE" dirty="0" smtClean="0">
                <a:solidFill>
                  <a:srgbClr val="00B050"/>
                </a:solidFill>
              </a:rPr>
              <a:t>Growing season </a:t>
            </a:r>
            <a:r>
              <a:rPr lang="en-IE" dirty="0" smtClean="0"/>
              <a:t>exceeds </a:t>
            </a:r>
            <a:r>
              <a:rPr lang="en-IE" dirty="0" smtClean="0">
                <a:solidFill>
                  <a:srgbClr val="00B050"/>
                </a:solidFill>
              </a:rPr>
              <a:t>280 days </a:t>
            </a:r>
            <a:r>
              <a:rPr lang="en-IE" dirty="0" smtClean="0"/>
              <a:t>per annum+ ripen earlier</a:t>
            </a:r>
          </a:p>
          <a:p>
            <a:pPr eaLnBrk="1" hangingPunct="1">
              <a:buFont typeface="Wingdings" pitchFamily="2" charset="2"/>
              <a:buChar char=""/>
            </a:pPr>
            <a:endParaRPr lang="en-IE" dirty="0" smtClean="0">
              <a:solidFill>
                <a:srgbClr val="00B050"/>
              </a:solidFill>
            </a:endParaRPr>
          </a:p>
          <a:p>
            <a:pPr eaLnBrk="1" hangingPunct="1">
              <a:buFont typeface="Wingdings" pitchFamily="2" charset="2"/>
              <a:buChar char=""/>
            </a:pPr>
            <a:endParaRPr lang="en-IE" dirty="0" smtClean="0">
              <a:solidFill>
                <a:srgbClr val="00B050"/>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pic>
        <p:nvPicPr>
          <p:cNvPr id="5123" name="Picture 3"/>
          <p:cNvPicPr>
            <a:picLocks noGrp="1" noChangeAspect="1" noChangeArrowheads="1"/>
          </p:cNvPicPr>
          <p:nvPr>
            <p:ph type="body" idx="1"/>
          </p:nvPr>
        </p:nvPicPr>
        <p:blipFill>
          <a:blip r:embed="rId3" cstate="print"/>
          <a:srcRect l="16138" t="12201" r="16138" b="8001"/>
          <a:stretch>
            <a:fillRect/>
          </a:stretch>
        </p:blipFill>
        <p:spPr>
          <a:xfrm>
            <a:off x="0" y="-1"/>
            <a:ext cx="9144000" cy="6713041"/>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THE BMW</a:t>
            </a:r>
            <a:br>
              <a:rPr lang="en-IE" dirty="0" smtClean="0"/>
            </a:br>
            <a:r>
              <a:rPr lang="en-IE" dirty="0" smtClean="0"/>
              <a:t>2. PHYSICAL PROCESSES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PT92"/>
          <p:cNvPicPr>
            <a:picLocks noChangeAspect="1" noChangeArrowheads="1"/>
          </p:cNvPicPr>
          <p:nvPr/>
        </p:nvPicPr>
        <p:blipFill>
          <a:blip r:embed="rId3" cstate="print"/>
          <a:srcRect/>
          <a:stretch>
            <a:fillRect/>
          </a:stretch>
        </p:blipFill>
        <p:spPr bwMode="auto">
          <a:xfrm>
            <a:off x="35496" y="1"/>
            <a:ext cx="8748712" cy="68133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PT19F"/>
          <p:cNvPicPr>
            <a:picLocks noChangeAspect="1" noChangeArrowheads="1"/>
          </p:cNvPicPr>
          <p:nvPr/>
        </p:nvPicPr>
        <p:blipFill>
          <a:blip r:embed="rId3" cstate="print"/>
          <a:srcRect/>
          <a:stretch>
            <a:fillRect/>
          </a:stretch>
        </p:blipFill>
        <p:spPr bwMode="auto">
          <a:xfrm>
            <a:off x="909638" y="187325"/>
            <a:ext cx="2870200" cy="6481763"/>
          </a:xfrm>
          <a:prstGeom prst="rect">
            <a:avLst/>
          </a:prstGeom>
          <a:noFill/>
          <a:ln w="9525">
            <a:noFill/>
            <a:miter lim="800000"/>
            <a:headEnd/>
            <a:tailEnd/>
          </a:ln>
          <a:effectLst/>
        </p:spPr>
      </p:pic>
      <p:pic>
        <p:nvPicPr>
          <p:cNvPr id="4101" name="Picture 5" descr="PPT1A0"/>
          <p:cNvPicPr>
            <a:picLocks noChangeAspect="1" noChangeArrowheads="1"/>
          </p:cNvPicPr>
          <p:nvPr/>
        </p:nvPicPr>
        <p:blipFill>
          <a:blip r:embed="rId4" cstate="print"/>
          <a:srcRect/>
          <a:stretch>
            <a:fillRect/>
          </a:stretch>
        </p:blipFill>
        <p:spPr bwMode="auto">
          <a:xfrm>
            <a:off x="4067175" y="187325"/>
            <a:ext cx="4368800" cy="648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Physical Processes</a:t>
            </a:r>
            <a:br>
              <a:rPr lang="en-IE" dirty="0" smtClean="0"/>
            </a:br>
            <a:r>
              <a:rPr lang="en-IE" dirty="0" smtClean="0"/>
              <a:t>Soil in the East</a:t>
            </a:r>
          </a:p>
        </p:txBody>
      </p:sp>
      <p:sp>
        <p:nvSpPr>
          <p:cNvPr id="16387" name="Content Placeholder 2"/>
          <p:cNvSpPr>
            <a:spLocks noGrp="1"/>
          </p:cNvSpPr>
          <p:nvPr>
            <p:ph idx="1"/>
          </p:nvPr>
        </p:nvSpPr>
        <p:spPr>
          <a:xfrm>
            <a:off x="0" y="1600200"/>
            <a:ext cx="9144000" cy="5257800"/>
          </a:xfrm>
        </p:spPr>
        <p:txBody>
          <a:bodyPr/>
          <a:lstStyle/>
          <a:p>
            <a:pPr eaLnBrk="1" hangingPunct="1">
              <a:buFont typeface="Wingdings" pitchFamily="2" charset="2"/>
              <a:buChar char=""/>
            </a:pPr>
            <a:r>
              <a:rPr lang="en-IE" dirty="0" smtClean="0"/>
              <a:t>Rocks found in the GDA are generally </a:t>
            </a:r>
            <a:r>
              <a:rPr lang="en-IE" dirty="0" smtClean="0">
                <a:solidFill>
                  <a:srgbClr val="00B050"/>
                </a:solidFill>
              </a:rPr>
              <a:t>Limestone.</a:t>
            </a:r>
          </a:p>
          <a:p>
            <a:pPr eaLnBrk="1" hangingPunct="1">
              <a:buFont typeface="Wingdings" pitchFamily="2" charset="2"/>
              <a:buChar char=""/>
            </a:pPr>
            <a:r>
              <a:rPr lang="en-IE" dirty="0" smtClean="0">
                <a:solidFill>
                  <a:srgbClr val="00B050"/>
                </a:solidFill>
              </a:rPr>
              <a:t>High humus content</a:t>
            </a:r>
          </a:p>
          <a:p>
            <a:pPr eaLnBrk="1" hangingPunct="1">
              <a:buFont typeface="Wingdings" pitchFamily="2" charset="2"/>
              <a:buChar char=""/>
            </a:pPr>
            <a:r>
              <a:rPr lang="en-IE" dirty="0" smtClean="0"/>
              <a:t>Soil in the DGA is mainly </a:t>
            </a:r>
            <a:r>
              <a:rPr lang="en-IE" dirty="0" smtClean="0">
                <a:solidFill>
                  <a:srgbClr val="00B050"/>
                </a:solidFill>
              </a:rPr>
              <a:t>brown soil, which are deep, fertile, drained soils ideal for agriculture,</a:t>
            </a:r>
          </a:p>
          <a:p>
            <a:pPr eaLnBrk="1" hangingPunct="1">
              <a:buFont typeface="Wingdings" pitchFamily="2" charset="2"/>
              <a:buChar char=""/>
            </a:pPr>
            <a:r>
              <a:rPr lang="en-IE" dirty="0" smtClean="0"/>
              <a:t>Many of the </a:t>
            </a:r>
            <a:r>
              <a:rPr lang="en-IE" dirty="0" smtClean="0">
                <a:solidFill>
                  <a:srgbClr val="00B050"/>
                </a:solidFill>
              </a:rPr>
              <a:t>flood plains are covered in mineral rich alluvial soils </a:t>
            </a:r>
            <a:r>
              <a:rPr lang="en-IE" dirty="0" smtClean="0"/>
              <a:t>such as the </a:t>
            </a:r>
            <a:r>
              <a:rPr lang="en-IE" dirty="0" err="1" smtClean="0"/>
              <a:t>Tolka</a:t>
            </a:r>
            <a:r>
              <a:rPr lang="en-IE" dirty="0" smtClean="0"/>
              <a:t> and Liffey.</a:t>
            </a:r>
          </a:p>
          <a:p>
            <a:pPr eaLnBrk="1" hangingPunct="1">
              <a:buFont typeface="Wingdings" pitchFamily="2" charset="2"/>
              <a:buChar char=""/>
            </a:pPr>
            <a:r>
              <a:rPr lang="en-IE" dirty="0" smtClean="0">
                <a:solidFill>
                  <a:srgbClr val="00B050"/>
                </a:solidFill>
              </a:rPr>
              <a:t>Light sandy soil in Northeast are ideal for market gardening.</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r>
              <a:rPr lang="en-IE"/>
              <a:t>ROCKTYPE&gt;&gt;&gt;SOIL TYPE</a:t>
            </a:r>
            <a:endParaRPr lang="en-US"/>
          </a:p>
        </p:txBody>
      </p:sp>
      <p:pic>
        <p:nvPicPr>
          <p:cNvPr id="133127" name="Picture 7"/>
          <p:cNvPicPr>
            <a:picLocks noGrp="1" noChangeAspect="1" noChangeArrowheads="1"/>
          </p:cNvPicPr>
          <p:nvPr>
            <p:ph sz="half" idx="1"/>
          </p:nvPr>
        </p:nvPicPr>
        <p:blipFill>
          <a:blip r:embed="rId3" cstate="print"/>
          <a:srcRect/>
          <a:stretch>
            <a:fillRect/>
          </a:stretch>
        </p:blipFill>
        <p:spPr>
          <a:xfrm>
            <a:off x="539552" y="1484784"/>
            <a:ext cx="4104456" cy="4968552"/>
          </a:xfrm>
          <a:noFill/>
          <a:ln/>
        </p:spPr>
      </p:pic>
      <p:pic>
        <p:nvPicPr>
          <p:cNvPr id="133128" name="Picture 8"/>
          <p:cNvPicPr>
            <a:picLocks noGrp="1" noChangeAspect="1" noChangeArrowheads="1"/>
          </p:cNvPicPr>
          <p:nvPr>
            <p:ph sz="half" idx="2"/>
          </p:nvPr>
        </p:nvPicPr>
        <p:blipFill>
          <a:blip r:embed="rId4" cstate="print"/>
          <a:srcRect/>
          <a:stretch>
            <a:fillRect/>
          </a:stretch>
        </p:blipFill>
        <p:spPr>
          <a:xfrm>
            <a:off x="4792663" y="1600200"/>
            <a:ext cx="4027809" cy="4709120"/>
          </a:xfrm>
          <a:noFill/>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pic>
        <p:nvPicPr>
          <p:cNvPr id="7171" name="Picture 3"/>
          <p:cNvPicPr>
            <a:picLocks noGrp="1" noChangeAspect="1" noChangeArrowheads="1"/>
          </p:cNvPicPr>
          <p:nvPr>
            <p:ph type="body" idx="1"/>
          </p:nvPr>
        </p:nvPicPr>
        <p:blipFill>
          <a:blip r:embed="rId3" cstate="print"/>
          <a:srcRect l="8263" t="2751" r="27163" b="8001"/>
          <a:stretch>
            <a:fillRect/>
          </a:stretch>
        </p:blipFill>
        <p:spPr>
          <a:xfrm>
            <a:off x="0" y="44624"/>
            <a:ext cx="8964488" cy="6754614"/>
          </a:xfr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Primary Activities in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IE"/>
              <a:t>Primary Activities</a:t>
            </a:r>
            <a:endParaRPr lang="en-US"/>
          </a:p>
        </p:txBody>
      </p:sp>
      <p:sp>
        <p:nvSpPr>
          <p:cNvPr id="71683" name="Rectangle 3"/>
          <p:cNvSpPr>
            <a:spLocks noGrp="1" noChangeArrowheads="1"/>
          </p:cNvSpPr>
          <p:nvPr>
            <p:ph type="body" idx="1"/>
          </p:nvPr>
        </p:nvSpPr>
        <p:spPr/>
        <p:txBody>
          <a:bodyPr/>
          <a:lstStyle/>
          <a:p>
            <a:endParaRPr lang="en-US"/>
          </a:p>
        </p:txBody>
      </p:sp>
      <p:pic>
        <p:nvPicPr>
          <p:cNvPr id="71684" name="Picture 4"/>
          <p:cNvPicPr>
            <a:picLocks noChangeAspect="1" noChangeArrowheads="1"/>
          </p:cNvPicPr>
          <p:nvPr/>
        </p:nvPicPr>
        <p:blipFill>
          <a:blip r:embed="rId3" cstate="print"/>
          <a:srcRect l="22006" t="9949" r="3125" b="9970"/>
          <a:stretch>
            <a:fillRect/>
          </a:stretch>
        </p:blipFill>
        <p:spPr bwMode="auto">
          <a:xfrm>
            <a:off x="0" y="1268760"/>
            <a:ext cx="8892480" cy="5589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Activities</a:t>
            </a:r>
            <a:endParaRPr lang="en-US" dirty="0"/>
          </a:p>
        </p:txBody>
      </p:sp>
      <p:sp>
        <p:nvSpPr>
          <p:cNvPr id="3" name="Content Placeholder 2"/>
          <p:cNvSpPr>
            <a:spLocks noGrp="1"/>
          </p:cNvSpPr>
          <p:nvPr>
            <p:ph idx="1"/>
          </p:nvPr>
        </p:nvSpPr>
        <p:spPr/>
        <p:txBody>
          <a:bodyPr/>
          <a:lstStyle/>
          <a:p>
            <a:r>
              <a:rPr lang="en-IE" dirty="0" smtClean="0"/>
              <a:t>Regions involved in mainly primary activities tend to be poorer.</a:t>
            </a:r>
          </a:p>
          <a:p>
            <a:r>
              <a:rPr lang="en-IE" dirty="0" smtClean="0"/>
              <a:t>In the GDA primary activities account for a </a:t>
            </a:r>
            <a:r>
              <a:rPr lang="en-IE" dirty="0" smtClean="0">
                <a:solidFill>
                  <a:srgbClr val="00B050"/>
                </a:solidFill>
              </a:rPr>
              <a:t>small percentage of jobs.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Agriculture</a:t>
            </a:r>
            <a:endParaRPr lang="en-US" dirty="0"/>
          </a:p>
        </p:txBody>
      </p:sp>
      <p:sp>
        <p:nvSpPr>
          <p:cNvPr id="3" name="Content Placeholder 2"/>
          <p:cNvSpPr>
            <a:spLocks noGrp="1"/>
          </p:cNvSpPr>
          <p:nvPr>
            <p:ph idx="1"/>
          </p:nvPr>
        </p:nvSpPr>
        <p:spPr>
          <a:xfrm>
            <a:off x="457200" y="1340768"/>
            <a:ext cx="8229600" cy="4785395"/>
          </a:xfrm>
        </p:spPr>
        <p:txBody>
          <a:bodyPr/>
          <a:lstStyle/>
          <a:p>
            <a:r>
              <a:rPr lang="en-IE" dirty="0" smtClean="0">
                <a:solidFill>
                  <a:srgbClr val="00B050"/>
                </a:solidFill>
              </a:rPr>
              <a:t>Highly productive and commercial</a:t>
            </a:r>
            <a:r>
              <a:rPr lang="en-IE" dirty="0" smtClean="0"/>
              <a:t>.</a:t>
            </a:r>
          </a:p>
          <a:p>
            <a:r>
              <a:rPr lang="en-IE" dirty="0" smtClean="0">
                <a:solidFill>
                  <a:srgbClr val="00B050"/>
                </a:solidFill>
              </a:rPr>
              <a:t>1500 farms a little over 1% of national average</a:t>
            </a:r>
          </a:p>
          <a:p>
            <a:r>
              <a:rPr lang="en-IE" dirty="0" smtClean="0">
                <a:solidFill>
                  <a:srgbClr val="00B050"/>
                </a:solidFill>
              </a:rPr>
              <a:t>11% of national wheat crop</a:t>
            </a:r>
          </a:p>
          <a:p>
            <a:r>
              <a:rPr lang="en-IE" dirty="0" smtClean="0">
                <a:solidFill>
                  <a:srgbClr val="00B050"/>
                </a:solidFill>
              </a:rPr>
              <a:t>15% of potato crop</a:t>
            </a:r>
          </a:p>
          <a:p>
            <a:r>
              <a:rPr lang="en-IE" dirty="0" smtClean="0">
                <a:solidFill>
                  <a:srgbClr val="00B050"/>
                </a:solidFill>
              </a:rPr>
              <a:t>High yield of tillage crops-  wheat and barley used for brewing and distilling and protein rich barley for animal feed. Wheat for bakeries.</a:t>
            </a:r>
            <a:endParaRPr lang="en-US" dirty="0">
              <a:solidFill>
                <a:srgbClr val="00B050"/>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IE" b="1" u="sng" dirty="0" smtClean="0">
                <a:solidFill>
                  <a:srgbClr val="00B050"/>
                </a:solidFill>
              </a:rPr>
              <a:t>Agriculture</a:t>
            </a:r>
            <a:endParaRPr lang="en-IE" dirty="0" smtClean="0">
              <a:solidFill>
                <a:srgbClr val="00B050"/>
              </a:solidFill>
            </a:endParaRPr>
          </a:p>
        </p:txBody>
      </p:sp>
      <p:sp>
        <p:nvSpPr>
          <p:cNvPr id="3" name="Content Placeholder 2"/>
          <p:cNvSpPr>
            <a:spLocks noGrp="1"/>
          </p:cNvSpPr>
          <p:nvPr>
            <p:ph idx="1"/>
          </p:nvPr>
        </p:nvSpPr>
        <p:spPr>
          <a:xfrm>
            <a:off x="0" y="1412875"/>
            <a:ext cx="9144000" cy="5445125"/>
          </a:xfrm>
        </p:spPr>
        <p:txBody>
          <a:bodyPr rtlCol="0">
            <a:normAutofit/>
          </a:bodyPr>
          <a:lstStyle/>
          <a:p>
            <a:pPr eaLnBrk="1" fontAlgn="auto" hangingPunct="1">
              <a:spcAft>
                <a:spcPts val="0"/>
              </a:spcAft>
              <a:buFont typeface="Arial" pitchFamily="34" charset="0"/>
              <a:buChar char="•"/>
              <a:defRPr/>
            </a:pPr>
            <a:r>
              <a:rPr lang="en-IE" dirty="0" smtClean="0"/>
              <a:t>Arable farming growing </a:t>
            </a:r>
            <a:r>
              <a:rPr lang="en-IE" dirty="0" smtClean="0">
                <a:solidFill>
                  <a:srgbClr val="00B050"/>
                </a:solidFill>
              </a:rPr>
              <a:t>wheat are large and profitable due to the generally low lying relief </a:t>
            </a:r>
            <a:r>
              <a:rPr lang="en-IE" dirty="0" smtClean="0"/>
              <a:t>of the area allowing for </a:t>
            </a:r>
            <a:r>
              <a:rPr lang="en-IE" dirty="0" smtClean="0">
                <a:solidFill>
                  <a:srgbClr val="00B050"/>
                </a:solidFill>
              </a:rPr>
              <a:t>larger fields suitable for mechanised farming. 	</a:t>
            </a:r>
            <a:r>
              <a:rPr lang="en-IE" dirty="0" smtClean="0"/>
              <a:t>	</a:t>
            </a:r>
          </a:p>
          <a:p>
            <a:pPr eaLnBrk="1" fontAlgn="auto" hangingPunct="1">
              <a:spcAft>
                <a:spcPts val="0"/>
              </a:spcAft>
              <a:buFont typeface="Arial" pitchFamily="34" charset="0"/>
              <a:buChar char="•"/>
              <a:defRPr/>
            </a:pPr>
            <a:r>
              <a:rPr lang="en-IE" dirty="0" smtClean="0"/>
              <a:t>The </a:t>
            </a:r>
            <a:r>
              <a:rPr lang="en-IE" dirty="0" smtClean="0">
                <a:solidFill>
                  <a:srgbClr val="00B050"/>
                </a:solidFill>
              </a:rPr>
              <a:t>climate is cool temperate but warmer and drier than the west of Ireland. Frost is rare </a:t>
            </a:r>
            <a:r>
              <a:rPr lang="en-IE" dirty="0" smtClean="0"/>
              <a:t>due to the influence of the Irish Sea, this important for growing early potatoes and means a growing season of almost 280 days</a:t>
            </a:r>
            <a:r>
              <a:rPr lang="en-IE" dirty="0" smtClean="0">
                <a:solidFill>
                  <a:srgbClr val="FF0066"/>
                </a:solidFill>
              </a:rPr>
              <a:t>.</a:t>
            </a:r>
          </a:p>
          <a:p>
            <a:pPr eaLnBrk="1" fontAlgn="auto" hangingPunct="1">
              <a:spcAft>
                <a:spcPts val="0"/>
              </a:spcAft>
              <a:buFont typeface="Arial" pitchFamily="34" charset="0"/>
              <a:buChar char="•"/>
              <a:defRPr/>
            </a:pPr>
            <a:endParaRPr lang="en-IE" dirty="0" smtClean="0"/>
          </a:p>
          <a:p>
            <a:pPr eaLnBrk="1" fontAlgn="auto" hangingPunct="1">
              <a:spcAft>
                <a:spcPts val="0"/>
              </a:spcAft>
              <a:buFont typeface="Wingdings"/>
              <a:buNone/>
              <a:defRPr/>
            </a:pPr>
            <a:endParaRPr lang="en-IE" dirty="0" smtClean="0"/>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1.Physical Activities West Of Ireland</a:t>
            </a:r>
            <a:br>
              <a:rPr lang="en-IE" dirty="0" smtClean="0"/>
            </a:br>
            <a:r>
              <a:rPr lang="en-IE" dirty="0" smtClean="0"/>
              <a:t>A. Climate</a:t>
            </a:r>
            <a:endParaRPr lang="en-US" dirty="0"/>
          </a:p>
        </p:txBody>
      </p:sp>
      <p:sp>
        <p:nvSpPr>
          <p:cNvPr id="3" name="Content Placeholder 2"/>
          <p:cNvSpPr>
            <a:spLocks noGrp="1"/>
          </p:cNvSpPr>
          <p:nvPr>
            <p:ph idx="1"/>
          </p:nvPr>
        </p:nvSpPr>
        <p:spPr/>
        <p:txBody>
          <a:bodyPr/>
          <a:lstStyle/>
          <a:p>
            <a:r>
              <a:rPr lang="en-IE" dirty="0" smtClean="0"/>
              <a:t>A. Climate</a:t>
            </a:r>
          </a:p>
          <a:p>
            <a:r>
              <a:rPr lang="en-IE" dirty="0" smtClean="0"/>
              <a:t>B. Relief</a:t>
            </a:r>
          </a:p>
          <a:p>
            <a:r>
              <a:rPr lang="en-IE" dirty="0" smtClean="0"/>
              <a:t>C. Drainage</a:t>
            </a:r>
          </a:p>
          <a:p>
            <a:r>
              <a:rPr lang="en-IE" dirty="0" smtClean="0"/>
              <a:t>D. Rocks and soils</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PT1C3"/>
          <p:cNvPicPr>
            <a:picLocks noChangeAspect="1" noChangeArrowheads="1"/>
          </p:cNvPicPr>
          <p:nvPr/>
        </p:nvPicPr>
        <p:blipFill>
          <a:blip r:embed="rId3" cstate="print"/>
          <a:srcRect/>
          <a:stretch>
            <a:fillRect/>
          </a:stretch>
        </p:blipFill>
        <p:spPr bwMode="auto">
          <a:xfrm>
            <a:off x="467544" y="188641"/>
            <a:ext cx="8136904" cy="666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IE" b="1" u="sng" dirty="0" smtClean="0">
                <a:solidFill>
                  <a:srgbClr val="00B050"/>
                </a:solidFill>
              </a:rPr>
              <a:t>Agriculture</a:t>
            </a:r>
            <a:endParaRPr lang="en-IE" dirty="0" smtClean="0">
              <a:solidFill>
                <a:srgbClr val="00B050"/>
              </a:solidFill>
            </a:endParaRPr>
          </a:p>
        </p:txBody>
      </p:sp>
      <p:sp>
        <p:nvSpPr>
          <p:cNvPr id="3" name="Content Placeholder 2"/>
          <p:cNvSpPr>
            <a:spLocks noGrp="1"/>
          </p:cNvSpPr>
          <p:nvPr>
            <p:ph idx="1"/>
          </p:nvPr>
        </p:nvSpPr>
        <p:spPr>
          <a:xfrm>
            <a:off x="0" y="1412875"/>
            <a:ext cx="9144000" cy="5445125"/>
          </a:xfrm>
        </p:spPr>
        <p:txBody>
          <a:bodyPr rtlCol="0">
            <a:normAutofit/>
          </a:bodyPr>
          <a:lstStyle/>
          <a:p>
            <a:pPr eaLnBrk="1" fontAlgn="auto" hangingPunct="1">
              <a:spcAft>
                <a:spcPts val="0"/>
              </a:spcAft>
              <a:defRPr/>
            </a:pPr>
            <a:r>
              <a:rPr lang="en-IE" dirty="0" smtClean="0">
                <a:solidFill>
                  <a:srgbClr val="00B050"/>
                </a:solidFill>
              </a:rPr>
              <a:t>North Co. Dublin at Rush and Lusk have light sandy soil &amp; is used for market gardening</a:t>
            </a:r>
            <a:r>
              <a:rPr lang="en-IE" dirty="0" smtClean="0"/>
              <a:t>. These heat up quickly in summer and are easily worked.</a:t>
            </a:r>
          </a:p>
          <a:p>
            <a:pPr eaLnBrk="1" fontAlgn="auto" hangingPunct="1">
              <a:spcAft>
                <a:spcPts val="0"/>
              </a:spcAft>
              <a:buFont typeface="Arial" pitchFamily="34" charset="0"/>
              <a:buChar char="•"/>
              <a:defRPr/>
            </a:pPr>
            <a:r>
              <a:rPr lang="en-IE" dirty="0" smtClean="0"/>
              <a:t>Fruit &amp; salad vegetables are grown in Green houses. More than </a:t>
            </a:r>
            <a:r>
              <a:rPr lang="en-IE" dirty="0" smtClean="0">
                <a:solidFill>
                  <a:srgbClr val="00B050"/>
                </a:solidFill>
              </a:rPr>
              <a:t>½ of Ireland’s greenhouses are located in north Co. Dublin</a:t>
            </a:r>
            <a:r>
              <a:rPr lang="en-IE" dirty="0" smtClean="0"/>
              <a:t>.</a:t>
            </a:r>
          </a:p>
          <a:p>
            <a:pPr eaLnBrk="1" fontAlgn="auto" hangingPunct="1">
              <a:spcAft>
                <a:spcPts val="0"/>
              </a:spcAft>
              <a:buFont typeface="Arial" pitchFamily="34" charset="0"/>
              <a:buChar char="•"/>
              <a:defRPr/>
            </a:pPr>
            <a:r>
              <a:rPr lang="en-IE" dirty="0" smtClean="0">
                <a:solidFill>
                  <a:srgbClr val="00B050"/>
                </a:solidFill>
              </a:rPr>
              <a:t>Cabbage, potato and onions are grown in large fields.</a:t>
            </a:r>
          </a:p>
          <a:p>
            <a:pPr eaLnBrk="1" fontAlgn="auto" hangingPunct="1">
              <a:spcAft>
                <a:spcPts val="0"/>
              </a:spcAft>
              <a:buFont typeface="Arial" pitchFamily="34" charset="0"/>
              <a:buChar char="•"/>
              <a:defRPr/>
            </a:pPr>
            <a:endParaRPr lang="en-IE" dirty="0" smtClean="0"/>
          </a:p>
          <a:p>
            <a:pPr eaLnBrk="1" fontAlgn="auto" hangingPunct="1">
              <a:spcAft>
                <a:spcPts val="0"/>
              </a:spcAft>
              <a:buFont typeface="Wingdings"/>
              <a:buNone/>
              <a:defRPr/>
            </a:pPr>
            <a:endParaRPr lang="en-IE" dirty="0" smtClean="0"/>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PTAD"/>
          <p:cNvPicPr>
            <a:picLocks noChangeAspect="1" noChangeArrowheads="1"/>
          </p:cNvPicPr>
          <p:nvPr/>
        </p:nvPicPr>
        <p:blipFill>
          <a:blip r:embed="rId3" cstate="print"/>
          <a:srcRect/>
          <a:stretch>
            <a:fillRect/>
          </a:stretch>
        </p:blipFill>
        <p:spPr bwMode="auto">
          <a:xfrm>
            <a:off x="468313" y="465138"/>
            <a:ext cx="8135937" cy="5916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IE" dirty="0" smtClean="0">
                <a:solidFill>
                  <a:srgbClr val="00B050"/>
                </a:solidFill>
              </a:rPr>
              <a:t>Agriculture</a:t>
            </a:r>
            <a:endParaRPr lang="en-IE" dirty="0">
              <a:solidFill>
                <a:srgbClr val="00B050"/>
              </a:solidFill>
            </a:endParaRPr>
          </a:p>
        </p:txBody>
      </p:sp>
      <p:sp>
        <p:nvSpPr>
          <p:cNvPr id="3" name="Content Placeholder 2"/>
          <p:cNvSpPr>
            <a:spLocks noGrp="1"/>
          </p:cNvSpPr>
          <p:nvPr>
            <p:ph idx="1"/>
          </p:nvPr>
        </p:nvSpPr>
        <p:spPr>
          <a:xfrm>
            <a:off x="0" y="1196975"/>
            <a:ext cx="9144000" cy="5661025"/>
          </a:xfrm>
        </p:spPr>
        <p:txBody>
          <a:bodyPr rtlCol="0">
            <a:normAutofit lnSpcReduction="10000"/>
          </a:bodyPr>
          <a:lstStyle/>
          <a:p>
            <a:pPr eaLnBrk="1" fontAlgn="auto" hangingPunct="1">
              <a:spcAft>
                <a:spcPts val="0"/>
              </a:spcAft>
              <a:buFont typeface="Arial" pitchFamily="34" charset="0"/>
              <a:buChar char="•"/>
              <a:defRPr/>
            </a:pPr>
            <a:r>
              <a:rPr lang="en-IE" dirty="0" smtClean="0"/>
              <a:t>Location </a:t>
            </a:r>
            <a:r>
              <a:rPr lang="en-IE" dirty="0" smtClean="0">
                <a:solidFill>
                  <a:srgbClr val="00B050"/>
                </a:solidFill>
              </a:rPr>
              <a:t>close to a large market </a:t>
            </a:r>
            <a:r>
              <a:rPr lang="en-IE" dirty="0" smtClean="0"/>
              <a:t>provides an outlet for the crops and dairy produce.</a:t>
            </a:r>
          </a:p>
          <a:p>
            <a:pPr eaLnBrk="1" fontAlgn="auto" hangingPunct="1">
              <a:spcAft>
                <a:spcPts val="0"/>
              </a:spcAft>
              <a:buFont typeface="Arial" pitchFamily="34" charset="0"/>
              <a:buChar char="•"/>
              <a:defRPr/>
            </a:pPr>
            <a:r>
              <a:rPr lang="en-IE" dirty="0" smtClean="0">
                <a:solidFill>
                  <a:srgbClr val="00B050"/>
                </a:solidFill>
              </a:rPr>
              <a:t>Age profile lower than west and does not suffer outward migration.</a:t>
            </a:r>
          </a:p>
          <a:p>
            <a:pPr eaLnBrk="1" fontAlgn="auto" hangingPunct="1">
              <a:spcAft>
                <a:spcPts val="0"/>
              </a:spcAft>
              <a:buFont typeface="Arial" pitchFamily="34" charset="0"/>
              <a:buChar char="•"/>
              <a:defRPr/>
            </a:pPr>
            <a:r>
              <a:rPr lang="en-IE" dirty="0" smtClean="0">
                <a:solidFill>
                  <a:srgbClr val="00B050"/>
                </a:solidFill>
              </a:rPr>
              <a:t>Farmers educated with market orientated and scientific approach</a:t>
            </a:r>
            <a:r>
              <a:rPr lang="en-IE" dirty="0" smtClean="0"/>
              <a:t>.</a:t>
            </a:r>
          </a:p>
          <a:p>
            <a:pPr eaLnBrk="1" fontAlgn="auto" hangingPunct="1">
              <a:spcAft>
                <a:spcPts val="0"/>
              </a:spcAft>
              <a:buFont typeface="Arial" pitchFamily="34" charset="0"/>
              <a:buChar char="•"/>
              <a:defRPr/>
            </a:pPr>
            <a:r>
              <a:rPr lang="en-IE" dirty="0" smtClean="0">
                <a:solidFill>
                  <a:srgbClr val="00B050"/>
                </a:solidFill>
              </a:rPr>
              <a:t>Boulder Clay in Co. Kildare </a:t>
            </a:r>
            <a:r>
              <a:rPr lang="en-IE" dirty="0" smtClean="0"/>
              <a:t>deposited in the last ice age are well drained and support good quality grassland. </a:t>
            </a:r>
            <a:r>
              <a:rPr lang="en-IE" dirty="0" smtClean="0">
                <a:solidFill>
                  <a:srgbClr val="00B050"/>
                </a:solidFill>
              </a:rPr>
              <a:t>Cattle are fattened </a:t>
            </a:r>
            <a:r>
              <a:rPr lang="en-IE" dirty="0" smtClean="0"/>
              <a:t>for the beef industry and Kildare is also the centre of the </a:t>
            </a:r>
            <a:r>
              <a:rPr lang="en-IE" dirty="0" smtClean="0">
                <a:solidFill>
                  <a:srgbClr val="00B050"/>
                </a:solidFill>
              </a:rPr>
              <a:t>Bloodstock industry </a:t>
            </a:r>
            <a:r>
              <a:rPr lang="en-IE" dirty="0" smtClean="0"/>
              <a:t>and produces racehorses for export.</a:t>
            </a:r>
          </a:p>
          <a:p>
            <a:pPr eaLnBrk="1" fontAlgn="auto" hangingPunct="1">
              <a:spcAft>
                <a:spcPts val="0"/>
              </a:spcAft>
              <a:defRPr/>
            </a:pPr>
            <a:endParaRPr lang="en-IE"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45059" name="Picture 2" descr="C:\Documents\An Tíreolas 09-10\Patrick L.C Geo\Core Units\Regions---\ZZ\Pics-Regional\632583_b1eb5c75.jpg"/>
          <p:cNvPicPr>
            <a:picLocks noGrp="1" noChangeAspect="1" noChangeArrowheads="1"/>
          </p:cNvPicPr>
          <p:nvPr>
            <p:ph idx="1"/>
          </p:nvPr>
        </p:nvPicPr>
        <p:blipFill>
          <a:blip r:embed="rId3" cstate="print"/>
          <a:srcRect/>
          <a:stretch>
            <a:fillRect/>
          </a:stretch>
        </p:blipFill>
        <p:spPr>
          <a:xfrm>
            <a:off x="0" y="620713"/>
            <a:ext cx="5364163" cy="6237287"/>
          </a:xfrm>
          <a:noFill/>
        </p:spPr>
      </p:pic>
      <p:pic>
        <p:nvPicPr>
          <p:cNvPr id="45060" name="Picture 3" descr="C:\Documents\An Tíreolas 09-10\Patrick L.C Geo\Core Units\Regions---\ZZ\Pics-Regional\growing.jpg"/>
          <p:cNvPicPr>
            <a:picLocks noChangeAspect="1" noChangeArrowheads="1"/>
          </p:cNvPicPr>
          <p:nvPr/>
        </p:nvPicPr>
        <p:blipFill>
          <a:blip r:embed="rId4" cstate="print"/>
          <a:srcRect/>
          <a:stretch>
            <a:fillRect/>
          </a:stretch>
        </p:blipFill>
        <p:spPr bwMode="auto">
          <a:xfrm>
            <a:off x="4857750" y="1989138"/>
            <a:ext cx="4286250" cy="486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PPTC1"/>
          <p:cNvPicPr>
            <a:picLocks noChangeAspect="1" noChangeArrowheads="1"/>
          </p:cNvPicPr>
          <p:nvPr/>
        </p:nvPicPr>
        <p:blipFill>
          <a:blip r:embed="rId3" cstate="print"/>
          <a:srcRect l="3538" t="3908" r="5901"/>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IE" dirty="0" smtClean="0">
                <a:solidFill>
                  <a:srgbClr val="00B050"/>
                </a:solidFill>
              </a:rPr>
              <a:t>Agriculture</a:t>
            </a:r>
            <a:endParaRPr lang="en-IE" dirty="0">
              <a:solidFill>
                <a:srgbClr val="00B050"/>
              </a:solidFill>
            </a:endParaRPr>
          </a:p>
        </p:txBody>
      </p:sp>
      <p:sp>
        <p:nvSpPr>
          <p:cNvPr id="3" name="Content Placeholder 2"/>
          <p:cNvSpPr>
            <a:spLocks noGrp="1"/>
          </p:cNvSpPr>
          <p:nvPr>
            <p:ph idx="1"/>
          </p:nvPr>
        </p:nvSpPr>
        <p:spPr>
          <a:xfrm>
            <a:off x="179512" y="1196975"/>
            <a:ext cx="8784976" cy="5472385"/>
          </a:xfrm>
        </p:spPr>
        <p:txBody>
          <a:bodyPr rtlCol="0">
            <a:normAutofit/>
          </a:bodyPr>
          <a:lstStyle/>
          <a:p>
            <a:pPr eaLnBrk="1" fontAlgn="auto" hangingPunct="1">
              <a:spcAft>
                <a:spcPts val="0"/>
              </a:spcAft>
              <a:buFont typeface="Arial" pitchFamily="34" charset="0"/>
              <a:buChar char="•"/>
              <a:defRPr/>
            </a:pPr>
            <a:r>
              <a:rPr lang="en-IE" dirty="0" smtClean="0"/>
              <a:t>Pastoral </a:t>
            </a:r>
            <a:r>
              <a:rPr lang="en-IE" dirty="0" smtClean="0">
                <a:solidFill>
                  <a:srgbClr val="00B050"/>
                </a:solidFill>
              </a:rPr>
              <a:t>sheep farming is also carried out on upland farms.</a:t>
            </a:r>
          </a:p>
          <a:p>
            <a:pPr eaLnBrk="1" fontAlgn="auto" hangingPunct="1">
              <a:spcAft>
                <a:spcPts val="0"/>
              </a:spcAft>
              <a:buFont typeface="Arial" pitchFamily="34" charset="0"/>
              <a:buChar char="•"/>
              <a:defRPr/>
            </a:pPr>
            <a:r>
              <a:rPr lang="en-IE" dirty="0" smtClean="0">
                <a:solidFill>
                  <a:srgbClr val="00B050"/>
                </a:solidFill>
              </a:rPr>
              <a:t>Malting Barley is grown for the brewing and distilling industries. Protein-rich barley is grown to make animal feed.</a:t>
            </a:r>
          </a:p>
          <a:p>
            <a:pPr eaLnBrk="1" fontAlgn="auto" hangingPunct="1">
              <a:spcAft>
                <a:spcPts val="0"/>
              </a:spcAft>
              <a:defRPr/>
            </a:pPr>
            <a:endParaRPr lang="en-IE"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nzrams.co.nz/images/backgroundop.jpg"/>
          <p:cNvPicPr>
            <a:picLocks noChangeAspect="1" noChangeArrowheads="1"/>
          </p:cNvPicPr>
          <p:nvPr/>
        </p:nvPicPr>
        <p:blipFill>
          <a:blip r:embed="rId3" cstate="print"/>
          <a:srcRect/>
          <a:stretch>
            <a:fillRect/>
          </a:stretch>
        </p:blipFill>
        <p:spPr bwMode="auto">
          <a:xfrm>
            <a:off x="0" y="836712"/>
            <a:ext cx="4211960" cy="5665812"/>
          </a:xfrm>
          <a:prstGeom prst="rect">
            <a:avLst/>
          </a:prstGeom>
          <a:noFill/>
        </p:spPr>
      </p:pic>
      <p:pic>
        <p:nvPicPr>
          <p:cNvPr id="2052" name="Picture 4" descr="http://www.craigies.co.uk/images/crops.jpg"/>
          <p:cNvPicPr>
            <a:picLocks noChangeAspect="1" noChangeArrowheads="1"/>
          </p:cNvPicPr>
          <p:nvPr/>
        </p:nvPicPr>
        <p:blipFill>
          <a:blip r:embed="rId4" cstate="print"/>
          <a:srcRect/>
          <a:stretch>
            <a:fillRect/>
          </a:stretch>
        </p:blipFill>
        <p:spPr bwMode="auto">
          <a:xfrm>
            <a:off x="4499992" y="908720"/>
            <a:ext cx="4644008" cy="5495503"/>
          </a:xfrm>
          <a:prstGeom prst="rect">
            <a:avLst/>
          </a:prstGeom>
          <a:noFill/>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solidFill>
                  <a:srgbClr val="00B050"/>
                </a:solidFill>
              </a:rPr>
              <a:t>Agriculture the human factors</a:t>
            </a:r>
            <a:r>
              <a:rPr lang="en-IE" dirty="0" smtClean="0"/>
              <a:t/>
            </a:r>
            <a:br>
              <a:rPr lang="en-IE" dirty="0" smtClean="0"/>
            </a:br>
            <a:endParaRPr lang="en-IE" dirty="0"/>
          </a:p>
        </p:txBody>
      </p:sp>
      <p:sp>
        <p:nvSpPr>
          <p:cNvPr id="46083" name="Content Placeholder 2"/>
          <p:cNvSpPr>
            <a:spLocks noGrp="1"/>
          </p:cNvSpPr>
          <p:nvPr>
            <p:ph idx="1"/>
          </p:nvPr>
        </p:nvSpPr>
        <p:spPr>
          <a:xfrm>
            <a:off x="0" y="836613"/>
            <a:ext cx="9144000" cy="6021387"/>
          </a:xfrm>
        </p:spPr>
        <p:txBody>
          <a:bodyPr/>
          <a:lstStyle/>
          <a:p>
            <a:pPr eaLnBrk="1" hangingPunct="1">
              <a:buFont typeface="Arial" charset="0"/>
              <a:buChar char="•"/>
            </a:pPr>
            <a:r>
              <a:rPr lang="en-IE" dirty="0" smtClean="0"/>
              <a:t>Farmers also have </a:t>
            </a:r>
            <a:r>
              <a:rPr lang="en-IE" dirty="0" smtClean="0">
                <a:solidFill>
                  <a:srgbClr val="00B050"/>
                </a:solidFill>
              </a:rPr>
              <a:t>access to many supermarkets who demand fresh produce.</a:t>
            </a:r>
          </a:p>
          <a:p>
            <a:pPr eaLnBrk="1" hangingPunct="1">
              <a:buFont typeface="Arial" charset="0"/>
              <a:buChar char="•"/>
            </a:pPr>
            <a:r>
              <a:rPr lang="en-IE" dirty="0" smtClean="0">
                <a:solidFill>
                  <a:srgbClr val="00B050"/>
                </a:solidFill>
              </a:rPr>
              <a:t>Transport is well develop </a:t>
            </a:r>
            <a:r>
              <a:rPr lang="en-IE" dirty="0" smtClean="0"/>
              <a:t>also allowing farmers to transport their product easily and at lower costs than farmers in the west.</a:t>
            </a:r>
          </a:p>
          <a:p>
            <a:pPr eaLnBrk="1" hangingPunct="1">
              <a:buFont typeface="Arial" charset="0"/>
              <a:buChar char="•"/>
            </a:pPr>
            <a:r>
              <a:rPr lang="en-IE" dirty="0" smtClean="0">
                <a:solidFill>
                  <a:srgbClr val="00B050"/>
                </a:solidFill>
              </a:rPr>
              <a:t>Farmer incomes in the area are generally 40% </a:t>
            </a:r>
            <a:r>
              <a:rPr lang="en-IE" dirty="0" smtClean="0"/>
              <a:t>higher than the national average.</a:t>
            </a:r>
          </a:p>
          <a:p>
            <a:pPr eaLnBrk="1" hangingPunct="1">
              <a:buFont typeface="Wingdings" pitchFamily="2" charset="2"/>
              <a:buChar char=""/>
            </a:pPr>
            <a:endParaRPr lang="en-IE" dirty="0"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IE" dirty="0" smtClean="0">
                <a:solidFill>
                  <a:srgbClr val="00B050"/>
                </a:solidFill>
              </a:rPr>
              <a:t>Fishing</a:t>
            </a:r>
            <a:endParaRPr lang="en-IE" dirty="0">
              <a:solidFill>
                <a:srgbClr val="00B050"/>
              </a:solidFill>
            </a:endParaRPr>
          </a:p>
        </p:txBody>
      </p:sp>
      <p:sp>
        <p:nvSpPr>
          <p:cNvPr id="47107" name="Content Placeholder 2"/>
          <p:cNvSpPr>
            <a:spLocks noGrp="1"/>
          </p:cNvSpPr>
          <p:nvPr>
            <p:ph idx="1"/>
          </p:nvPr>
        </p:nvSpPr>
        <p:spPr>
          <a:xfrm>
            <a:off x="251520" y="1268413"/>
            <a:ext cx="8352928" cy="5184923"/>
          </a:xfrm>
        </p:spPr>
        <p:txBody>
          <a:bodyPr/>
          <a:lstStyle/>
          <a:p>
            <a:pPr eaLnBrk="1" hangingPunct="1">
              <a:buFont typeface="Arial" charset="0"/>
              <a:buChar char="•"/>
            </a:pPr>
            <a:r>
              <a:rPr lang="en-IE" sz="2800" dirty="0" smtClean="0"/>
              <a:t>Fishing in the area is concentrated in </a:t>
            </a:r>
            <a:r>
              <a:rPr lang="en-IE" sz="2800" dirty="0" smtClean="0">
                <a:solidFill>
                  <a:srgbClr val="00B050"/>
                </a:solidFill>
              </a:rPr>
              <a:t>Howth and Skerries</a:t>
            </a:r>
            <a:r>
              <a:rPr lang="en-IE" sz="2800" dirty="0" smtClean="0"/>
              <a:t> but has been over fished in recent decades leaving it’s future uncertain.</a:t>
            </a:r>
          </a:p>
          <a:p>
            <a:pPr eaLnBrk="1" hangingPunct="1">
              <a:buFont typeface="Arial" charset="0"/>
              <a:buChar char="•"/>
            </a:pPr>
            <a:r>
              <a:rPr lang="en-IE" sz="2800" dirty="0" smtClean="0">
                <a:solidFill>
                  <a:srgbClr val="00B050"/>
                </a:solidFill>
              </a:rPr>
              <a:t>Howth 3</a:t>
            </a:r>
            <a:r>
              <a:rPr lang="en-IE" sz="2800" baseline="30000" dirty="0" smtClean="0">
                <a:solidFill>
                  <a:srgbClr val="00B050"/>
                </a:solidFill>
              </a:rPr>
              <a:t>rd</a:t>
            </a:r>
            <a:r>
              <a:rPr lang="en-IE" sz="2800" dirty="0" smtClean="0">
                <a:solidFill>
                  <a:srgbClr val="00B050"/>
                </a:solidFill>
              </a:rPr>
              <a:t> largest port </a:t>
            </a:r>
            <a:r>
              <a:rPr lang="en-IE" sz="2800" dirty="0" smtClean="0"/>
              <a:t>in Ireland</a:t>
            </a:r>
          </a:p>
          <a:p>
            <a:pPr eaLnBrk="1" hangingPunct="1">
              <a:buFont typeface="Arial" charset="0"/>
              <a:buChar char="•"/>
            </a:pPr>
            <a:r>
              <a:rPr lang="en-IE" sz="2800" dirty="0" smtClean="0"/>
              <a:t>Boats docking here in 2006 </a:t>
            </a:r>
            <a:r>
              <a:rPr lang="en-IE" sz="2800" dirty="0" smtClean="0">
                <a:solidFill>
                  <a:srgbClr val="00B050"/>
                </a:solidFill>
              </a:rPr>
              <a:t>landed 3% of Irelands total fish landings.</a:t>
            </a:r>
          </a:p>
          <a:p>
            <a:pPr eaLnBrk="1" hangingPunct="1">
              <a:buFont typeface="Arial" charset="0"/>
              <a:buChar char="•"/>
            </a:pPr>
            <a:r>
              <a:rPr lang="en-IE" sz="2800" dirty="0" smtClean="0">
                <a:solidFill>
                  <a:srgbClr val="00B050"/>
                </a:solidFill>
              </a:rPr>
              <a:t>Compare this to 35% in 1960 </a:t>
            </a:r>
            <a:r>
              <a:rPr lang="en-IE" sz="2800" dirty="0" smtClean="0"/>
              <a:t>&amp; we can understand a greater level of expansion in western ports such as </a:t>
            </a:r>
            <a:r>
              <a:rPr lang="en-IE" sz="2800" dirty="0" err="1" smtClean="0"/>
              <a:t>Killybegs</a:t>
            </a:r>
            <a:r>
              <a:rPr lang="en-IE" sz="2800" dirty="0" smtClean="0"/>
              <a:t>, Donegal.</a:t>
            </a:r>
          </a:p>
          <a:p>
            <a:pPr eaLnBrk="1" hangingPunct="1">
              <a:buFont typeface="Arial" charset="0"/>
              <a:buChar char="•"/>
            </a:pPr>
            <a:r>
              <a:rPr lang="en-IE" sz="2800" dirty="0" smtClean="0">
                <a:solidFill>
                  <a:srgbClr val="00B050"/>
                </a:solidFill>
              </a:rPr>
              <a:t>40% of the total shellfish exported from Ireland comes from GDA</a:t>
            </a:r>
            <a:r>
              <a:rPr lang="en-IE" sz="1400" dirty="0" smtClean="0">
                <a:solidFill>
                  <a:srgbClr val="00B050"/>
                </a:solidFill>
              </a:rPr>
              <a:t>.</a:t>
            </a:r>
            <a:endParaRPr lang="en-IE" sz="2800" dirty="0" smtClean="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a:p>
        </p:txBody>
      </p:sp>
      <p:pic>
        <p:nvPicPr>
          <p:cNvPr id="14339" name="Picture 2" descr="C:\Documents\An Tíreolas 09-10\Patrick L.C Geo\Core Units\Regions---\ZZ\Pics-Regional\Ireland-Maps\Ireland.JPG"/>
          <p:cNvPicPr>
            <a:picLocks noGrp="1" noChangeAspect="1" noChangeArrowheads="1"/>
          </p:cNvPicPr>
          <p:nvPr>
            <p:ph idx="1"/>
          </p:nvPr>
        </p:nvPicPr>
        <p:blipFill>
          <a:blip r:embed="rId3" cstate="print"/>
          <a:srcRect/>
          <a:stretch>
            <a:fillRect/>
          </a:stretch>
        </p:blipFill>
        <p:spPr>
          <a:xfrm>
            <a:off x="0" y="692150"/>
            <a:ext cx="9144000" cy="6165850"/>
          </a:xfr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Howth</a:t>
            </a:r>
            <a:endParaRPr lang="en-US" dirty="0"/>
          </a:p>
        </p:txBody>
      </p:sp>
      <p:sp>
        <p:nvSpPr>
          <p:cNvPr id="3" name="Content Placeholder 2"/>
          <p:cNvSpPr>
            <a:spLocks noGrp="1"/>
          </p:cNvSpPr>
          <p:nvPr>
            <p:ph idx="1"/>
          </p:nvPr>
        </p:nvSpPr>
        <p:spPr/>
        <p:txBody>
          <a:bodyPr/>
          <a:lstStyle/>
          <a:p>
            <a:endParaRPr lang="en-US"/>
          </a:p>
        </p:txBody>
      </p:sp>
      <p:pic>
        <p:nvPicPr>
          <p:cNvPr id="424962" name="Picture 2" descr="http://static.panoramio.com/photos/original/2504394.jpg"/>
          <p:cNvPicPr>
            <a:picLocks noChangeAspect="1" noChangeArrowheads="1"/>
          </p:cNvPicPr>
          <p:nvPr/>
        </p:nvPicPr>
        <p:blipFill>
          <a:blip r:embed="rId3" cstate="print"/>
          <a:srcRect/>
          <a:stretch>
            <a:fillRect/>
          </a:stretch>
        </p:blipFill>
        <p:spPr bwMode="auto">
          <a:xfrm>
            <a:off x="0" y="1556793"/>
            <a:ext cx="8964488" cy="5301208"/>
          </a:xfrm>
          <a:prstGeom prst="rect">
            <a:avLst/>
          </a:prstGeom>
          <a:noFill/>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980728"/>
          </a:xfrm>
        </p:spPr>
        <p:txBody>
          <a:bodyPr/>
          <a:lstStyle/>
          <a:p>
            <a:pPr eaLnBrk="1" fontAlgn="auto" hangingPunct="1">
              <a:spcAft>
                <a:spcPts val="0"/>
              </a:spcAft>
              <a:defRPr/>
            </a:pPr>
            <a:r>
              <a:rPr lang="en-IE" dirty="0" smtClean="0">
                <a:solidFill>
                  <a:srgbClr val="00B050"/>
                </a:solidFill>
              </a:rPr>
              <a:t>Forestry</a:t>
            </a:r>
            <a:endParaRPr lang="en-IE" dirty="0">
              <a:solidFill>
                <a:srgbClr val="00B050"/>
              </a:solidFill>
            </a:endParaRPr>
          </a:p>
        </p:txBody>
      </p:sp>
      <p:sp>
        <p:nvSpPr>
          <p:cNvPr id="48131" name="Content Placeholder 2"/>
          <p:cNvSpPr>
            <a:spLocks noGrp="1"/>
          </p:cNvSpPr>
          <p:nvPr>
            <p:ph idx="1"/>
          </p:nvPr>
        </p:nvSpPr>
        <p:spPr>
          <a:xfrm>
            <a:off x="179512" y="908720"/>
            <a:ext cx="8568952" cy="5373216"/>
          </a:xfrm>
        </p:spPr>
        <p:txBody>
          <a:bodyPr/>
          <a:lstStyle/>
          <a:p>
            <a:pPr eaLnBrk="1" hangingPunct="1">
              <a:buFont typeface="Wingdings" pitchFamily="2" charset="2"/>
              <a:buChar char=""/>
            </a:pPr>
            <a:r>
              <a:rPr lang="en-IE" sz="2800" dirty="0" smtClean="0"/>
              <a:t>Forestry </a:t>
            </a:r>
            <a:r>
              <a:rPr lang="en-IE" sz="2800" dirty="0" smtClean="0">
                <a:solidFill>
                  <a:srgbClr val="00B050"/>
                </a:solidFill>
              </a:rPr>
              <a:t>not dominant activity</a:t>
            </a:r>
            <a:r>
              <a:rPr lang="en-IE" sz="2800" dirty="0" smtClean="0"/>
              <a:t>. Relief has influenced forestry in the area. The area lacks forestry except for the </a:t>
            </a:r>
            <a:r>
              <a:rPr lang="en-IE" sz="2800" dirty="0" smtClean="0">
                <a:solidFill>
                  <a:srgbClr val="00B050"/>
                </a:solidFill>
              </a:rPr>
              <a:t>Wicklow </a:t>
            </a:r>
            <a:r>
              <a:rPr lang="en-IE" sz="2800" dirty="0" err="1" smtClean="0">
                <a:solidFill>
                  <a:srgbClr val="00B050"/>
                </a:solidFill>
              </a:rPr>
              <a:t>Mts</a:t>
            </a:r>
            <a:r>
              <a:rPr lang="en-IE" sz="2800" dirty="0" smtClean="0">
                <a:solidFill>
                  <a:srgbClr val="00B050"/>
                </a:solidFill>
              </a:rPr>
              <a:t> to the south</a:t>
            </a:r>
            <a:r>
              <a:rPr lang="en-IE" sz="2800" dirty="0" smtClean="0"/>
              <a:t>. The Wicklow </a:t>
            </a:r>
            <a:r>
              <a:rPr lang="en-IE" sz="2800" dirty="0" err="1" smtClean="0"/>
              <a:t>Mts</a:t>
            </a:r>
            <a:r>
              <a:rPr lang="en-IE" sz="2800" dirty="0" smtClean="0"/>
              <a:t> rise </a:t>
            </a:r>
            <a:r>
              <a:rPr lang="en-IE" sz="2800" dirty="0" smtClean="0">
                <a:solidFill>
                  <a:srgbClr val="00B050"/>
                </a:solidFill>
              </a:rPr>
              <a:t>over 800m and the steep slopes and high altitude are a disadvantage for arable farmers</a:t>
            </a:r>
            <a:r>
              <a:rPr lang="en-IE" sz="2800" dirty="0" smtClean="0"/>
              <a:t>. The </a:t>
            </a:r>
            <a:r>
              <a:rPr lang="en-IE" sz="2800" dirty="0" smtClean="0">
                <a:solidFill>
                  <a:srgbClr val="00B050"/>
                </a:solidFill>
              </a:rPr>
              <a:t>mild climate </a:t>
            </a:r>
            <a:r>
              <a:rPr lang="en-IE" sz="2800" dirty="0" smtClean="0"/>
              <a:t>encourages tree growth.</a:t>
            </a:r>
          </a:p>
          <a:p>
            <a:pPr eaLnBrk="1" hangingPunct="1">
              <a:buFont typeface="Wingdings" pitchFamily="2" charset="2"/>
              <a:buChar char=""/>
            </a:pPr>
            <a:r>
              <a:rPr lang="en-IE" sz="2800" dirty="0" smtClean="0">
                <a:solidFill>
                  <a:srgbClr val="00B050"/>
                </a:solidFill>
              </a:rPr>
              <a:t>Trees mature earlier and can be harvested sooner </a:t>
            </a:r>
            <a:r>
              <a:rPr lang="en-IE" sz="2800" dirty="0" smtClean="0"/>
              <a:t>than in the West Of Ireland.</a:t>
            </a:r>
          </a:p>
          <a:p>
            <a:pPr eaLnBrk="1" hangingPunct="1">
              <a:buFont typeface="Wingdings" pitchFamily="2" charset="2"/>
              <a:buChar char=""/>
            </a:pPr>
            <a:r>
              <a:rPr lang="en-IE" sz="2800" dirty="0" err="1" smtClean="0">
                <a:solidFill>
                  <a:srgbClr val="00B050"/>
                </a:solidFill>
              </a:rPr>
              <a:t>Thinnings</a:t>
            </a:r>
            <a:r>
              <a:rPr lang="en-IE" sz="2800" dirty="0" smtClean="0">
                <a:solidFill>
                  <a:srgbClr val="00B050"/>
                </a:solidFill>
              </a:rPr>
              <a:t> from these forests are sold as Christmas </a:t>
            </a:r>
            <a:r>
              <a:rPr lang="en-IE" sz="2800" dirty="0" smtClean="0"/>
              <a:t>trees or are sent to timber processing plants.</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29058" name="Picture 2" descr="http://www.irishxmastrees.com/wp-content/uploads/2009/10/rows-of-trees-1024x576.jpg"/>
          <p:cNvPicPr>
            <a:picLocks noChangeAspect="1" noChangeArrowheads="1"/>
          </p:cNvPicPr>
          <p:nvPr/>
        </p:nvPicPr>
        <p:blipFill>
          <a:blip r:embed="rId3" cstate="print"/>
          <a:srcRect/>
          <a:stretch>
            <a:fillRect/>
          </a:stretch>
        </p:blipFill>
        <p:spPr bwMode="auto">
          <a:xfrm>
            <a:off x="179512" y="260648"/>
            <a:ext cx="8582025" cy="6341343"/>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3"/>
          <p:cNvPicPr>
            <a:picLocks noGrp="1" noChangeAspect="1" noChangeArrowheads="1"/>
          </p:cNvPicPr>
          <p:nvPr>
            <p:ph type="body" idx="1"/>
          </p:nvPr>
        </p:nvPicPr>
        <p:blipFill>
          <a:blip r:embed="rId3" cstate="print"/>
          <a:srcRect l="26375" t="13251" r="26375" b="6951"/>
          <a:stretch>
            <a:fillRect/>
          </a:stretch>
        </p:blipFill>
        <p:spPr>
          <a:xfrm>
            <a:off x="0" y="-1"/>
            <a:ext cx="9144000" cy="6794511"/>
          </a:xfr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49155" name="Picture 2" descr="C:\Documents\An Tíreolas 09-10\Patrick L.C Geo\Core Units\Regions---\ZZ\Pics-Regional\forest_landscape.JPG"/>
          <p:cNvPicPr>
            <a:picLocks noGrp="1" noChangeAspect="1" noChangeArrowheads="1"/>
          </p:cNvPicPr>
          <p:nvPr>
            <p:ph idx="1"/>
          </p:nvPr>
        </p:nvPicPr>
        <p:blipFill>
          <a:blip r:embed="rId3" cstate="print"/>
          <a:srcRect/>
          <a:stretch>
            <a:fillRect/>
          </a:stretch>
        </p:blipFill>
        <p:spPr>
          <a:xfrm>
            <a:off x="0" y="476250"/>
            <a:ext cx="4643438" cy="6381750"/>
          </a:xfrm>
          <a:noFill/>
        </p:spPr>
      </p:pic>
      <p:pic>
        <p:nvPicPr>
          <p:cNvPr id="49156" name="Picture 3" descr="C:\Documents\An Tíreolas 09-10\Patrick L.C Geo\Core Units\Regions---\ZZ\Pics-Regional\Ireland2-big.jpg"/>
          <p:cNvPicPr>
            <a:picLocks noChangeAspect="1" noChangeArrowheads="1"/>
          </p:cNvPicPr>
          <p:nvPr/>
        </p:nvPicPr>
        <p:blipFill>
          <a:blip r:embed="rId4" cstate="print"/>
          <a:srcRect/>
          <a:stretch>
            <a:fillRect/>
          </a:stretch>
        </p:blipFill>
        <p:spPr bwMode="auto">
          <a:xfrm>
            <a:off x="4427538" y="476250"/>
            <a:ext cx="4716462"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Secondary Activities in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Secondary Activities</a:t>
            </a:r>
            <a:endParaRPr lang="en-US" dirty="0"/>
          </a:p>
        </p:txBody>
      </p:sp>
      <p:sp>
        <p:nvSpPr>
          <p:cNvPr id="3" name="Content Placeholder 2"/>
          <p:cNvSpPr>
            <a:spLocks noGrp="1"/>
          </p:cNvSpPr>
          <p:nvPr>
            <p:ph idx="1"/>
          </p:nvPr>
        </p:nvSpPr>
        <p:spPr/>
        <p:txBody>
          <a:bodyPr/>
          <a:lstStyle/>
          <a:p>
            <a:r>
              <a:rPr lang="en-IE" dirty="0" smtClean="0"/>
              <a:t>Raw materials are processed or semi- processed materials are further developed.</a:t>
            </a:r>
          </a:p>
          <a:p>
            <a:r>
              <a:rPr lang="en-IE" dirty="0" smtClean="0"/>
              <a:t>A </a:t>
            </a:r>
            <a:r>
              <a:rPr lang="en-IE" dirty="0" smtClean="0">
                <a:solidFill>
                  <a:srgbClr val="00B050"/>
                </a:solidFill>
              </a:rPr>
              <a:t>higher than average number of people is employed in the secondary sector </a:t>
            </a:r>
            <a:r>
              <a:rPr lang="en-IE" dirty="0" smtClean="0"/>
              <a:t>in the Dublin region.</a:t>
            </a:r>
          </a:p>
          <a:p>
            <a:r>
              <a:rPr lang="en-IE" dirty="0" smtClean="0">
                <a:solidFill>
                  <a:srgbClr val="00B050"/>
                </a:solidFill>
              </a:rPr>
              <a:t>25% of Ireland’s manufacturing industries and 40% of people employed in the sector</a:t>
            </a:r>
            <a:endParaRPr lang="en-US" dirty="0">
              <a:solidFill>
                <a:srgbClr val="00B050"/>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Activities</a:t>
            </a:r>
            <a:br>
              <a:rPr lang="en-IE" dirty="0" smtClean="0"/>
            </a:br>
            <a:r>
              <a:rPr lang="en-IE" dirty="0" smtClean="0"/>
              <a:t>Reasons for growth</a:t>
            </a:r>
            <a:endParaRPr lang="en-US" dirty="0"/>
          </a:p>
        </p:txBody>
      </p:sp>
      <p:sp>
        <p:nvSpPr>
          <p:cNvPr id="3" name="Content Placeholder 2"/>
          <p:cNvSpPr>
            <a:spLocks noGrp="1"/>
          </p:cNvSpPr>
          <p:nvPr>
            <p:ph idx="1"/>
          </p:nvPr>
        </p:nvSpPr>
        <p:spPr>
          <a:xfrm>
            <a:off x="467544" y="1412776"/>
            <a:ext cx="8229600" cy="4525963"/>
          </a:xfrm>
        </p:spPr>
        <p:txBody>
          <a:bodyPr/>
          <a:lstStyle/>
          <a:p>
            <a:r>
              <a:rPr lang="en-IE" dirty="0" smtClean="0">
                <a:solidFill>
                  <a:srgbClr val="00B050"/>
                </a:solidFill>
              </a:rPr>
              <a:t>Nodal points </a:t>
            </a:r>
            <a:r>
              <a:rPr lang="en-IE" dirty="0" smtClean="0"/>
              <a:t>of transport, roads, rail, plane.</a:t>
            </a:r>
          </a:p>
          <a:p>
            <a:r>
              <a:rPr lang="en-IE" dirty="0" smtClean="0">
                <a:solidFill>
                  <a:srgbClr val="00B050"/>
                </a:solidFill>
              </a:rPr>
              <a:t>Access to European Markets</a:t>
            </a:r>
          </a:p>
          <a:p>
            <a:r>
              <a:rPr lang="en-IE" dirty="0" smtClean="0">
                <a:solidFill>
                  <a:srgbClr val="00B050"/>
                </a:solidFill>
              </a:rPr>
              <a:t>Direct government involvement</a:t>
            </a:r>
          </a:p>
          <a:p>
            <a:r>
              <a:rPr lang="en-IE" dirty="0" smtClean="0">
                <a:solidFill>
                  <a:srgbClr val="00B050"/>
                </a:solidFill>
              </a:rPr>
              <a:t>Corporate tax 12.5%</a:t>
            </a:r>
            <a:r>
              <a:rPr lang="en-IE" dirty="0" smtClean="0"/>
              <a:t> lower than other countries.</a:t>
            </a:r>
          </a:p>
          <a:p>
            <a:r>
              <a:rPr lang="en-IE" dirty="0" smtClean="0">
                <a:solidFill>
                  <a:srgbClr val="00B050"/>
                </a:solidFill>
              </a:rPr>
              <a:t>Modern infrastructure and Communications</a:t>
            </a:r>
            <a:r>
              <a:rPr lang="en-IE" dirty="0" smtClean="0"/>
              <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Activities</a:t>
            </a:r>
            <a:br>
              <a:rPr lang="en-IE" dirty="0" smtClean="0"/>
            </a:br>
            <a:r>
              <a:rPr lang="en-IE" dirty="0" smtClean="0"/>
              <a:t>Reasons for growth</a:t>
            </a:r>
            <a:endParaRPr lang="en-US" dirty="0"/>
          </a:p>
        </p:txBody>
      </p:sp>
      <p:sp>
        <p:nvSpPr>
          <p:cNvPr id="3" name="Content Placeholder 2"/>
          <p:cNvSpPr>
            <a:spLocks noGrp="1"/>
          </p:cNvSpPr>
          <p:nvPr>
            <p:ph idx="1"/>
          </p:nvPr>
        </p:nvSpPr>
        <p:spPr>
          <a:xfrm>
            <a:off x="467544" y="1412776"/>
            <a:ext cx="8229600" cy="4525963"/>
          </a:xfrm>
        </p:spPr>
        <p:txBody>
          <a:bodyPr/>
          <a:lstStyle/>
          <a:p>
            <a:r>
              <a:rPr lang="en-IE" dirty="0" smtClean="0">
                <a:solidFill>
                  <a:srgbClr val="00B050"/>
                </a:solidFill>
              </a:rPr>
              <a:t>Knowledge based MNC’S, well educated skilled workforce. </a:t>
            </a:r>
          </a:p>
          <a:p>
            <a:r>
              <a:rPr lang="en-IE" dirty="0" smtClean="0">
                <a:solidFill>
                  <a:srgbClr val="00B050"/>
                </a:solidFill>
              </a:rPr>
              <a:t>80 % of 3</a:t>
            </a:r>
            <a:r>
              <a:rPr lang="en-IE" baseline="30000" dirty="0" smtClean="0">
                <a:solidFill>
                  <a:srgbClr val="00B050"/>
                </a:solidFill>
              </a:rPr>
              <a:t>rd</a:t>
            </a:r>
            <a:r>
              <a:rPr lang="en-IE" dirty="0" smtClean="0">
                <a:solidFill>
                  <a:srgbClr val="00B050"/>
                </a:solidFill>
              </a:rPr>
              <a:t> level colleges</a:t>
            </a:r>
          </a:p>
          <a:p>
            <a:r>
              <a:rPr lang="en-IE" dirty="0" smtClean="0">
                <a:solidFill>
                  <a:srgbClr val="00B050"/>
                </a:solidFill>
              </a:rPr>
              <a:t>Low age profile 45% of workforce under 25</a:t>
            </a:r>
          </a:p>
          <a:p>
            <a:r>
              <a:rPr lang="en-IE" dirty="0" smtClean="0">
                <a:solidFill>
                  <a:srgbClr val="00B050"/>
                </a:solidFill>
              </a:rPr>
              <a:t>Industrial output per worker is higher</a:t>
            </a:r>
          </a:p>
          <a:p>
            <a:r>
              <a:rPr lang="en-IE" dirty="0" smtClean="0">
                <a:solidFill>
                  <a:srgbClr val="00B050"/>
                </a:solidFill>
              </a:rPr>
              <a:t>Salaries in area is higher</a:t>
            </a:r>
          </a:p>
          <a:p>
            <a:r>
              <a:rPr lang="en-IE" dirty="0" smtClean="0">
                <a:solidFill>
                  <a:srgbClr val="00B050"/>
                </a:solidFill>
              </a:rPr>
              <a:t>Good social and cultural environment.</a:t>
            </a:r>
            <a:endParaRPr lang="en-US" dirty="0">
              <a:solidFill>
                <a:srgbClr val="00B050"/>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Activities- varieties of industries</a:t>
            </a:r>
            <a:endParaRPr lang="en-US" dirty="0"/>
          </a:p>
        </p:txBody>
      </p:sp>
      <p:sp>
        <p:nvSpPr>
          <p:cNvPr id="3" name="Content Placeholder 2"/>
          <p:cNvSpPr>
            <a:spLocks noGrp="1"/>
          </p:cNvSpPr>
          <p:nvPr>
            <p:ph idx="1"/>
          </p:nvPr>
        </p:nvSpPr>
        <p:spPr/>
        <p:txBody>
          <a:bodyPr/>
          <a:lstStyle/>
          <a:p>
            <a:r>
              <a:rPr lang="en-IE" dirty="0" smtClean="0">
                <a:solidFill>
                  <a:srgbClr val="00B050"/>
                </a:solidFill>
              </a:rPr>
              <a:t>Traditional industries such as brewing at Guinness, printing with the Irish Independent</a:t>
            </a:r>
          </a:p>
          <a:p>
            <a:r>
              <a:rPr lang="en-IE" dirty="0" smtClean="0">
                <a:solidFill>
                  <a:srgbClr val="00B050"/>
                </a:solidFill>
              </a:rPr>
              <a:t>Modern Industries such as Google and pharmaceutical giants such as Pfizer</a:t>
            </a:r>
          </a:p>
          <a:p>
            <a:r>
              <a:rPr lang="en-IE" dirty="0" smtClean="0"/>
              <a:t>Locate within city limits for </a:t>
            </a:r>
            <a:r>
              <a:rPr lang="en-IE" dirty="0" smtClean="0">
                <a:solidFill>
                  <a:srgbClr val="00B050"/>
                </a:solidFill>
              </a:rPr>
              <a:t>close proximity to port</a:t>
            </a:r>
          </a:p>
          <a:p>
            <a:r>
              <a:rPr lang="en-IE" dirty="0" smtClean="0"/>
              <a:t>Good supply to </a:t>
            </a:r>
            <a:r>
              <a:rPr lang="en-IE" dirty="0" smtClean="0">
                <a:solidFill>
                  <a:srgbClr val="00B050"/>
                </a:solidFill>
              </a:rPr>
              <a:t>local markets and labour pool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611188" y="188913"/>
            <a:ext cx="7772400" cy="863600"/>
          </a:xfrm>
        </p:spPr>
        <p:txBody>
          <a:bodyPr/>
          <a:lstStyle/>
          <a:p>
            <a:r>
              <a:rPr lang="en-IE" sz="4000" dirty="0"/>
              <a:t>THE CORE-PERIPHERY MODEL</a:t>
            </a:r>
            <a:endParaRPr lang="en-US" sz="4000" dirty="0"/>
          </a:p>
        </p:txBody>
      </p:sp>
      <p:graphicFrame>
        <p:nvGraphicFramePr>
          <p:cNvPr id="6147" name="Object 3"/>
          <p:cNvGraphicFramePr>
            <a:graphicFrameLocks noGrp="1" noChangeAspect="1"/>
          </p:cNvGraphicFramePr>
          <p:nvPr>
            <p:ph sz="quarter" idx="1"/>
          </p:nvPr>
        </p:nvGraphicFramePr>
        <p:xfrm>
          <a:off x="2916238" y="1125538"/>
          <a:ext cx="2828925" cy="685800"/>
        </p:xfrm>
        <a:graphic>
          <a:graphicData uri="http://schemas.openxmlformats.org/presentationml/2006/ole">
            <mc:AlternateContent xmlns:mc="http://schemas.openxmlformats.org/markup-compatibility/2006">
              <mc:Choice xmlns:v="urn:schemas-microsoft-com:vml" Requires="v">
                <p:oleObj spid="_x0000_s1034" name="Bitmap Image" r:id="rId4" imgW="2828571" imgH="685714" progId="PBrush">
                  <p:embed/>
                </p:oleObj>
              </mc:Choice>
              <mc:Fallback>
                <p:oleObj name="Bitmap Image" r:id="rId4" imgW="2828571" imgH="685714"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125538"/>
                        <a:ext cx="28289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Grp="1" noChangeAspect="1"/>
          </p:cNvGraphicFramePr>
          <p:nvPr>
            <p:ph sz="quarter" idx="2"/>
          </p:nvPr>
        </p:nvGraphicFramePr>
        <p:xfrm>
          <a:off x="2484438" y="1916113"/>
          <a:ext cx="3808412" cy="985837"/>
        </p:xfrm>
        <a:graphic>
          <a:graphicData uri="http://schemas.openxmlformats.org/presentationml/2006/ole">
            <mc:AlternateContent xmlns:mc="http://schemas.openxmlformats.org/markup-compatibility/2006">
              <mc:Choice xmlns:v="urn:schemas-microsoft-com:vml" Requires="v">
                <p:oleObj spid="_x0000_s1035" name="Bitmap Image" r:id="rId6" imgW="4009524" imgH="1038370" progId="PBrush">
                  <p:embed/>
                </p:oleObj>
              </mc:Choice>
              <mc:Fallback>
                <p:oleObj name="Bitmap Image" r:id="rId6" imgW="4009524" imgH="1038370"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1916113"/>
                        <a:ext cx="3808412" cy="98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p:cNvGraphicFramePr>
            <a:graphicFrameLocks noGrp="1" noChangeAspect="1"/>
          </p:cNvGraphicFramePr>
          <p:nvPr>
            <p:ph sz="quarter" idx="3"/>
          </p:nvPr>
        </p:nvGraphicFramePr>
        <p:xfrm>
          <a:off x="0" y="2781300"/>
          <a:ext cx="3590925" cy="1666875"/>
        </p:xfrm>
        <a:graphic>
          <a:graphicData uri="http://schemas.openxmlformats.org/presentationml/2006/ole">
            <mc:AlternateContent xmlns:mc="http://schemas.openxmlformats.org/markup-compatibility/2006">
              <mc:Choice xmlns:v="urn:schemas-microsoft-com:vml" Requires="v">
                <p:oleObj spid="_x0000_s1036" name="Bitmap Image" r:id="rId8" imgW="3591426" imgH="1666667" progId="PBrush">
                  <p:embed/>
                </p:oleObj>
              </mc:Choice>
              <mc:Fallback>
                <p:oleObj name="Bitmap Image" r:id="rId8" imgW="3591426" imgH="1666667" progId="PBrus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781300"/>
                        <a:ext cx="3590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6"/>
          <p:cNvGraphicFramePr>
            <a:graphicFrameLocks noGrp="1" noChangeAspect="1"/>
          </p:cNvGraphicFramePr>
          <p:nvPr>
            <p:ph sz="quarter" idx="4"/>
          </p:nvPr>
        </p:nvGraphicFramePr>
        <p:xfrm>
          <a:off x="3122613" y="2630488"/>
          <a:ext cx="2693987" cy="904875"/>
        </p:xfrm>
        <a:graphic>
          <a:graphicData uri="http://schemas.openxmlformats.org/presentationml/2006/ole">
            <mc:AlternateContent xmlns:mc="http://schemas.openxmlformats.org/markup-compatibility/2006">
              <mc:Choice xmlns:v="urn:schemas-microsoft-com:vml" Requires="v">
                <p:oleObj spid="_x0000_s1037" name="Bitmap Image" r:id="rId10" imgW="2542857" imgH="828791" progId="PBrush">
                  <p:embed/>
                </p:oleObj>
              </mc:Choice>
              <mc:Fallback>
                <p:oleObj name="Bitmap Image" r:id="rId10" imgW="2542857" imgH="828791" progId="PBrush">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2613" y="2630488"/>
                        <a:ext cx="2693987"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7"/>
          <p:cNvGraphicFramePr>
            <a:graphicFrameLocks noChangeAspect="1"/>
          </p:cNvGraphicFramePr>
          <p:nvPr/>
        </p:nvGraphicFramePr>
        <p:xfrm>
          <a:off x="5372100" y="2997200"/>
          <a:ext cx="3771900" cy="1781175"/>
        </p:xfrm>
        <a:graphic>
          <a:graphicData uri="http://schemas.openxmlformats.org/presentationml/2006/ole">
            <mc:AlternateContent xmlns:mc="http://schemas.openxmlformats.org/markup-compatibility/2006">
              <mc:Choice xmlns:v="urn:schemas-microsoft-com:vml" Requires="v">
                <p:oleObj spid="_x0000_s1038" name="Bitmap Image" r:id="rId12" imgW="3772427" imgH="1781424" progId="PBrush">
                  <p:embed/>
                </p:oleObj>
              </mc:Choice>
              <mc:Fallback>
                <p:oleObj name="Bitmap Image" r:id="rId12" imgW="3772427" imgH="1781424" progId="PBrush">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2100" y="2997200"/>
                        <a:ext cx="37719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8"/>
          <p:cNvGraphicFramePr>
            <a:graphicFrameLocks noChangeAspect="1"/>
          </p:cNvGraphicFramePr>
          <p:nvPr/>
        </p:nvGraphicFramePr>
        <p:xfrm>
          <a:off x="3419475" y="4221163"/>
          <a:ext cx="1971675" cy="428625"/>
        </p:xfrm>
        <a:graphic>
          <a:graphicData uri="http://schemas.openxmlformats.org/presentationml/2006/ole">
            <mc:AlternateContent xmlns:mc="http://schemas.openxmlformats.org/markup-compatibility/2006">
              <mc:Choice xmlns:v="urn:schemas-microsoft-com:vml" Requires="v">
                <p:oleObj spid="_x0000_s1039" name="Bitmap Image" r:id="rId14" imgW="1971950" imgH="428798" progId="PBrush">
                  <p:embed/>
                </p:oleObj>
              </mc:Choice>
              <mc:Fallback>
                <p:oleObj name="Bitmap Image" r:id="rId14" imgW="1971950" imgH="428798" progId="PBrush">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9475" y="4221163"/>
                        <a:ext cx="19716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9"/>
          <p:cNvGraphicFramePr>
            <a:graphicFrameLocks noChangeAspect="1"/>
          </p:cNvGraphicFramePr>
          <p:nvPr/>
        </p:nvGraphicFramePr>
        <p:xfrm>
          <a:off x="2339975" y="4652963"/>
          <a:ext cx="3962400" cy="1981200"/>
        </p:xfrm>
        <a:graphic>
          <a:graphicData uri="http://schemas.openxmlformats.org/presentationml/2006/ole">
            <mc:AlternateContent xmlns:mc="http://schemas.openxmlformats.org/markup-compatibility/2006">
              <mc:Choice xmlns:v="urn:schemas-microsoft-com:vml" Requires="v">
                <p:oleObj spid="_x0000_s1040" name="Bitmap Image" r:id="rId16" imgW="3962953" imgH="1980952" progId="PBrush">
                  <p:embed/>
                </p:oleObj>
              </mc:Choice>
              <mc:Fallback>
                <p:oleObj name="Bitmap Image" r:id="rId16" imgW="3962953" imgH="1980952" progId="PBrush">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9975" y="4652963"/>
                        <a:ext cx="3962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10"/>
          <p:cNvGraphicFramePr>
            <a:graphicFrameLocks noChangeAspect="1"/>
          </p:cNvGraphicFramePr>
          <p:nvPr/>
        </p:nvGraphicFramePr>
        <p:xfrm>
          <a:off x="6011863" y="5084763"/>
          <a:ext cx="2962275" cy="1514475"/>
        </p:xfrm>
        <a:graphic>
          <a:graphicData uri="http://schemas.openxmlformats.org/presentationml/2006/ole">
            <mc:AlternateContent xmlns:mc="http://schemas.openxmlformats.org/markup-compatibility/2006">
              <mc:Choice xmlns:v="urn:schemas-microsoft-com:vml" Requires="v">
                <p:oleObj spid="_x0000_s1041" name="Bitmap Image" r:id="rId18" imgW="2962689" imgH="1514686" progId="PBrush">
                  <p:embed/>
                </p:oleObj>
              </mc:Choice>
              <mc:Fallback>
                <p:oleObj name="Bitmap Image" r:id="rId18" imgW="2962689" imgH="1514686" progId="PBrush">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1863" y="5084763"/>
                        <a:ext cx="29622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http://www.sleepzone.ie/_fileUpload/Image/SZ_Con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solidFill>
                <a:srgbClr val="00B050"/>
              </a:solidFill>
            </a:endParaRPr>
          </a:p>
        </p:txBody>
      </p:sp>
      <p:sp>
        <p:nvSpPr>
          <p:cNvPr id="3" name="Content Placeholder 2"/>
          <p:cNvSpPr>
            <a:spLocks noGrp="1"/>
          </p:cNvSpPr>
          <p:nvPr>
            <p:ph idx="1"/>
          </p:nvPr>
        </p:nvSpPr>
        <p:spPr>
          <a:xfrm>
            <a:off x="0" y="1600200"/>
            <a:ext cx="9144000" cy="5257800"/>
          </a:xfrm>
        </p:spPr>
        <p:txBody>
          <a:bodyPr rtlCol="0">
            <a:normAutofit/>
          </a:bodyPr>
          <a:lstStyle/>
          <a:p>
            <a:pPr eaLnBrk="1" fontAlgn="auto" hangingPunct="1">
              <a:spcAft>
                <a:spcPts val="0"/>
              </a:spcAft>
              <a:buFont typeface="Arial" pitchFamily="34" charset="0"/>
              <a:buChar char="•"/>
              <a:defRPr/>
            </a:pPr>
            <a:r>
              <a:rPr lang="en-IE" dirty="0" smtClean="0"/>
              <a:t>The GDA includes large </a:t>
            </a:r>
            <a:r>
              <a:rPr lang="en-IE" dirty="0" smtClean="0">
                <a:solidFill>
                  <a:srgbClr val="00B050"/>
                </a:solidFill>
              </a:rPr>
              <a:t>areas of farmland </a:t>
            </a:r>
            <a:r>
              <a:rPr lang="en-IE" dirty="0" smtClean="0"/>
              <a:t>(North Co. Dublin), farmers in this area provide vegetables for the </a:t>
            </a:r>
            <a:r>
              <a:rPr lang="en-IE" dirty="0" smtClean="0">
                <a:solidFill>
                  <a:srgbClr val="00B050"/>
                </a:solidFill>
              </a:rPr>
              <a:t>food processing industry (Tinned peas/beans).</a:t>
            </a:r>
          </a:p>
          <a:p>
            <a:pPr eaLnBrk="1" fontAlgn="auto" hangingPunct="1">
              <a:spcAft>
                <a:spcPts val="0"/>
              </a:spcAft>
              <a:buFont typeface="Arial" pitchFamily="34" charset="0"/>
              <a:buChar char="•"/>
              <a:defRPr/>
            </a:pPr>
            <a:r>
              <a:rPr lang="en-IE" dirty="0" smtClean="0"/>
              <a:t>Grain is produced North Kildare and East Meath used in </a:t>
            </a:r>
            <a:r>
              <a:rPr lang="en-IE" dirty="0" smtClean="0">
                <a:solidFill>
                  <a:srgbClr val="00B050"/>
                </a:solidFill>
              </a:rPr>
              <a:t>food processing (Jacobs) and brewing (Guinness).</a:t>
            </a:r>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1106" name="Picture 2" descr="http://images.travelpod.com/users/nkohare/romania_2007.1198249320.the-guiness-factory.jpg"/>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p:spPr>
      </p:pic>
      <p:pic>
        <p:nvPicPr>
          <p:cNvPr id="431108" name="Picture 4" descr="http://www.michaelp.org/photos/ireland2003/dublin_guinness_brewery.jpg"/>
          <p:cNvPicPr>
            <a:picLocks noChangeAspect="1" noChangeArrowheads="1"/>
          </p:cNvPicPr>
          <p:nvPr/>
        </p:nvPicPr>
        <p:blipFill>
          <a:blip r:embed="rId4" cstate="print"/>
          <a:srcRect/>
          <a:stretch>
            <a:fillRect/>
          </a:stretch>
        </p:blipFill>
        <p:spPr bwMode="auto">
          <a:xfrm>
            <a:off x="-180528" y="1"/>
            <a:ext cx="4968552" cy="6858000"/>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p>
        </p:txBody>
      </p:sp>
      <p:sp>
        <p:nvSpPr>
          <p:cNvPr id="57347" name="Content Placeholder 2"/>
          <p:cNvSpPr>
            <a:spLocks noGrp="1"/>
          </p:cNvSpPr>
          <p:nvPr>
            <p:ph idx="1"/>
          </p:nvPr>
        </p:nvSpPr>
        <p:spPr>
          <a:xfrm>
            <a:off x="0" y="1600200"/>
            <a:ext cx="9144000" cy="5257800"/>
          </a:xfrm>
        </p:spPr>
        <p:txBody>
          <a:bodyPr/>
          <a:lstStyle/>
          <a:p>
            <a:pPr eaLnBrk="1" hangingPunct="1">
              <a:buFont typeface="Wingdings" pitchFamily="2" charset="2"/>
              <a:buChar char=""/>
            </a:pPr>
            <a:r>
              <a:rPr lang="en-IE" sz="3000" dirty="0" smtClean="0"/>
              <a:t>Until the 1930’s, Ireland was completely dependent on imported coal as a source of power. Most was imported from Britain to the east coast of Ireland and a concentration of industry developed at Dublin.</a:t>
            </a:r>
          </a:p>
          <a:p>
            <a:pPr eaLnBrk="1" hangingPunct="1">
              <a:buFont typeface="Wingdings" pitchFamily="2" charset="2"/>
              <a:buChar char=""/>
            </a:pPr>
            <a:r>
              <a:rPr lang="en-IE" sz="3000" dirty="0" smtClean="0"/>
              <a:t>In </a:t>
            </a:r>
            <a:r>
              <a:rPr lang="en-IE" sz="3000" dirty="0" smtClean="0">
                <a:solidFill>
                  <a:srgbClr val="00B050"/>
                </a:solidFill>
              </a:rPr>
              <a:t>1961 53% of Ireland’s manufacturing labour force was located in the Dublin region.</a:t>
            </a:r>
          </a:p>
          <a:p>
            <a:pPr eaLnBrk="1" hangingPunct="1">
              <a:buFont typeface="Wingdings" pitchFamily="2" charset="2"/>
              <a:buChar char=""/>
            </a:pPr>
            <a:r>
              <a:rPr lang="en-IE" sz="3000" dirty="0" smtClean="0"/>
              <a:t>As a result of government policy to disperse manufacturing through the country, in </a:t>
            </a:r>
            <a:r>
              <a:rPr lang="en-IE" sz="3000" dirty="0" smtClean="0">
                <a:solidFill>
                  <a:srgbClr val="00B050"/>
                </a:solidFill>
              </a:rPr>
              <a:t>2003, just 23% of total employment </a:t>
            </a:r>
            <a:r>
              <a:rPr lang="en-IE" sz="3000" dirty="0" smtClean="0"/>
              <a:t>in manufacturing was located in Dublin.</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pic>
        <p:nvPicPr>
          <p:cNvPr id="11267" name="Picture 3"/>
          <p:cNvPicPr>
            <a:picLocks noGrp="1" noChangeAspect="1" noChangeArrowheads="1"/>
          </p:cNvPicPr>
          <p:nvPr>
            <p:ph type="body" idx="1"/>
          </p:nvPr>
        </p:nvPicPr>
        <p:blipFill>
          <a:blip r:embed="rId3" cstate="print"/>
          <a:srcRect l="2751" t="4200" r="3538" b="20600"/>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solidFill>
                <a:srgbClr val="00B050"/>
              </a:solidFill>
            </a:endParaRPr>
          </a:p>
        </p:txBody>
      </p:sp>
      <p:sp>
        <p:nvSpPr>
          <p:cNvPr id="3" name="Content Placeholder 2"/>
          <p:cNvSpPr>
            <a:spLocks noGrp="1"/>
          </p:cNvSpPr>
          <p:nvPr>
            <p:ph idx="1"/>
          </p:nvPr>
        </p:nvSpPr>
        <p:spPr>
          <a:xfrm>
            <a:off x="0" y="1600200"/>
            <a:ext cx="9144000" cy="5257800"/>
          </a:xfrm>
        </p:spPr>
        <p:txBody>
          <a:bodyPr rtlCol="0">
            <a:normAutofit/>
          </a:bodyPr>
          <a:lstStyle/>
          <a:p>
            <a:pPr eaLnBrk="1" fontAlgn="auto" hangingPunct="1">
              <a:spcAft>
                <a:spcPts val="0"/>
              </a:spcAft>
              <a:buFont typeface="Arial" pitchFamily="34" charset="0"/>
              <a:buChar char="•"/>
              <a:defRPr/>
            </a:pPr>
            <a:r>
              <a:rPr lang="en-IE" dirty="0" smtClean="0"/>
              <a:t>The </a:t>
            </a:r>
            <a:r>
              <a:rPr lang="en-IE" dirty="0" smtClean="0">
                <a:solidFill>
                  <a:srgbClr val="00B050"/>
                </a:solidFill>
              </a:rPr>
              <a:t>M50 has encouraged inner city manufacturers to relocate to suburban areas </a:t>
            </a:r>
            <a:r>
              <a:rPr lang="en-IE" dirty="0" smtClean="0"/>
              <a:t>which has seen the development of Industrial estates. </a:t>
            </a:r>
            <a:r>
              <a:rPr lang="en-IE" dirty="0" smtClean="0">
                <a:solidFill>
                  <a:srgbClr val="00B050"/>
                </a:solidFill>
              </a:rPr>
              <a:t>Workers are available from adjacent suburbs</a:t>
            </a:r>
            <a:r>
              <a:rPr lang="en-IE" dirty="0" smtClean="0"/>
              <a:t> and sites are more spacious.</a:t>
            </a:r>
          </a:p>
          <a:p>
            <a:pPr eaLnBrk="1" fontAlgn="auto" hangingPunct="1">
              <a:spcAft>
                <a:spcPts val="0"/>
              </a:spcAft>
              <a:buFont typeface="Arial" pitchFamily="34" charset="0"/>
              <a:buChar char="•"/>
              <a:defRPr/>
            </a:pPr>
            <a:r>
              <a:rPr lang="en-IE" dirty="0" smtClean="0"/>
              <a:t>Construction of roads, office blocks, apartments and houses also provides employment in the region.</a:t>
            </a:r>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normAutofit fontScale="90000"/>
          </a:bodyPr>
          <a:lstStyle/>
          <a:p>
            <a:r>
              <a:rPr lang="en-US" sz="3600"/>
              <a:t>Fig. 9 The location of Blanchardstown, City West Business Park, Dublin Airport, Dundrum and Tallaght</a:t>
            </a:r>
            <a:br>
              <a:rPr lang="en-US" sz="3600"/>
            </a:br>
            <a:endParaRPr lang="en-US" sz="3600"/>
          </a:p>
        </p:txBody>
      </p:sp>
      <p:pic>
        <p:nvPicPr>
          <p:cNvPr id="15364" name="Picture 4"/>
          <p:cNvPicPr>
            <a:picLocks noGrp="1" noChangeAspect="1" noChangeArrowheads="1"/>
          </p:cNvPicPr>
          <p:nvPr>
            <p:ph idx="1"/>
          </p:nvPr>
        </p:nvPicPr>
        <p:blipFill>
          <a:blip r:embed="rId3" cstate="print"/>
          <a:srcRect/>
          <a:stretch>
            <a:fillRect/>
          </a:stretch>
        </p:blipFill>
        <p:spPr>
          <a:xfrm>
            <a:off x="1619250" y="1700213"/>
            <a:ext cx="5453063" cy="4824412"/>
          </a:xfrm>
          <a:noFill/>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fontScale="90000"/>
          </a:bodyPr>
          <a:lstStyle/>
          <a:p>
            <a:pPr eaLnBrk="1" hangingPunct="1">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p>
        </p:txBody>
      </p:sp>
      <p:sp>
        <p:nvSpPr>
          <p:cNvPr id="59395" name="Content Placeholder 2"/>
          <p:cNvSpPr>
            <a:spLocks noGrp="1"/>
          </p:cNvSpPr>
          <p:nvPr>
            <p:ph idx="1"/>
          </p:nvPr>
        </p:nvSpPr>
        <p:spPr>
          <a:xfrm>
            <a:off x="0" y="1196975"/>
            <a:ext cx="9144000" cy="5661025"/>
          </a:xfrm>
        </p:spPr>
        <p:txBody>
          <a:bodyPr/>
          <a:lstStyle/>
          <a:p>
            <a:pPr eaLnBrk="1" hangingPunct="1">
              <a:buFont typeface="Wingdings" pitchFamily="2" charset="2"/>
              <a:buChar char=""/>
            </a:pPr>
            <a:r>
              <a:rPr lang="en-IE" sz="2900" dirty="0" smtClean="0"/>
              <a:t>The industries are located on </a:t>
            </a:r>
            <a:r>
              <a:rPr lang="en-IE" sz="2900" dirty="0" smtClean="0">
                <a:solidFill>
                  <a:srgbClr val="00B050"/>
                </a:solidFill>
              </a:rPr>
              <a:t>Industrial Estates &amp; Business Parks</a:t>
            </a:r>
            <a:r>
              <a:rPr lang="en-IE" sz="2900" dirty="0" smtClean="0"/>
              <a:t>, situated in suburban areas such as </a:t>
            </a:r>
            <a:r>
              <a:rPr lang="en-IE" sz="2900" dirty="0" err="1" smtClean="0"/>
              <a:t>Finglas</a:t>
            </a:r>
            <a:r>
              <a:rPr lang="en-IE" sz="2900" dirty="0" smtClean="0"/>
              <a:t>, Tallaght </a:t>
            </a:r>
            <a:r>
              <a:rPr lang="en-IE" sz="2900" dirty="0" smtClean="0">
                <a:solidFill>
                  <a:srgbClr val="00B050"/>
                </a:solidFill>
              </a:rPr>
              <a:t>&amp; Sandyford</a:t>
            </a:r>
            <a:r>
              <a:rPr lang="en-IE" sz="2900" dirty="0" smtClean="0"/>
              <a:t>.</a:t>
            </a:r>
          </a:p>
          <a:p>
            <a:pPr eaLnBrk="1" hangingPunct="1">
              <a:buFont typeface="Wingdings" pitchFamily="2" charset="2"/>
              <a:buChar char=""/>
            </a:pPr>
            <a:r>
              <a:rPr lang="en-IE" sz="2900" dirty="0" smtClean="0"/>
              <a:t>The sector employs more than </a:t>
            </a:r>
            <a:r>
              <a:rPr lang="en-IE" sz="2900" dirty="0" smtClean="0">
                <a:solidFill>
                  <a:srgbClr val="00B050"/>
                </a:solidFill>
              </a:rPr>
              <a:t>71,000 people  </a:t>
            </a:r>
            <a:r>
              <a:rPr lang="en-IE" sz="2900" dirty="0" smtClean="0"/>
              <a:t>in Dublin.</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normAutofit fontScale="90000"/>
          </a:bodyPr>
          <a:lstStyle/>
          <a:p>
            <a:r>
              <a:rPr lang="en-US" sz="3600"/>
              <a:t>Fig. 9 The location of Blanchardstown, City West Business Park, Dublin Airport, Dundrum and Tallaght</a:t>
            </a:r>
            <a:br>
              <a:rPr lang="en-US" sz="3600"/>
            </a:br>
            <a:endParaRPr lang="en-US" sz="3600"/>
          </a:p>
        </p:txBody>
      </p:sp>
      <p:pic>
        <p:nvPicPr>
          <p:cNvPr id="15364" name="Picture 4"/>
          <p:cNvPicPr>
            <a:picLocks noGrp="1" noChangeAspect="1" noChangeArrowheads="1"/>
          </p:cNvPicPr>
          <p:nvPr>
            <p:ph idx="1"/>
          </p:nvPr>
        </p:nvPicPr>
        <p:blipFill>
          <a:blip r:embed="rId3" cstate="print"/>
          <a:srcRect/>
          <a:stretch>
            <a:fillRect/>
          </a:stretch>
        </p:blipFill>
        <p:spPr>
          <a:xfrm>
            <a:off x="1619250" y="1700213"/>
            <a:ext cx="5453063" cy="4824412"/>
          </a:xfrm>
          <a:noFill/>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fontScale="90000"/>
          </a:bodyPr>
          <a:lstStyle/>
          <a:p>
            <a:pPr eaLnBrk="1" hangingPunct="1">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p>
        </p:txBody>
      </p:sp>
      <p:sp>
        <p:nvSpPr>
          <p:cNvPr id="59395" name="Content Placeholder 2"/>
          <p:cNvSpPr>
            <a:spLocks noGrp="1"/>
          </p:cNvSpPr>
          <p:nvPr>
            <p:ph idx="1"/>
          </p:nvPr>
        </p:nvSpPr>
        <p:spPr>
          <a:xfrm>
            <a:off x="0" y="1196975"/>
            <a:ext cx="9144000" cy="5661025"/>
          </a:xfrm>
        </p:spPr>
        <p:txBody>
          <a:bodyPr/>
          <a:lstStyle/>
          <a:p>
            <a:pPr eaLnBrk="1" hangingPunct="1">
              <a:buFont typeface="Wingdings" pitchFamily="2" charset="2"/>
              <a:buChar char=""/>
            </a:pPr>
            <a:r>
              <a:rPr lang="en-IE" sz="2900" dirty="0" smtClean="0"/>
              <a:t>Dublin is </a:t>
            </a:r>
            <a:r>
              <a:rPr lang="en-IE" sz="2900" dirty="0" smtClean="0">
                <a:solidFill>
                  <a:srgbClr val="00B050"/>
                </a:solidFill>
              </a:rPr>
              <a:t>Europe’s largest I.T centre with IBM (Blanchardstown) &amp; Microsoft (Sandyford).</a:t>
            </a:r>
          </a:p>
          <a:p>
            <a:pPr eaLnBrk="1" hangingPunct="1">
              <a:buFont typeface="Wingdings" pitchFamily="2" charset="2"/>
              <a:buChar char=""/>
            </a:pPr>
            <a:r>
              <a:rPr lang="en-IE" sz="2900" dirty="0" smtClean="0">
                <a:solidFill>
                  <a:srgbClr val="00B050"/>
                </a:solidFill>
              </a:rPr>
              <a:t>Satellite towns tend to have more space that city locations and allow for future expansion of businesses</a:t>
            </a:r>
            <a:r>
              <a:rPr lang="en-IE" sz="2900" dirty="0" smtClean="0"/>
              <a:t>.</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sp>
        <p:nvSpPr>
          <p:cNvPr id="60419" name="Content Placeholder 2"/>
          <p:cNvSpPr>
            <a:spLocks noGrp="1"/>
          </p:cNvSpPr>
          <p:nvPr>
            <p:ph idx="1"/>
          </p:nvPr>
        </p:nvSpPr>
        <p:spPr/>
        <p:txBody>
          <a:bodyPr/>
          <a:lstStyle/>
          <a:p>
            <a:pPr>
              <a:buFont typeface="Wingdings" pitchFamily="2" charset="2"/>
              <a:buChar char=""/>
            </a:pPr>
            <a:endParaRPr lang="en-IE" smtClean="0"/>
          </a:p>
        </p:txBody>
      </p:sp>
      <p:pic>
        <p:nvPicPr>
          <p:cNvPr id="60420" name="Picture 2" descr="C:\Documents\An Tíreolas 09-10\Patrick L.C Geo\Core Units\Regions---\ZZ\Pics-Regional\ibm1.jpg"/>
          <p:cNvPicPr>
            <a:picLocks noChangeAspect="1" noChangeArrowheads="1"/>
          </p:cNvPicPr>
          <p:nvPr/>
        </p:nvPicPr>
        <p:blipFill>
          <a:blip r:embed="rId3" cstate="print"/>
          <a:srcRect/>
          <a:stretch>
            <a:fillRect/>
          </a:stretch>
        </p:blipFill>
        <p:spPr bwMode="auto">
          <a:xfrm>
            <a:off x="0" y="3905250"/>
            <a:ext cx="3933825" cy="2952750"/>
          </a:xfrm>
          <a:prstGeom prst="rect">
            <a:avLst/>
          </a:prstGeom>
          <a:noFill/>
          <a:ln w="9525">
            <a:noFill/>
            <a:miter lim="800000"/>
            <a:headEnd/>
            <a:tailEnd/>
          </a:ln>
        </p:spPr>
      </p:pic>
      <p:pic>
        <p:nvPicPr>
          <p:cNvPr id="60421" name="Picture 3" descr="C:\Documents\An Tíreolas 09-10\Patrick L.C Geo\Core Units\Regions---\ZZ\Pics-Regional\microsoft-office.jpg"/>
          <p:cNvPicPr>
            <a:picLocks noChangeAspect="1" noChangeArrowheads="1"/>
          </p:cNvPicPr>
          <p:nvPr/>
        </p:nvPicPr>
        <p:blipFill>
          <a:blip r:embed="rId4" cstate="print"/>
          <a:srcRect/>
          <a:stretch>
            <a:fillRect/>
          </a:stretch>
        </p:blipFill>
        <p:spPr bwMode="auto">
          <a:xfrm>
            <a:off x="5940425" y="3933825"/>
            <a:ext cx="3203575" cy="2924175"/>
          </a:xfrm>
          <a:prstGeom prst="rect">
            <a:avLst/>
          </a:prstGeom>
          <a:noFill/>
          <a:ln w="9525">
            <a:noFill/>
            <a:miter lim="800000"/>
            <a:headEnd/>
            <a:tailEnd/>
          </a:ln>
        </p:spPr>
      </p:pic>
      <p:pic>
        <p:nvPicPr>
          <p:cNvPr id="60422" name="Picture 4" descr="C:\Documents\An Tíreolas 09-10\Patrick L.C Geo\Core Units\Regions---\ZZ\Pics-Regional\2616729430_8ebb5abf76_o.jpg"/>
          <p:cNvPicPr>
            <a:picLocks noChangeAspect="1" noChangeArrowheads="1"/>
          </p:cNvPicPr>
          <p:nvPr/>
        </p:nvPicPr>
        <p:blipFill>
          <a:blip r:embed="rId5" cstate="print"/>
          <a:srcRect/>
          <a:stretch>
            <a:fillRect/>
          </a:stretch>
        </p:blipFill>
        <p:spPr bwMode="auto">
          <a:xfrm>
            <a:off x="0" y="0"/>
            <a:ext cx="3384550" cy="4176713"/>
          </a:xfrm>
          <a:prstGeom prst="rect">
            <a:avLst/>
          </a:prstGeom>
          <a:noFill/>
          <a:ln w="9525">
            <a:noFill/>
            <a:miter lim="800000"/>
            <a:headEnd/>
            <a:tailEnd/>
          </a:ln>
        </p:spPr>
      </p:pic>
      <p:pic>
        <p:nvPicPr>
          <p:cNvPr id="60423" name="Picture 5" descr="C:\Documents\An Tíreolas 09-10\Patrick L.C Geo\Core Units\Regions---\ZZ\Pics-Regional\intel_logo.jpg"/>
          <p:cNvPicPr>
            <a:picLocks noChangeAspect="1" noChangeArrowheads="1"/>
          </p:cNvPicPr>
          <p:nvPr/>
        </p:nvPicPr>
        <p:blipFill>
          <a:blip r:embed="rId6" cstate="print"/>
          <a:srcRect/>
          <a:stretch>
            <a:fillRect/>
          </a:stretch>
        </p:blipFill>
        <p:spPr bwMode="auto">
          <a:xfrm>
            <a:off x="2987675" y="692150"/>
            <a:ext cx="3143250" cy="1976438"/>
          </a:xfrm>
          <a:prstGeom prst="rect">
            <a:avLst/>
          </a:prstGeom>
          <a:noFill/>
          <a:ln w="9525">
            <a:noFill/>
            <a:miter lim="800000"/>
            <a:headEnd/>
            <a:tailEnd/>
          </a:ln>
        </p:spPr>
      </p:pic>
      <p:pic>
        <p:nvPicPr>
          <p:cNvPr id="60424" name="Picture 6" descr="C:\Documents\An Tíreolas 09-10\Patrick L.C Geo\Core Units\Regions---\ZZ\Pics-Regional\dell-xps-m1730-nvidia-8800-gtx.jpg"/>
          <p:cNvPicPr>
            <a:picLocks noChangeAspect="1" noChangeArrowheads="1"/>
          </p:cNvPicPr>
          <p:nvPr/>
        </p:nvPicPr>
        <p:blipFill>
          <a:blip r:embed="rId7" cstate="print"/>
          <a:srcRect/>
          <a:stretch>
            <a:fillRect/>
          </a:stretch>
        </p:blipFill>
        <p:spPr bwMode="auto">
          <a:xfrm>
            <a:off x="5838825" y="981075"/>
            <a:ext cx="3305175" cy="3257550"/>
          </a:xfrm>
          <a:prstGeom prst="rect">
            <a:avLst/>
          </a:prstGeom>
          <a:noFill/>
          <a:ln w="9525">
            <a:noFill/>
            <a:miter lim="800000"/>
            <a:headEnd/>
            <a:tailEnd/>
          </a:ln>
        </p:spPr>
      </p:pic>
      <p:pic>
        <p:nvPicPr>
          <p:cNvPr id="60425" name="Picture 7" descr="C:\Documents\An Tíreolas 09-10\Patrick L.C Geo\Core Units\Regions---\ZZ\Pics-Regional\dell-jpg.jpg"/>
          <p:cNvPicPr>
            <a:picLocks noChangeAspect="1" noChangeArrowheads="1"/>
          </p:cNvPicPr>
          <p:nvPr/>
        </p:nvPicPr>
        <p:blipFill>
          <a:blip r:embed="rId8" cstate="print"/>
          <a:srcRect/>
          <a:stretch>
            <a:fillRect/>
          </a:stretch>
        </p:blipFill>
        <p:spPr bwMode="auto">
          <a:xfrm>
            <a:off x="3779838" y="4149725"/>
            <a:ext cx="2214562"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Physical Activities West Of Ireland</a:t>
            </a:r>
            <a:br>
              <a:rPr lang="en-IE" dirty="0" smtClean="0"/>
            </a:br>
            <a:r>
              <a:rPr lang="en-IE" dirty="0" smtClean="0"/>
              <a:t>A. </a:t>
            </a:r>
            <a:r>
              <a:rPr lang="en-IE" dirty="0" err="1" smtClean="0"/>
              <a:t>Cilmate</a:t>
            </a:r>
            <a:endParaRPr lang="en-US" dirty="0"/>
          </a:p>
        </p:txBody>
      </p:sp>
      <p:sp>
        <p:nvSpPr>
          <p:cNvPr id="3" name="Content Placeholder 2"/>
          <p:cNvSpPr>
            <a:spLocks noGrp="1"/>
          </p:cNvSpPr>
          <p:nvPr>
            <p:ph idx="1"/>
          </p:nvPr>
        </p:nvSpPr>
        <p:spPr>
          <a:xfrm>
            <a:off x="457200" y="1600200"/>
            <a:ext cx="8363272" cy="4525963"/>
          </a:xfrm>
        </p:spPr>
        <p:txBody>
          <a:bodyPr/>
          <a:lstStyle/>
          <a:p>
            <a:r>
              <a:rPr lang="en-IE" sz="2600" dirty="0" smtClean="0">
                <a:solidFill>
                  <a:srgbClr val="00B050"/>
                </a:solidFill>
              </a:rPr>
              <a:t>Cool temperate oceanic </a:t>
            </a:r>
            <a:r>
              <a:rPr lang="en-IE" sz="2600" dirty="0" smtClean="0"/>
              <a:t>climate.</a:t>
            </a:r>
          </a:p>
          <a:p>
            <a:r>
              <a:rPr lang="en-IE" sz="2600" dirty="0" err="1" smtClean="0">
                <a:solidFill>
                  <a:srgbClr val="00B050"/>
                </a:solidFill>
              </a:rPr>
              <a:t>Temperatues</a:t>
            </a:r>
            <a:r>
              <a:rPr lang="en-IE" sz="2600" dirty="0" smtClean="0">
                <a:solidFill>
                  <a:srgbClr val="00B050"/>
                </a:solidFill>
              </a:rPr>
              <a:t> range approximately 9 degrees</a:t>
            </a:r>
            <a:r>
              <a:rPr lang="en-IE" sz="2600" dirty="0" smtClean="0"/>
              <a:t>.</a:t>
            </a:r>
          </a:p>
          <a:p>
            <a:r>
              <a:rPr lang="en-IE" sz="2600" dirty="0" smtClean="0">
                <a:solidFill>
                  <a:srgbClr val="00B050"/>
                </a:solidFill>
              </a:rPr>
              <a:t>3.5 hours of sunshine</a:t>
            </a:r>
          </a:p>
          <a:p>
            <a:r>
              <a:rPr lang="en-IE" sz="2600" dirty="0" smtClean="0">
                <a:solidFill>
                  <a:srgbClr val="00B050"/>
                </a:solidFill>
              </a:rPr>
              <a:t>Summer average of 15 </a:t>
            </a:r>
            <a:r>
              <a:rPr lang="en-IE" sz="2600" dirty="0" err="1" smtClean="0">
                <a:solidFill>
                  <a:srgbClr val="00B050"/>
                </a:solidFill>
              </a:rPr>
              <a:t>degress</a:t>
            </a:r>
            <a:r>
              <a:rPr lang="en-IE" sz="2600" dirty="0" smtClean="0">
                <a:solidFill>
                  <a:srgbClr val="00B050"/>
                </a:solidFill>
              </a:rPr>
              <a:t>.</a:t>
            </a:r>
          </a:p>
          <a:p>
            <a:r>
              <a:rPr lang="en-IE" sz="2600" dirty="0" smtClean="0">
                <a:solidFill>
                  <a:srgbClr val="00B050"/>
                </a:solidFill>
              </a:rPr>
              <a:t>Winter average of 6 degrees.</a:t>
            </a:r>
          </a:p>
          <a:p>
            <a:r>
              <a:rPr lang="en-IE" sz="2600" dirty="0" smtClean="0">
                <a:solidFill>
                  <a:srgbClr val="00B050"/>
                </a:solidFill>
              </a:rPr>
              <a:t>Average rainfall 1500mm </a:t>
            </a:r>
            <a:r>
              <a:rPr lang="en-IE" sz="2600" dirty="0" smtClean="0"/>
              <a:t>in lowland- 2500 in highland areas- varies due to rain shadow.</a:t>
            </a:r>
          </a:p>
          <a:p>
            <a:r>
              <a:rPr lang="en-IE" sz="2600" dirty="0" smtClean="0">
                <a:solidFill>
                  <a:srgbClr val="00B050"/>
                </a:solidFill>
              </a:rPr>
              <a:t>Low pressure depression </a:t>
            </a:r>
            <a:r>
              <a:rPr lang="en-IE" sz="2600" dirty="0" smtClean="0"/>
              <a:t>bring changeable weather to western Europe.</a:t>
            </a:r>
          </a:p>
          <a:p>
            <a:r>
              <a:rPr lang="en-IE" sz="2600" dirty="0" smtClean="0">
                <a:solidFill>
                  <a:srgbClr val="00B050"/>
                </a:solidFill>
              </a:rPr>
              <a:t>South Westerly winds.</a:t>
            </a:r>
          </a:p>
          <a:p>
            <a:r>
              <a:rPr lang="en-IE" sz="2600" dirty="0" smtClean="0">
                <a:solidFill>
                  <a:srgbClr val="00B050"/>
                </a:solidFill>
              </a:rPr>
              <a:t> North Atlantic Drift</a:t>
            </a:r>
          </a:p>
          <a:p>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pPr eaLnBrk="1" hangingPunct="1">
              <a:defRPr/>
            </a:pPr>
            <a:r>
              <a:rPr lang="en-IE" b="1" u="sng" dirty="0" smtClean="0">
                <a:solidFill>
                  <a:srgbClr val="00B050"/>
                </a:solidFill>
              </a:rPr>
              <a:t>Secondary Activities</a:t>
            </a:r>
            <a:br>
              <a:rPr lang="en-IE" b="1" u="sng" dirty="0" smtClean="0">
                <a:solidFill>
                  <a:srgbClr val="00B050"/>
                </a:solidFill>
              </a:rPr>
            </a:br>
            <a:r>
              <a:rPr lang="en-IE" b="1" u="sng" dirty="0" smtClean="0">
                <a:solidFill>
                  <a:srgbClr val="00B050"/>
                </a:solidFill>
              </a:rPr>
              <a:t>Dublin</a:t>
            </a:r>
            <a:endParaRPr lang="en-IE" dirty="0"/>
          </a:p>
        </p:txBody>
      </p:sp>
      <p:sp>
        <p:nvSpPr>
          <p:cNvPr id="62467" name="Content Placeholder 2"/>
          <p:cNvSpPr>
            <a:spLocks noGrp="1"/>
          </p:cNvSpPr>
          <p:nvPr>
            <p:ph idx="1"/>
          </p:nvPr>
        </p:nvSpPr>
        <p:spPr>
          <a:xfrm>
            <a:off x="0" y="1196975"/>
            <a:ext cx="9144000" cy="5661025"/>
          </a:xfrm>
        </p:spPr>
        <p:txBody>
          <a:bodyPr/>
          <a:lstStyle/>
          <a:p>
            <a:pPr eaLnBrk="1" hangingPunct="1">
              <a:buFont typeface="Wingdings" pitchFamily="2" charset="2"/>
              <a:buChar char=""/>
            </a:pPr>
            <a:r>
              <a:rPr lang="en-IE" dirty="0" smtClean="0"/>
              <a:t>The high-value </a:t>
            </a:r>
            <a:r>
              <a:rPr lang="en-IE" dirty="0" smtClean="0">
                <a:solidFill>
                  <a:srgbClr val="00B050"/>
                </a:solidFill>
              </a:rPr>
              <a:t>pharmaceutical, chemical &amp; biotechnology sector rapidly expanded with companies such as </a:t>
            </a:r>
            <a:r>
              <a:rPr lang="en-IE" dirty="0" err="1" smtClean="0">
                <a:solidFill>
                  <a:srgbClr val="00B050"/>
                </a:solidFill>
              </a:rPr>
              <a:t>Glaxo</a:t>
            </a:r>
            <a:r>
              <a:rPr lang="en-IE" dirty="0" smtClean="0">
                <a:solidFill>
                  <a:srgbClr val="00B050"/>
                </a:solidFill>
              </a:rPr>
              <a:t> Smith Kline &amp; Bristol, Myers &amp; Squibb located in the Dublin Region</a:t>
            </a:r>
            <a:r>
              <a:rPr lang="en-IE" dirty="0" smtClean="0"/>
              <a:t>.</a:t>
            </a:r>
          </a:p>
        </p:txBody>
      </p:sp>
      <p:pic>
        <p:nvPicPr>
          <p:cNvPr id="62468" name="Picture 4" descr="C:\Documents\An Tíreolas 09-10\Patrick L.C Geo\Core Units\Regions---\ZZ\Pics-Regional\pweb_pills_0707053.jpg"/>
          <p:cNvPicPr>
            <a:picLocks noChangeAspect="1" noChangeArrowheads="1"/>
          </p:cNvPicPr>
          <p:nvPr/>
        </p:nvPicPr>
        <p:blipFill>
          <a:blip r:embed="rId3" cstate="print"/>
          <a:srcRect/>
          <a:stretch>
            <a:fillRect/>
          </a:stretch>
        </p:blipFill>
        <p:spPr bwMode="auto">
          <a:xfrm>
            <a:off x="0" y="4797425"/>
            <a:ext cx="2916238" cy="2060575"/>
          </a:xfrm>
          <a:prstGeom prst="rect">
            <a:avLst/>
          </a:prstGeom>
          <a:noFill/>
          <a:ln w="9525">
            <a:noFill/>
            <a:miter lim="800000"/>
            <a:headEnd/>
            <a:tailEnd/>
          </a:ln>
        </p:spPr>
      </p:pic>
      <p:pic>
        <p:nvPicPr>
          <p:cNvPr id="62469" name="Picture 5" descr="C:\Documents\An Tíreolas 09-10\Patrick L.C Geo\Core Units\Regions---\ZZ\Pics-Regional\glaxosmithkline-glaxo-logo.jpg"/>
          <p:cNvPicPr>
            <a:picLocks noChangeAspect="1" noChangeArrowheads="1"/>
          </p:cNvPicPr>
          <p:nvPr/>
        </p:nvPicPr>
        <p:blipFill>
          <a:blip r:embed="rId4" cstate="print"/>
          <a:srcRect/>
          <a:stretch>
            <a:fillRect/>
          </a:stretch>
        </p:blipFill>
        <p:spPr bwMode="auto">
          <a:xfrm>
            <a:off x="2700338" y="5300663"/>
            <a:ext cx="2879725" cy="1557337"/>
          </a:xfrm>
          <a:prstGeom prst="rect">
            <a:avLst/>
          </a:prstGeom>
          <a:noFill/>
          <a:ln w="9525">
            <a:noFill/>
            <a:miter lim="800000"/>
            <a:headEnd/>
            <a:tailEnd/>
          </a:ln>
        </p:spPr>
      </p:pic>
      <p:pic>
        <p:nvPicPr>
          <p:cNvPr id="62470" name="Picture 6" descr="C:\Documents\An Tíreolas 09-10\Patrick L.C Geo\Core Units\Regions---\ZZ\Pics-Regional\Amcor PET Containers. GlaxoSmithKline.jpg"/>
          <p:cNvPicPr>
            <a:picLocks noChangeAspect="1" noChangeArrowheads="1"/>
          </p:cNvPicPr>
          <p:nvPr/>
        </p:nvPicPr>
        <p:blipFill>
          <a:blip r:embed="rId5" cstate="print"/>
          <a:srcRect/>
          <a:stretch>
            <a:fillRect/>
          </a:stretch>
        </p:blipFill>
        <p:spPr bwMode="auto">
          <a:xfrm>
            <a:off x="5508625" y="3644900"/>
            <a:ext cx="3635375" cy="3213100"/>
          </a:xfrm>
          <a:prstGeom prst="rect">
            <a:avLst/>
          </a:prstGeom>
          <a:noFill/>
          <a:ln w="9525">
            <a:noFill/>
            <a:miter lim="800000"/>
            <a:headEnd/>
            <a:tailEnd/>
          </a:ln>
        </p:spPr>
      </p:pic>
      <p:pic>
        <p:nvPicPr>
          <p:cNvPr id="62471" name="Picture 7" descr="C:\Documents\An Tíreolas 09-10\Patrick L.C Geo\Core Units\Regions---\ZZ\Pics-Regional\6a00d83451ca1469e20128771e3e9a970c-800wi.gif"/>
          <p:cNvPicPr>
            <a:picLocks noChangeAspect="1" noChangeArrowheads="1"/>
          </p:cNvPicPr>
          <p:nvPr/>
        </p:nvPicPr>
        <p:blipFill>
          <a:blip r:embed="rId6" cstate="print"/>
          <a:srcRect/>
          <a:stretch>
            <a:fillRect/>
          </a:stretch>
        </p:blipFill>
        <p:spPr bwMode="auto">
          <a:xfrm>
            <a:off x="0" y="3141663"/>
            <a:ext cx="2173288" cy="1666875"/>
          </a:xfrm>
          <a:prstGeom prst="rect">
            <a:avLst/>
          </a:prstGeom>
          <a:noFill/>
          <a:ln w="9525">
            <a:noFill/>
            <a:miter lim="800000"/>
            <a:headEnd/>
            <a:tailEnd/>
          </a:ln>
        </p:spPr>
      </p:pic>
      <p:pic>
        <p:nvPicPr>
          <p:cNvPr id="62472" name="Picture 8" descr="C:\Documents\An Tíreolas 09-10\Patrick L.C Geo\Core Units\Regions---\ZZ\Pics-Regional\wyeth_biopharma.gif"/>
          <p:cNvPicPr>
            <a:picLocks noChangeAspect="1" noChangeArrowheads="1"/>
          </p:cNvPicPr>
          <p:nvPr/>
        </p:nvPicPr>
        <p:blipFill>
          <a:blip r:embed="rId7" cstate="print"/>
          <a:srcRect/>
          <a:stretch>
            <a:fillRect/>
          </a:stretch>
        </p:blipFill>
        <p:spPr bwMode="auto">
          <a:xfrm>
            <a:off x="6659563" y="620713"/>
            <a:ext cx="2484437" cy="800100"/>
          </a:xfrm>
          <a:prstGeom prst="rect">
            <a:avLst/>
          </a:prstGeom>
          <a:noFill/>
          <a:ln w="9525">
            <a:noFill/>
            <a:miter lim="800000"/>
            <a:headEnd/>
            <a:tailEnd/>
          </a:ln>
        </p:spPr>
      </p:pic>
      <p:pic>
        <p:nvPicPr>
          <p:cNvPr id="62473" name="Picture 9" descr="C:\Documents\An Tíreolas 09-10\Patrick L.C Geo\Core Units\Regions---\ZZ\Pics-Regional\Wyeth-Pharma-Biotech-dublin-sept232009.jpg"/>
          <p:cNvPicPr>
            <a:picLocks noChangeAspect="1" noChangeArrowheads="1"/>
          </p:cNvPicPr>
          <p:nvPr/>
        </p:nvPicPr>
        <p:blipFill>
          <a:blip r:embed="rId8" cstate="print"/>
          <a:srcRect/>
          <a:stretch>
            <a:fillRect/>
          </a:stretch>
        </p:blipFill>
        <p:spPr bwMode="auto">
          <a:xfrm>
            <a:off x="2195513" y="3141663"/>
            <a:ext cx="3384550" cy="2159000"/>
          </a:xfrm>
          <a:prstGeom prst="rect">
            <a:avLst/>
          </a:prstGeom>
          <a:noFill/>
          <a:ln w="9525">
            <a:noFill/>
            <a:miter lim="800000"/>
            <a:headEnd/>
            <a:tailEnd/>
          </a:ln>
        </p:spPr>
      </p:pic>
      <p:pic>
        <p:nvPicPr>
          <p:cNvPr id="62474" name="Picture 10" descr="C:\Documents\An Tíreolas 09-10\Patrick L.C Geo\Core Units\Regions---\ZZ\Pics-Regional\GlaxoSmithKline-building-001.jpg"/>
          <p:cNvPicPr>
            <a:picLocks noChangeAspect="1" noChangeArrowheads="1"/>
          </p:cNvPicPr>
          <p:nvPr/>
        </p:nvPicPr>
        <p:blipFill>
          <a:blip r:embed="rId9" cstate="print"/>
          <a:srcRect l="7384" t="20871" r="23592" b="13391"/>
          <a:stretch>
            <a:fillRect/>
          </a:stretch>
        </p:blipFill>
        <p:spPr bwMode="auto">
          <a:xfrm>
            <a:off x="0" y="0"/>
            <a:ext cx="1979613" cy="126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Activities</a:t>
            </a:r>
            <a:br>
              <a:rPr lang="en-IE" dirty="0" smtClean="0"/>
            </a:br>
            <a:r>
              <a:rPr lang="en-IE" dirty="0" smtClean="0"/>
              <a:t>Recession</a:t>
            </a:r>
            <a:endParaRPr lang="en-US" dirty="0"/>
          </a:p>
        </p:txBody>
      </p:sp>
      <p:sp>
        <p:nvSpPr>
          <p:cNvPr id="3" name="Content Placeholder 2"/>
          <p:cNvSpPr>
            <a:spLocks noGrp="1"/>
          </p:cNvSpPr>
          <p:nvPr>
            <p:ph idx="1"/>
          </p:nvPr>
        </p:nvSpPr>
        <p:spPr/>
        <p:txBody>
          <a:bodyPr/>
          <a:lstStyle/>
          <a:p>
            <a:r>
              <a:rPr lang="en-IE" dirty="0" smtClean="0">
                <a:solidFill>
                  <a:srgbClr val="00B050"/>
                </a:solidFill>
              </a:rPr>
              <a:t>Dependent on foreign investment, cause for concern as many are outsourcing.</a:t>
            </a:r>
          </a:p>
          <a:p>
            <a:r>
              <a:rPr lang="en-IE" dirty="0" smtClean="0">
                <a:solidFill>
                  <a:srgbClr val="00B050"/>
                </a:solidFill>
              </a:rPr>
              <a:t>Over 800 overseas companies with 350 being American.</a:t>
            </a:r>
          </a:p>
          <a:p>
            <a:endParaRPr lang="en-IE" dirty="0" smtClean="0"/>
          </a:p>
          <a:p>
            <a:r>
              <a:rPr lang="en-IE" dirty="0" smtClean="0"/>
              <a:t>Suffered more job losses than anywhere else, </a:t>
            </a:r>
            <a:r>
              <a:rPr lang="en-IE" dirty="0" smtClean="0">
                <a:solidFill>
                  <a:srgbClr val="00B050"/>
                </a:solidFill>
              </a:rPr>
              <a:t>losing 30,000 jobs roughly 40% of the national total</a:t>
            </a:r>
            <a:r>
              <a:rPr lang="en-IE" dirty="0" smtClean="0"/>
              <a:t>.</a:t>
            </a:r>
          </a:p>
          <a:p>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Tertiary activities in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Tertiary Activities</a:t>
            </a:r>
            <a:endParaRPr lang="en-US" dirty="0"/>
          </a:p>
        </p:txBody>
      </p:sp>
      <p:sp>
        <p:nvSpPr>
          <p:cNvPr id="3" name="Content Placeholder 2"/>
          <p:cNvSpPr>
            <a:spLocks noGrp="1"/>
          </p:cNvSpPr>
          <p:nvPr>
            <p:ph idx="1"/>
          </p:nvPr>
        </p:nvSpPr>
        <p:spPr/>
        <p:txBody>
          <a:bodyPr/>
          <a:lstStyle/>
          <a:p>
            <a:r>
              <a:rPr lang="en-IE" dirty="0" smtClean="0"/>
              <a:t>Tertiary economic activities involve the provision of services.</a:t>
            </a:r>
          </a:p>
          <a:p>
            <a:r>
              <a:rPr lang="en-IE" dirty="0" smtClean="0"/>
              <a:t>Dublin has a </a:t>
            </a:r>
            <a:r>
              <a:rPr lang="en-IE" dirty="0" smtClean="0">
                <a:solidFill>
                  <a:srgbClr val="00B050"/>
                </a:solidFill>
              </a:rPr>
              <a:t>high number of workers with 80% of worker</a:t>
            </a:r>
            <a:r>
              <a:rPr lang="en-IE" dirty="0" smtClean="0"/>
              <a:t>s employed in this sector.</a:t>
            </a:r>
          </a:p>
          <a:p>
            <a:r>
              <a:rPr lang="en-IE" dirty="0" smtClean="0"/>
              <a:t>Government introduced </a:t>
            </a:r>
            <a:r>
              <a:rPr lang="en-IE" dirty="0" smtClean="0">
                <a:solidFill>
                  <a:srgbClr val="00B050"/>
                </a:solidFill>
              </a:rPr>
              <a:t>decentralisation policy but is on hold due to recent cutbacks</a:t>
            </a:r>
          </a:p>
          <a:p>
            <a:r>
              <a:rPr lang="en-IE" dirty="0" smtClean="0">
                <a:solidFill>
                  <a:srgbClr val="00B050"/>
                </a:solidFill>
              </a:rPr>
              <a:t>IFSC- High quality telecommunications network and support services</a:t>
            </a:r>
            <a:endParaRPr lang="en-US" dirty="0">
              <a:solidFill>
                <a:srgbClr val="00B050"/>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b="1" u="sng" dirty="0" smtClean="0">
                <a:solidFill>
                  <a:srgbClr val="00B050"/>
                </a:solidFill>
              </a:rPr>
              <a:t>Tertiary Activities</a:t>
            </a:r>
            <a:r>
              <a:rPr lang="en-IE" dirty="0" smtClean="0">
                <a:solidFill>
                  <a:srgbClr val="00B050"/>
                </a:solidFill>
              </a:rPr>
              <a:t/>
            </a:r>
            <a:br>
              <a:rPr lang="en-IE" dirty="0" smtClean="0">
                <a:solidFill>
                  <a:srgbClr val="00B050"/>
                </a:solidFill>
              </a:rPr>
            </a:br>
            <a:r>
              <a:rPr lang="en-IE" dirty="0" smtClean="0">
                <a:solidFill>
                  <a:srgbClr val="00B050"/>
                </a:solidFill>
              </a:rPr>
              <a:t>Dublin</a:t>
            </a:r>
            <a:endParaRPr lang="en-IE" dirty="0"/>
          </a:p>
        </p:txBody>
      </p:sp>
      <p:sp>
        <p:nvSpPr>
          <p:cNvPr id="76803" name="Content Placeholder 2"/>
          <p:cNvSpPr>
            <a:spLocks noGrp="1"/>
          </p:cNvSpPr>
          <p:nvPr>
            <p:ph idx="1"/>
          </p:nvPr>
        </p:nvSpPr>
        <p:spPr>
          <a:xfrm>
            <a:off x="457200" y="1600200"/>
            <a:ext cx="8229600" cy="5257800"/>
          </a:xfrm>
        </p:spPr>
        <p:txBody>
          <a:bodyPr/>
          <a:lstStyle/>
          <a:p>
            <a:pPr eaLnBrk="1" hangingPunct="1">
              <a:buFont typeface="Wingdings" pitchFamily="2" charset="2"/>
              <a:buChar char=""/>
            </a:pPr>
            <a:r>
              <a:rPr lang="en-IE" dirty="0" smtClean="0"/>
              <a:t>Dublin is the </a:t>
            </a:r>
            <a:r>
              <a:rPr lang="en-IE" dirty="0" smtClean="0">
                <a:solidFill>
                  <a:srgbClr val="00B050"/>
                </a:solidFill>
              </a:rPr>
              <a:t>Political &amp; Administrative capital</a:t>
            </a:r>
            <a:r>
              <a:rPr lang="en-IE" dirty="0" smtClean="0"/>
              <a:t> of the Republic or Ireland.</a:t>
            </a:r>
          </a:p>
          <a:p>
            <a:pPr eaLnBrk="1" hangingPunct="1">
              <a:buFont typeface="Wingdings" pitchFamily="2" charset="2"/>
              <a:buChar char=""/>
            </a:pPr>
            <a:r>
              <a:rPr lang="en-IE" dirty="0" smtClean="0"/>
              <a:t>The </a:t>
            </a:r>
            <a:r>
              <a:rPr lang="en-IE" dirty="0" smtClean="0">
                <a:solidFill>
                  <a:srgbClr val="00B050"/>
                </a:solidFill>
              </a:rPr>
              <a:t>public administrative sector </a:t>
            </a:r>
            <a:r>
              <a:rPr lang="en-IE" dirty="0" err="1" smtClean="0">
                <a:solidFill>
                  <a:srgbClr val="00B050"/>
                </a:solidFill>
              </a:rPr>
              <a:t>employes</a:t>
            </a:r>
            <a:r>
              <a:rPr lang="en-IE" dirty="0" smtClean="0">
                <a:solidFill>
                  <a:srgbClr val="00B050"/>
                </a:solidFill>
              </a:rPr>
              <a:t> 25,000 </a:t>
            </a:r>
            <a:r>
              <a:rPr lang="en-IE" dirty="0" smtClean="0"/>
              <a:t>in the capital in 2006.</a:t>
            </a:r>
          </a:p>
          <a:p>
            <a:pPr eaLnBrk="1" hangingPunct="1">
              <a:buFont typeface="Wingdings" pitchFamily="2" charset="2"/>
              <a:buChar char=""/>
            </a:pPr>
            <a:r>
              <a:rPr lang="en-IE" dirty="0" smtClean="0"/>
              <a:t>The development of a </a:t>
            </a:r>
            <a:r>
              <a:rPr lang="en-IE" dirty="0" smtClean="0">
                <a:solidFill>
                  <a:srgbClr val="00B050"/>
                </a:solidFill>
              </a:rPr>
              <a:t>high quality </a:t>
            </a:r>
            <a:r>
              <a:rPr lang="en-IE" dirty="0" err="1" smtClean="0">
                <a:solidFill>
                  <a:srgbClr val="00B050"/>
                </a:solidFill>
              </a:rPr>
              <a:t>tele</a:t>
            </a:r>
            <a:r>
              <a:rPr lang="en-IE" dirty="0" smtClean="0">
                <a:solidFill>
                  <a:srgbClr val="00B050"/>
                </a:solidFill>
              </a:rPr>
              <a:t>-communications network </a:t>
            </a:r>
            <a:r>
              <a:rPr lang="en-IE" dirty="0" smtClean="0"/>
              <a:t>has attracted a large number of international financial and </a:t>
            </a:r>
            <a:r>
              <a:rPr lang="en-IE" dirty="0" err="1" smtClean="0"/>
              <a:t>teleservice</a:t>
            </a:r>
            <a:r>
              <a:rPr lang="en-IE" dirty="0" smtClean="0"/>
              <a:t> enterprises to the region. </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417638"/>
          </a:xfrm>
        </p:spPr>
        <p:txBody>
          <a:bodyPr>
            <a:normAutofit fontScale="90000"/>
          </a:bodyPr>
          <a:lstStyle/>
          <a:p>
            <a:pPr eaLnBrk="1" fontAlgn="auto" hangingPunct="1">
              <a:spcAft>
                <a:spcPts val="0"/>
              </a:spcAft>
              <a:defRPr/>
            </a:pPr>
            <a:r>
              <a:rPr lang="en-IE" b="1" u="sng" dirty="0" smtClean="0">
                <a:solidFill>
                  <a:srgbClr val="00B050"/>
                </a:solidFill>
              </a:rPr>
              <a:t>Tertiary Activities</a:t>
            </a:r>
            <a:r>
              <a:rPr lang="en-IE" dirty="0" smtClean="0">
                <a:solidFill>
                  <a:srgbClr val="00B050"/>
                </a:solidFill>
              </a:rPr>
              <a:t/>
            </a:r>
            <a:br>
              <a:rPr lang="en-IE" dirty="0" smtClean="0">
                <a:solidFill>
                  <a:srgbClr val="00B050"/>
                </a:solidFill>
              </a:rPr>
            </a:br>
            <a:r>
              <a:rPr lang="en-IE" dirty="0" smtClean="0">
                <a:solidFill>
                  <a:srgbClr val="00B050"/>
                </a:solidFill>
              </a:rPr>
              <a:t>Dublin</a:t>
            </a:r>
            <a:br>
              <a:rPr lang="en-IE" dirty="0" smtClean="0">
                <a:solidFill>
                  <a:srgbClr val="00B050"/>
                </a:solidFill>
              </a:rPr>
            </a:br>
            <a:r>
              <a:rPr lang="en-IE" dirty="0" smtClean="0">
                <a:solidFill>
                  <a:srgbClr val="00B050"/>
                </a:solidFill>
              </a:rPr>
              <a:t>Education and IT companies</a:t>
            </a:r>
            <a:r>
              <a:rPr lang="en-IE" dirty="0" smtClean="0"/>
              <a:t/>
            </a:r>
            <a:br>
              <a:rPr lang="en-IE" dirty="0" smtClean="0"/>
            </a:br>
            <a:endParaRPr lang="en-IE" dirty="0" smtClean="0">
              <a:solidFill>
                <a:srgbClr val="00B050"/>
              </a:solidFill>
            </a:endParaRPr>
          </a:p>
        </p:txBody>
      </p:sp>
      <p:sp>
        <p:nvSpPr>
          <p:cNvPr id="3" name="Content Placeholder 2"/>
          <p:cNvSpPr>
            <a:spLocks noGrp="1"/>
          </p:cNvSpPr>
          <p:nvPr>
            <p:ph idx="1"/>
          </p:nvPr>
        </p:nvSpPr>
        <p:spPr>
          <a:xfrm>
            <a:off x="0" y="1844675"/>
            <a:ext cx="9144000" cy="5013325"/>
          </a:xfrm>
        </p:spPr>
        <p:txBody>
          <a:bodyPr rtlCol="0">
            <a:normAutofit fontScale="70000" lnSpcReduction="20000"/>
          </a:bodyPr>
          <a:lstStyle/>
          <a:p>
            <a:pPr eaLnBrk="1" fontAlgn="auto" hangingPunct="1">
              <a:spcAft>
                <a:spcPts val="0"/>
              </a:spcAft>
              <a:buFont typeface="Arial" pitchFamily="34" charset="0"/>
              <a:buChar char="•"/>
              <a:defRPr/>
            </a:pPr>
            <a:r>
              <a:rPr lang="en-IE" sz="4500" dirty="0" smtClean="0"/>
              <a:t>Dublin has </a:t>
            </a:r>
            <a:r>
              <a:rPr lang="en-IE" sz="4500" dirty="0" smtClean="0">
                <a:solidFill>
                  <a:srgbClr val="00B050"/>
                </a:solidFill>
              </a:rPr>
              <a:t>many universities including UCD, TCD and DCU </a:t>
            </a:r>
            <a:r>
              <a:rPr lang="en-IE" sz="4500" dirty="0" smtClean="0"/>
              <a:t>acting as educators and employers for a growing population.</a:t>
            </a:r>
          </a:p>
          <a:p>
            <a:pPr eaLnBrk="1" fontAlgn="auto" hangingPunct="1">
              <a:spcAft>
                <a:spcPts val="0"/>
              </a:spcAft>
              <a:buFont typeface="Arial" pitchFamily="34" charset="0"/>
              <a:buChar char="•"/>
              <a:defRPr/>
            </a:pPr>
            <a:r>
              <a:rPr lang="en-IE" sz="4500" dirty="0" smtClean="0"/>
              <a:t>As many as </a:t>
            </a:r>
            <a:r>
              <a:rPr lang="en-IE" sz="4500" dirty="0" smtClean="0">
                <a:solidFill>
                  <a:srgbClr val="00B050"/>
                </a:solidFill>
              </a:rPr>
              <a:t>87% leaving cert students </a:t>
            </a:r>
            <a:r>
              <a:rPr lang="en-IE" sz="4500" dirty="0" smtClean="0"/>
              <a:t>from some Dublin suburbs enter 3</a:t>
            </a:r>
            <a:r>
              <a:rPr lang="en-IE" sz="4500" baseline="30000" dirty="0" smtClean="0"/>
              <a:t>rd</a:t>
            </a:r>
            <a:r>
              <a:rPr lang="en-IE" sz="4500" dirty="0" smtClean="0"/>
              <a:t> level institutions.</a:t>
            </a:r>
          </a:p>
          <a:p>
            <a:pPr eaLnBrk="1" fontAlgn="auto" hangingPunct="1">
              <a:spcAft>
                <a:spcPts val="0"/>
              </a:spcAft>
              <a:buFont typeface="Arial" pitchFamily="34" charset="0"/>
              <a:buChar char="•"/>
              <a:defRPr/>
            </a:pPr>
            <a:r>
              <a:rPr lang="en-IE" sz="4500" dirty="0" smtClean="0"/>
              <a:t>The </a:t>
            </a:r>
            <a:r>
              <a:rPr lang="en-IE" sz="4500" dirty="0" smtClean="0">
                <a:solidFill>
                  <a:srgbClr val="00B050"/>
                </a:solidFill>
              </a:rPr>
              <a:t>IFSC</a:t>
            </a:r>
            <a:r>
              <a:rPr lang="en-IE" sz="4500" dirty="0" smtClean="0"/>
              <a:t> (International Financial Services Centre) is located in the Customs House docklands area of Dublin and began construction in 1986  and by 2006 it housed 450 financial service companies employing 4,000.</a:t>
            </a:r>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PPTBB"/>
          <p:cNvPicPr>
            <a:picLocks noChangeAspect="1" noChangeArrowheads="1"/>
          </p:cNvPicPr>
          <p:nvPr/>
        </p:nvPicPr>
        <p:blipFill>
          <a:blip r:embed="rId3" cstate="print"/>
          <a:srcRect/>
          <a:stretch>
            <a:fillRect/>
          </a:stretch>
        </p:blipFill>
        <p:spPr bwMode="auto">
          <a:xfrm>
            <a:off x="683568" y="260648"/>
            <a:ext cx="7488832" cy="6408737"/>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5922" name="Picture 2" descr="http://www.anaesthesia.ie/archive/maps/Dublin%20map.jpg"/>
          <p:cNvPicPr>
            <a:picLocks noChangeAspect="1" noChangeArrowheads="1"/>
          </p:cNvPicPr>
          <p:nvPr/>
        </p:nvPicPr>
        <p:blipFill>
          <a:blip r:embed="rId3" cstate="print"/>
          <a:srcRect/>
          <a:stretch>
            <a:fillRect/>
          </a:stretch>
        </p:blipFill>
        <p:spPr bwMode="auto">
          <a:xfrm>
            <a:off x="4467225" y="1628800"/>
            <a:ext cx="4676775" cy="3789040"/>
          </a:xfrm>
          <a:prstGeom prst="rect">
            <a:avLst/>
          </a:prstGeom>
          <a:noFill/>
        </p:spPr>
      </p:pic>
      <p:pic>
        <p:nvPicPr>
          <p:cNvPr id="465924" name="Picture 4" descr="http://www.isat.ie/images/UCD_Map.jpg"/>
          <p:cNvPicPr>
            <a:picLocks noChangeAspect="1" noChangeArrowheads="1"/>
          </p:cNvPicPr>
          <p:nvPr/>
        </p:nvPicPr>
        <p:blipFill>
          <a:blip r:embed="rId4" cstate="print"/>
          <a:srcRect/>
          <a:stretch>
            <a:fillRect/>
          </a:stretch>
        </p:blipFill>
        <p:spPr bwMode="auto">
          <a:xfrm>
            <a:off x="-180528" y="1"/>
            <a:ext cx="5544615" cy="6858000"/>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p:txBody>
          <a:bodyPr>
            <a:normAutofit fontScale="90000"/>
          </a:bodyPr>
          <a:lstStyle/>
          <a:p>
            <a:r>
              <a:rPr lang="en-US" sz="4000" dirty="0" smtClean="0"/>
              <a:t>The </a:t>
            </a:r>
            <a:r>
              <a:rPr lang="en-US" sz="4000" dirty="0"/>
              <a:t>Dublin Transportation Initiative </a:t>
            </a:r>
            <a:br>
              <a:rPr lang="en-US" sz="4000" dirty="0"/>
            </a:br>
            <a:endParaRPr lang="en-US" sz="4000" dirty="0"/>
          </a:p>
        </p:txBody>
      </p:sp>
      <p:pic>
        <p:nvPicPr>
          <p:cNvPr id="44036" name="Picture 4"/>
          <p:cNvPicPr>
            <a:picLocks noGrp="1" noChangeAspect="1" noChangeArrowheads="1"/>
          </p:cNvPicPr>
          <p:nvPr>
            <p:ph idx="1"/>
          </p:nvPr>
        </p:nvPicPr>
        <p:blipFill>
          <a:blip r:embed="rId3" cstate="print"/>
          <a:srcRect/>
          <a:stretch>
            <a:fillRect/>
          </a:stretch>
        </p:blipFill>
        <p:spPr>
          <a:xfrm>
            <a:off x="611560" y="980728"/>
            <a:ext cx="8532440" cy="5877272"/>
          </a:xfrm>
          <a:noFill/>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eaLnBrk="1" hangingPunct="1">
              <a:defRPr/>
            </a:pPr>
            <a:r>
              <a:rPr lang="en-IE" dirty="0" smtClean="0">
                <a:solidFill>
                  <a:srgbClr val="00B050"/>
                </a:solidFill>
              </a:rPr>
              <a:t>Transport factors</a:t>
            </a:r>
            <a:r>
              <a:rPr lang="en-IE" dirty="0" smtClean="0"/>
              <a:t/>
            </a:r>
            <a:br>
              <a:rPr lang="en-IE" dirty="0" smtClean="0"/>
            </a:br>
            <a:endParaRPr lang="en-IE" dirty="0"/>
          </a:p>
        </p:txBody>
      </p:sp>
      <p:sp>
        <p:nvSpPr>
          <p:cNvPr id="78851" name="Content Placeholder 2"/>
          <p:cNvSpPr>
            <a:spLocks noGrp="1"/>
          </p:cNvSpPr>
          <p:nvPr>
            <p:ph idx="1"/>
          </p:nvPr>
        </p:nvSpPr>
        <p:spPr>
          <a:xfrm>
            <a:off x="0" y="620713"/>
            <a:ext cx="9144000" cy="6237287"/>
          </a:xfrm>
        </p:spPr>
        <p:txBody>
          <a:bodyPr/>
          <a:lstStyle/>
          <a:p>
            <a:pPr eaLnBrk="1" hangingPunct="1">
              <a:buFont typeface="Arial" charset="0"/>
              <a:buChar char="•"/>
            </a:pPr>
            <a:r>
              <a:rPr lang="en-IE" sz="2400" dirty="0" smtClean="0"/>
              <a:t>Most </a:t>
            </a:r>
            <a:r>
              <a:rPr lang="en-IE" sz="2400" dirty="0" smtClean="0">
                <a:solidFill>
                  <a:srgbClr val="00B050"/>
                </a:solidFill>
              </a:rPr>
              <a:t>efficient transport system </a:t>
            </a:r>
            <a:r>
              <a:rPr lang="en-IE" sz="2400" dirty="0" smtClean="0"/>
              <a:t>in the country.</a:t>
            </a:r>
          </a:p>
          <a:p>
            <a:pPr eaLnBrk="1" hangingPunct="1">
              <a:buFont typeface="Arial" charset="0"/>
              <a:buChar char="•"/>
            </a:pPr>
            <a:r>
              <a:rPr lang="en-IE" sz="2400" dirty="0" smtClean="0">
                <a:solidFill>
                  <a:srgbClr val="00B050"/>
                </a:solidFill>
              </a:rPr>
              <a:t>Airport handled 21 million passengers in 2009.</a:t>
            </a:r>
          </a:p>
          <a:p>
            <a:pPr eaLnBrk="1" hangingPunct="1">
              <a:buFont typeface="Arial" charset="0"/>
              <a:buChar char="•"/>
            </a:pPr>
            <a:r>
              <a:rPr lang="en-IE" sz="2400" dirty="0" smtClean="0">
                <a:solidFill>
                  <a:srgbClr val="00B050"/>
                </a:solidFill>
              </a:rPr>
              <a:t>Terminal 2 opened</a:t>
            </a:r>
          </a:p>
          <a:p>
            <a:pPr eaLnBrk="1" hangingPunct="1">
              <a:buFont typeface="Arial" charset="0"/>
              <a:buChar char="•"/>
            </a:pPr>
            <a:r>
              <a:rPr lang="en-IE" sz="2400" dirty="0" smtClean="0">
                <a:solidFill>
                  <a:srgbClr val="00B050"/>
                </a:solidFill>
              </a:rPr>
              <a:t>Car culture of commuting </a:t>
            </a:r>
            <a:r>
              <a:rPr lang="en-IE" sz="2400" dirty="0" smtClean="0"/>
              <a:t>to and from work due to a failure in public transport. </a:t>
            </a:r>
          </a:p>
          <a:p>
            <a:pPr eaLnBrk="1" hangingPunct="1">
              <a:buFont typeface="Arial" charset="0"/>
              <a:buChar char="•"/>
            </a:pPr>
            <a:r>
              <a:rPr lang="en-IE" sz="2400" dirty="0" smtClean="0"/>
              <a:t>This dependence on cars and the fact that </a:t>
            </a:r>
            <a:r>
              <a:rPr lang="en-IE" sz="2400" dirty="0" smtClean="0">
                <a:solidFill>
                  <a:srgbClr val="00B050"/>
                </a:solidFill>
              </a:rPr>
              <a:t>90% of commercial transport is by road has led to high levels of traffic congestion. (14km per hr in city)</a:t>
            </a:r>
          </a:p>
          <a:p>
            <a:pPr eaLnBrk="1" hangingPunct="1">
              <a:buFont typeface="Arial" charset="0"/>
              <a:buChar char="•"/>
            </a:pPr>
            <a:r>
              <a:rPr lang="en-IE" sz="2400" dirty="0" smtClean="0"/>
              <a:t>Two LUAS lines connect Tallaght and Sandyford to the city centre as well as Connolly and Heuston station. </a:t>
            </a:r>
            <a:r>
              <a:rPr lang="en-IE" sz="2400" dirty="0" smtClean="0">
                <a:solidFill>
                  <a:srgbClr val="00B050"/>
                </a:solidFill>
              </a:rPr>
              <a:t>(Luas Line expanding)</a:t>
            </a:r>
          </a:p>
          <a:p>
            <a:pPr eaLnBrk="1" hangingPunct="1">
              <a:buFont typeface="Arial" charset="0"/>
              <a:buChar char="•"/>
            </a:pPr>
            <a:r>
              <a:rPr lang="en-IE" sz="2400" dirty="0" smtClean="0">
                <a:solidFill>
                  <a:srgbClr val="00B050"/>
                </a:solidFill>
              </a:rPr>
              <a:t>Bus Corridors expansion have speeded </a:t>
            </a:r>
            <a:r>
              <a:rPr lang="en-IE" sz="2400" dirty="0" smtClean="0"/>
              <a:t>up bus times &amp; taxi’s are allowed to use these also.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pic>
        <p:nvPicPr>
          <p:cNvPr id="5123" name="Picture 3"/>
          <p:cNvPicPr>
            <a:picLocks noGrp="1" noChangeAspect="1" noChangeArrowheads="1"/>
          </p:cNvPicPr>
          <p:nvPr>
            <p:ph type="body" idx="1"/>
          </p:nvPr>
        </p:nvPicPr>
        <p:blipFill>
          <a:blip r:embed="rId3" cstate="print"/>
          <a:srcRect l="16138" t="12201" r="16138" b="8001"/>
          <a:stretch>
            <a:fillRect/>
          </a:stretch>
        </p:blipFill>
        <p:spPr>
          <a:xfrm>
            <a:off x="0" y="-1"/>
            <a:ext cx="9144000" cy="6713041"/>
          </a:xfrm>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0" y="332656"/>
            <a:ext cx="8964488" cy="1143000"/>
          </a:xfrm>
        </p:spPr>
        <p:txBody>
          <a:bodyPr>
            <a:normAutofit fontScale="90000"/>
          </a:bodyPr>
          <a:lstStyle/>
          <a:p>
            <a:pPr algn="l"/>
            <a:r>
              <a:rPr lang="en-US" sz="3200" dirty="0" smtClean="0"/>
              <a:t>The </a:t>
            </a:r>
            <a:r>
              <a:rPr lang="en-US" sz="3200" dirty="0"/>
              <a:t>number of cars in Ireland has increased </a:t>
            </a:r>
            <a:br>
              <a:rPr lang="en-US" sz="3200" dirty="0"/>
            </a:br>
            <a:r>
              <a:rPr lang="en-US" sz="3200" dirty="0"/>
              <a:t>significantly since 1961 and is likely to continue to increase. </a:t>
            </a:r>
            <a:br>
              <a:rPr lang="en-US" sz="3200" dirty="0"/>
            </a:br>
            <a:endParaRPr lang="en-US" sz="3200" dirty="0"/>
          </a:p>
        </p:txBody>
      </p:sp>
      <p:pic>
        <p:nvPicPr>
          <p:cNvPr id="19460" name="Picture 4"/>
          <p:cNvPicPr>
            <a:picLocks noGrp="1" noChangeAspect="1" noChangeArrowheads="1"/>
          </p:cNvPicPr>
          <p:nvPr>
            <p:ph idx="1"/>
          </p:nvPr>
        </p:nvPicPr>
        <p:blipFill>
          <a:blip r:embed="rId3" cstate="print"/>
          <a:srcRect/>
          <a:stretch>
            <a:fillRect/>
          </a:stretch>
        </p:blipFill>
        <p:spPr>
          <a:xfrm>
            <a:off x="251520" y="1412777"/>
            <a:ext cx="8208912" cy="5445224"/>
          </a:xfrm>
          <a:noFill/>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normAutofit fontScale="90000"/>
          </a:bodyPr>
          <a:lstStyle/>
          <a:p>
            <a:r>
              <a:rPr lang="en-US" sz="4000"/>
              <a:t>Fig. 10 The Dublin area commuter zone in the 1980s and 2000s</a:t>
            </a:r>
            <a:br>
              <a:rPr lang="en-US" sz="4000"/>
            </a:br>
            <a:endParaRPr lang="en-US" sz="4000"/>
          </a:p>
        </p:txBody>
      </p:sp>
      <p:pic>
        <p:nvPicPr>
          <p:cNvPr id="17412" name="Picture 4"/>
          <p:cNvPicPr>
            <a:picLocks noGrp="1" noChangeAspect="1" noChangeArrowheads="1"/>
          </p:cNvPicPr>
          <p:nvPr>
            <p:ph idx="1"/>
          </p:nvPr>
        </p:nvPicPr>
        <p:blipFill>
          <a:blip r:embed="rId3" cstate="print"/>
          <a:srcRect/>
          <a:stretch>
            <a:fillRect/>
          </a:stretch>
        </p:blipFill>
        <p:spPr>
          <a:xfrm>
            <a:off x="2484438" y="1557338"/>
            <a:ext cx="3424237" cy="5040312"/>
          </a:xfrm>
          <a:noFill/>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eaLnBrk="1" hangingPunct="1">
              <a:defRPr/>
            </a:pPr>
            <a:r>
              <a:rPr lang="en-IE" dirty="0" smtClean="0">
                <a:solidFill>
                  <a:srgbClr val="00B050"/>
                </a:solidFill>
              </a:rPr>
              <a:t>Transport factors</a:t>
            </a:r>
            <a:r>
              <a:rPr lang="en-IE" dirty="0" smtClean="0"/>
              <a:t/>
            </a:r>
            <a:br>
              <a:rPr lang="en-IE" dirty="0" smtClean="0"/>
            </a:br>
            <a:endParaRPr lang="en-IE" dirty="0"/>
          </a:p>
        </p:txBody>
      </p:sp>
      <p:sp>
        <p:nvSpPr>
          <p:cNvPr id="78851" name="Content Placeholder 2"/>
          <p:cNvSpPr>
            <a:spLocks noGrp="1"/>
          </p:cNvSpPr>
          <p:nvPr>
            <p:ph idx="1"/>
          </p:nvPr>
        </p:nvSpPr>
        <p:spPr>
          <a:xfrm>
            <a:off x="0" y="620713"/>
            <a:ext cx="9144000" cy="6237287"/>
          </a:xfrm>
        </p:spPr>
        <p:txBody>
          <a:bodyPr/>
          <a:lstStyle/>
          <a:p>
            <a:pPr eaLnBrk="1" hangingPunct="1">
              <a:buFont typeface="Arial" charset="0"/>
              <a:buChar char="•"/>
            </a:pPr>
            <a:r>
              <a:rPr lang="en-IE" sz="2400" dirty="0" smtClean="0">
                <a:solidFill>
                  <a:srgbClr val="00B050"/>
                </a:solidFill>
              </a:rPr>
              <a:t>Transport 21 </a:t>
            </a:r>
            <a:r>
              <a:rPr lang="en-IE" sz="2400" dirty="0" smtClean="0"/>
              <a:t>still plans to modernise Dublin’s transport system with Luas line extensions and two metro lines connecting the city centre to Dublin airport and Swords.</a:t>
            </a:r>
          </a:p>
          <a:p>
            <a:pPr eaLnBrk="1" hangingPunct="1">
              <a:buFont typeface="Arial" charset="0"/>
              <a:buChar char="•"/>
            </a:pPr>
            <a:r>
              <a:rPr lang="en-IE" sz="2400" dirty="0" smtClean="0">
                <a:solidFill>
                  <a:srgbClr val="00B050"/>
                </a:solidFill>
              </a:rPr>
              <a:t>M50 upgraded</a:t>
            </a:r>
            <a:r>
              <a:rPr lang="en-IE" sz="2400" dirty="0" smtClean="0"/>
              <a:t>.</a:t>
            </a:r>
          </a:p>
          <a:p>
            <a:pPr eaLnBrk="1" hangingPunct="1">
              <a:buFont typeface="Arial" charset="0"/>
              <a:buChar char="•"/>
            </a:pPr>
            <a:r>
              <a:rPr lang="en-IE" sz="2400" dirty="0" smtClean="0"/>
              <a:t>If the GDA is to be sustainable in the future people must adopt the </a:t>
            </a:r>
            <a:r>
              <a:rPr lang="en-IE" sz="2400" dirty="0" smtClean="0">
                <a:solidFill>
                  <a:srgbClr val="00B050"/>
                </a:solidFill>
              </a:rPr>
              <a:t>European model of high urban density along public transport routes rather than the American model.</a:t>
            </a:r>
          </a:p>
          <a:p>
            <a:pPr eaLnBrk="1" hangingPunct="1">
              <a:buFont typeface="Wingdings" pitchFamily="2" charset="2"/>
              <a:buChar char=""/>
            </a:pPr>
            <a:endParaRPr lang="en-IE" sz="2000" dirty="0" smtClean="0">
              <a:solidFill>
                <a:srgbClr val="00B050"/>
              </a:solidFill>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p:txBody>
          <a:bodyPr>
            <a:normAutofit fontScale="90000"/>
          </a:bodyPr>
          <a:lstStyle/>
          <a:p>
            <a:r>
              <a:rPr lang="en-US" sz="4000" dirty="0" smtClean="0"/>
              <a:t>GDA </a:t>
            </a:r>
            <a:r>
              <a:rPr lang="en-US" sz="4000" dirty="0"/>
              <a:t>rail network under Transport 21</a:t>
            </a:r>
            <a:br>
              <a:rPr lang="en-US" sz="4000" dirty="0"/>
            </a:br>
            <a:endParaRPr lang="en-US" sz="4000" dirty="0"/>
          </a:p>
        </p:txBody>
      </p:sp>
      <p:pic>
        <p:nvPicPr>
          <p:cNvPr id="35844" name="Picture 4"/>
          <p:cNvPicPr>
            <a:picLocks noGrp="1" noChangeAspect="1" noChangeArrowheads="1"/>
          </p:cNvPicPr>
          <p:nvPr>
            <p:ph idx="1"/>
          </p:nvPr>
        </p:nvPicPr>
        <p:blipFill>
          <a:blip r:embed="rId3" cstate="print"/>
          <a:srcRect/>
          <a:stretch>
            <a:fillRect/>
          </a:stretch>
        </p:blipFill>
        <p:spPr>
          <a:xfrm>
            <a:off x="0" y="908720"/>
            <a:ext cx="8604448" cy="5760963"/>
          </a:xfrm>
          <a:noFill/>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79875" name="Picture 2" descr="C:\Documents\An Tíreolas 09-10\Patrick L.C Geo\Core Units\Regions---\ZZ\Pics-Regional\20080208032824Luas_Tram_650.jpg"/>
          <p:cNvPicPr>
            <a:picLocks noGrp="1" noChangeAspect="1" noChangeArrowheads="1"/>
          </p:cNvPicPr>
          <p:nvPr>
            <p:ph idx="1"/>
          </p:nvPr>
        </p:nvPicPr>
        <p:blipFill>
          <a:blip r:embed="rId3" cstate="print"/>
          <a:srcRect/>
          <a:stretch>
            <a:fillRect/>
          </a:stretch>
        </p:blipFill>
        <p:spPr>
          <a:xfrm>
            <a:off x="0" y="3716338"/>
            <a:ext cx="5076825" cy="3141662"/>
          </a:xfrm>
          <a:noFill/>
        </p:spPr>
      </p:pic>
      <p:pic>
        <p:nvPicPr>
          <p:cNvPr id="79876" name="Picture 3" descr="C:\Documents\An Tíreolas 09-10\Patrick L.C Geo\Core Units\Regions---\ZZ\Pics-Regional\PortTunnel1.JPG"/>
          <p:cNvPicPr>
            <a:picLocks noChangeAspect="1" noChangeArrowheads="1"/>
          </p:cNvPicPr>
          <p:nvPr/>
        </p:nvPicPr>
        <p:blipFill>
          <a:blip r:embed="rId4" cstate="print"/>
          <a:srcRect/>
          <a:stretch>
            <a:fillRect/>
          </a:stretch>
        </p:blipFill>
        <p:spPr bwMode="auto">
          <a:xfrm>
            <a:off x="0" y="549275"/>
            <a:ext cx="4067175" cy="3171825"/>
          </a:xfrm>
          <a:prstGeom prst="rect">
            <a:avLst/>
          </a:prstGeom>
          <a:noFill/>
          <a:ln w="9525">
            <a:noFill/>
            <a:miter lim="800000"/>
            <a:headEnd/>
            <a:tailEnd/>
          </a:ln>
        </p:spPr>
      </p:pic>
      <p:pic>
        <p:nvPicPr>
          <p:cNvPr id="79877" name="Picture 5" descr="C:\Documents\An Tíreolas 09-10\Patrick L.C Geo\Core Units\Regions---\ZZ\Pics-Regional\n4-after.jpg"/>
          <p:cNvPicPr>
            <a:picLocks noChangeAspect="1" noChangeArrowheads="1"/>
          </p:cNvPicPr>
          <p:nvPr/>
        </p:nvPicPr>
        <p:blipFill>
          <a:blip r:embed="rId5" cstate="print"/>
          <a:srcRect b="18236"/>
          <a:stretch>
            <a:fillRect/>
          </a:stretch>
        </p:blipFill>
        <p:spPr bwMode="auto">
          <a:xfrm>
            <a:off x="4048125" y="2349500"/>
            <a:ext cx="5095875" cy="2779713"/>
          </a:xfrm>
          <a:prstGeom prst="rect">
            <a:avLst/>
          </a:prstGeom>
          <a:noFill/>
          <a:ln w="9525">
            <a:noFill/>
            <a:miter lim="800000"/>
            <a:headEnd/>
            <a:tailEnd/>
          </a:ln>
        </p:spPr>
      </p:pic>
      <p:pic>
        <p:nvPicPr>
          <p:cNvPr id="79878" name="Picture 6" descr="C:\Documents\An Tíreolas 09-10\Patrick L.C Geo\Core Units\Regions---\ZZ\Pics-Regional\Media,9051,en.jpg"/>
          <p:cNvPicPr>
            <a:picLocks noChangeAspect="1" noChangeArrowheads="1"/>
          </p:cNvPicPr>
          <p:nvPr/>
        </p:nvPicPr>
        <p:blipFill>
          <a:blip r:embed="rId6" cstate="print"/>
          <a:srcRect/>
          <a:stretch>
            <a:fillRect/>
          </a:stretch>
        </p:blipFill>
        <p:spPr bwMode="auto">
          <a:xfrm>
            <a:off x="3924300" y="476250"/>
            <a:ext cx="5219700" cy="2736850"/>
          </a:xfrm>
          <a:prstGeom prst="rect">
            <a:avLst/>
          </a:prstGeom>
          <a:noFill/>
          <a:ln w="9525">
            <a:noFill/>
            <a:miter lim="800000"/>
            <a:headEnd/>
            <a:tailEnd/>
          </a:ln>
        </p:spPr>
      </p:pic>
      <p:pic>
        <p:nvPicPr>
          <p:cNvPr id="79879" name="Picture 4" descr="C:\Documents\An Tíreolas 09-10\Patrick L.C Geo\Core Units\Regions---\ZZ\Pics-Regional\m1-motorway-co_~1811929.jpg"/>
          <p:cNvPicPr>
            <a:picLocks noChangeAspect="1" noChangeArrowheads="1"/>
          </p:cNvPicPr>
          <p:nvPr/>
        </p:nvPicPr>
        <p:blipFill>
          <a:blip r:embed="rId7" cstate="print"/>
          <a:srcRect b="10657"/>
          <a:stretch>
            <a:fillRect/>
          </a:stretch>
        </p:blipFill>
        <p:spPr bwMode="auto">
          <a:xfrm>
            <a:off x="5219700" y="4986338"/>
            <a:ext cx="3924300"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0"/>
            <a:ext cx="8229600" cy="1143000"/>
          </a:xfrm>
        </p:spPr>
        <p:txBody>
          <a:bodyPr/>
          <a:lstStyle/>
          <a:p>
            <a:pPr eaLnBrk="1" hangingPunct="1">
              <a:defRPr/>
            </a:pPr>
            <a:r>
              <a:rPr lang="en-IE" dirty="0" smtClean="0">
                <a:solidFill>
                  <a:srgbClr val="00B050"/>
                </a:solidFill>
              </a:rPr>
              <a:t>Transport</a:t>
            </a:r>
            <a:endParaRPr lang="en-IE" dirty="0">
              <a:solidFill>
                <a:srgbClr val="00B050"/>
              </a:solidFill>
            </a:endParaRPr>
          </a:p>
        </p:txBody>
      </p:sp>
      <p:sp>
        <p:nvSpPr>
          <p:cNvPr id="3" name="Content Placeholder 2"/>
          <p:cNvSpPr>
            <a:spLocks noGrp="1"/>
          </p:cNvSpPr>
          <p:nvPr>
            <p:ph idx="1"/>
          </p:nvPr>
        </p:nvSpPr>
        <p:spPr>
          <a:xfrm>
            <a:off x="0" y="908050"/>
            <a:ext cx="9144000" cy="5949950"/>
          </a:xfrm>
        </p:spPr>
        <p:txBody>
          <a:bodyPr/>
          <a:lstStyle/>
          <a:p>
            <a:pPr eaLnBrk="1" hangingPunct="1">
              <a:defRPr/>
            </a:pPr>
            <a:r>
              <a:rPr lang="en-IE" sz="2580" dirty="0" smtClean="0">
                <a:solidFill>
                  <a:srgbClr val="00B050"/>
                </a:solidFill>
              </a:rPr>
              <a:t>Dublin Port Tunnel </a:t>
            </a:r>
            <a:r>
              <a:rPr lang="en-IE" sz="2580" dirty="0" smtClean="0"/>
              <a:t>has taken thousands of trucks a day from the city centre and the M1 along with the M50 have eased traffic through the city along with speeding up transport times.</a:t>
            </a:r>
          </a:p>
          <a:p>
            <a:pPr eaLnBrk="1" hangingPunct="1">
              <a:defRPr/>
            </a:pPr>
            <a:r>
              <a:rPr lang="en-IE" sz="2800" dirty="0" smtClean="0"/>
              <a:t>Dublin port </a:t>
            </a:r>
            <a:r>
              <a:rPr lang="en-IE" sz="2800" dirty="0" smtClean="0">
                <a:solidFill>
                  <a:srgbClr val="00B050"/>
                </a:solidFill>
              </a:rPr>
              <a:t>50% of Irish trade</a:t>
            </a:r>
            <a:r>
              <a:rPr lang="en-IE" sz="2800" dirty="0" smtClean="0"/>
              <a:t>.</a:t>
            </a:r>
            <a:endParaRPr lang="en-IE" sz="2580" dirty="0" smtClean="0"/>
          </a:p>
          <a:p>
            <a:pPr eaLnBrk="1" hangingPunct="1">
              <a:defRPr/>
            </a:pPr>
            <a:r>
              <a:rPr lang="en-IE" sz="2580" dirty="0" smtClean="0"/>
              <a:t>In 2005 </a:t>
            </a:r>
            <a:r>
              <a:rPr lang="en-IE" sz="2580" dirty="0" smtClean="0">
                <a:solidFill>
                  <a:srgbClr val="00B050"/>
                </a:solidFill>
              </a:rPr>
              <a:t>26.9 million tonnes of cargo was handled in the port, an increase of 550% since 1961</a:t>
            </a:r>
            <a:r>
              <a:rPr lang="en-IE" sz="2580" dirty="0" smtClean="0"/>
              <a:t>.</a:t>
            </a:r>
          </a:p>
          <a:p>
            <a:pPr eaLnBrk="1" hangingPunct="1">
              <a:defRPr/>
            </a:pPr>
            <a:r>
              <a:rPr lang="en-IE" sz="2580" dirty="0" smtClean="0"/>
              <a:t>The main </a:t>
            </a:r>
            <a:r>
              <a:rPr lang="en-IE" sz="2580" dirty="0" smtClean="0">
                <a:solidFill>
                  <a:srgbClr val="00B050"/>
                </a:solidFill>
              </a:rPr>
              <a:t>imports are oil &amp; petroleum products, vehicles, wheat, fertilisers, paper, fruit, tea &amp; coffee, timber &amp; electronics.</a:t>
            </a:r>
          </a:p>
          <a:p>
            <a:pPr eaLnBrk="1" hangingPunct="1">
              <a:defRPr/>
            </a:pPr>
            <a:r>
              <a:rPr lang="en-IE" sz="2580" dirty="0" smtClean="0">
                <a:solidFill>
                  <a:srgbClr val="00B050"/>
                </a:solidFill>
              </a:rPr>
              <a:t>Chief exports are I.T, beverages, processed foods, confectionary, scrap iron, peat moss &amp; wool.</a:t>
            </a:r>
            <a:endParaRPr lang="en-IE" sz="2580" dirty="0">
              <a:solidFill>
                <a:srgbClr val="00B050"/>
              </a:solidFill>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0018" name="Picture 2" descr="http://upload.wikimedia.org/wikipedia/en/thumb/9/95/Dublin_Port_Terminal.jpg/400px-Dublin_Port_Terminal.jpg"/>
          <p:cNvPicPr>
            <a:picLocks noChangeAspect="1" noChangeArrowheads="1"/>
          </p:cNvPicPr>
          <p:nvPr/>
        </p:nvPicPr>
        <p:blipFill>
          <a:blip r:embed="rId3" cstate="print"/>
          <a:srcRect/>
          <a:stretch>
            <a:fillRect/>
          </a:stretch>
        </p:blipFill>
        <p:spPr bwMode="auto">
          <a:xfrm>
            <a:off x="0" y="188640"/>
            <a:ext cx="4644008" cy="6669360"/>
          </a:xfrm>
          <a:prstGeom prst="rect">
            <a:avLst/>
          </a:prstGeom>
          <a:noFill/>
        </p:spPr>
      </p:pic>
      <p:pic>
        <p:nvPicPr>
          <p:cNvPr id="470020" name="Picture 4" descr="http://www.dublinairportauthority.com/images/965.jpg"/>
          <p:cNvPicPr>
            <a:picLocks noChangeAspect="1" noChangeArrowheads="1"/>
          </p:cNvPicPr>
          <p:nvPr/>
        </p:nvPicPr>
        <p:blipFill>
          <a:blip r:embed="rId4" cstate="print"/>
          <a:srcRect/>
          <a:stretch>
            <a:fillRect/>
          </a:stretch>
        </p:blipFill>
        <p:spPr bwMode="auto">
          <a:xfrm>
            <a:off x="4211960" y="1"/>
            <a:ext cx="4932040" cy="6858000"/>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p:txBody>
          <a:bodyPr>
            <a:normAutofit fontScale="90000"/>
          </a:bodyPr>
          <a:lstStyle/>
          <a:p>
            <a:r>
              <a:rPr lang="en-US" sz="4000" dirty="0" smtClean="0"/>
              <a:t>National </a:t>
            </a:r>
            <a:r>
              <a:rPr lang="en-US" sz="4000" dirty="0"/>
              <a:t>roads network in the GDA</a:t>
            </a:r>
            <a:br>
              <a:rPr lang="en-US" sz="4000" dirty="0"/>
            </a:br>
            <a:endParaRPr lang="en-US" sz="4000" dirty="0"/>
          </a:p>
        </p:txBody>
      </p:sp>
      <p:pic>
        <p:nvPicPr>
          <p:cNvPr id="41988" name="Picture 4"/>
          <p:cNvPicPr>
            <a:picLocks noGrp="1" noChangeAspect="1" noChangeArrowheads="1"/>
          </p:cNvPicPr>
          <p:nvPr>
            <p:ph idx="1"/>
          </p:nvPr>
        </p:nvPicPr>
        <p:blipFill>
          <a:blip r:embed="rId3" cstate="print"/>
          <a:srcRect/>
          <a:stretch>
            <a:fillRect/>
          </a:stretch>
        </p:blipFill>
        <p:spPr>
          <a:xfrm>
            <a:off x="467544" y="1196752"/>
            <a:ext cx="8280920" cy="5661248"/>
          </a:xfrm>
          <a:noFill/>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Grp="1" noChangeArrowheads="1"/>
          </p:cNvSpPr>
          <p:nvPr>
            <p:ph type="title"/>
          </p:nvPr>
        </p:nvSpPr>
        <p:spPr/>
        <p:txBody>
          <a:bodyPr>
            <a:normAutofit fontScale="90000"/>
          </a:bodyPr>
          <a:lstStyle/>
          <a:p>
            <a:r>
              <a:rPr lang="en-US" sz="4000"/>
              <a:t>Fig. 20 The construction of Dublin Port Tunnel </a:t>
            </a:r>
            <a:br>
              <a:rPr lang="en-US" sz="4000"/>
            </a:br>
            <a:endParaRPr lang="en-US" sz="4000"/>
          </a:p>
        </p:txBody>
      </p:sp>
      <p:pic>
        <p:nvPicPr>
          <p:cNvPr id="46084" name="Picture 4"/>
          <p:cNvPicPr>
            <a:picLocks noGrp="1" noChangeAspect="1" noChangeArrowheads="1"/>
          </p:cNvPicPr>
          <p:nvPr>
            <p:ph idx="1"/>
          </p:nvPr>
        </p:nvPicPr>
        <p:blipFill>
          <a:blip r:embed="rId3" cstate="print"/>
          <a:srcRect/>
          <a:stretch>
            <a:fillRect/>
          </a:stretch>
        </p:blipFill>
        <p:spPr>
          <a:xfrm>
            <a:off x="1331913" y="1844675"/>
            <a:ext cx="6480175" cy="4537075"/>
          </a:xfrm>
          <a:noFill/>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PPTB1"/>
          <p:cNvPicPr>
            <a:picLocks noChangeAspect="1" noChangeArrowheads="1"/>
          </p:cNvPicPr>
          <p:nvPr/>
        </p:nvPicPr>
        <p:blipFill>
          <a:blip r:embed="rId3" cstate="print"/>
          <a:srcRect/>
          <a:stretch>
            <a:fillRect/>
          </a:stretch>
        </p:blipFill>
        <p:spPr bwMode="auto">
          <a:xfrm>
            <a:off x="0" y="260350"/>
            <a:ext cx="8964488" cy="659765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PT92"/>
          <p:cNvPicPr>
            <a:picLocks noChangeAspect="1" noChangeArrowheads="1"/>
          </p:cNvPicPr>
          <p:nvPr/>
        </p:nvPicPr>
        <p:blipFill>
          <a:blip r:embed="rId3" cstate="print"/>
          <a:srcRect/>
          <a:stretch>
            <a:fillRect/>
          </a:stretch>
        </p:blipFill>
        <p:spPr bwMode="auto">
          <a:xfrm>
            <a:off x="35496" y="1"/>
            <a:ext cx="8748712" cy="68133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rmAutofit fontScale="90000"/>
          </a:bodyPr>
          <a:lstStyle/>
          <a:p>
            <a:pPr eaLnBrk="1" hangingPunct="1">
              <a:defRPr/>
            </a:pPr>
            <a:r>
              <a:rPr lang="en-IE" dirty="0" smtClean="0">
                <a:solidFill>
                  <a:srgbClr val="00B050"/>
                </a:solidFill>
              </a:rPr>
              <a:t>Tourism</a:t>
            </a:r>
            <a:r>
              <a:rPr lang="en-IE" dirty="0" smtClean="0"/>
              <a:t/>
            </a:r>
            <a:br>
              <a:rPr lang="en-IE" dirty="0" smtClean="0"/>
            </a:br>
            <a:endParaRPr lang="en-IE" dirty="0"/>
          </a:p>
        </p:txBody>
      </p:sp>
      <p:sp>
        <p:nvSpPr>
          <p:cNvPr id="81923" name="Content Placeholder 2"/>
          <p:cNvSpPr>
            <a:spLocks noGrp="1"/>
          </p:cNvSpPr>
          <p:nvPr>
            <p:ph idx="1"/>
          </p:nvPr>
        </p:nvSpPr>
        <p:spPr>
          <a:xfrm>
            <a:off x="395536" y="836613"/>
            <a:ext cx="8424936" cy="6021387"/>
          </a:xfrm>
        </p:spPr>
        <p:txBody>
          <a:bodyPr/>
          <a:lstStyle/>
          <a:p>
            <a:pPr eaLnBrk="1" hangingPunct="1">
              <a:buFont typeface="Arial" charset="0"/>
              <a:buChar char="•"/>
            </a:pPr>
            <a:r>
              <a:rPr lang="en-IE" sz="2800" dirty="0" smtClean="0">
                <a:solidFill>
                  <a:srgbClr val="00B050"/>
                </a:solidFill>
              </a:rPr>
              <a:t>Main point of entry for visitors.</a:t>
            </a:r>
          </a:p>
          <a:p>
            <a:pPr eaLnBrk="1" hangingPunct="1">
              <a:buFont typeface="Arial" charset="0"/>
              <a:buChar char="•"/>
            </a:pPr>
            <a:r>
              <a:rPr lang="en-IE" sz="2800" dirty="0" smtClean="0">
                <a:solidFill>
                  <a:srgbClr val="00B050"/>
                </a:solidFill>
              </a:rPr>
              <a:t>90% of flights land at Dublin</a:t>
            </a:r>
            <a:r>
              <a:rPr lang="en-IE" sz="2800" dirty="0" smtClean="0"/>
              <a:t>, this has risen due to Shannon’s loss as a stop over for aircraft.</a:t>
            </a:r>
          </a:p>
          <a:p>
            <a:pPr eaLnBrk="1" hangingPunct="1">
              <a:buFont typeface="Arial" charset="0"/>
              <a:buChar char="•"/>
            </a:pPr>
            <a:r>
              <a:rPr lang="en-IE" sz="2800" dirty="0" smtClean="0">
                <a:solidFill>
                  <a:srgbClr val="00B050"/>
                </a:solidFill>
              </a:rPr>
              <a:t>Attracts 27% if visitors and earns roughly 1 billion</a:t>
            </a:r>
          </a:p>
          <a:p>
            <a:pPr eaLnBrk="1" hangingPunct="1">
              <a:buFont typeface="Arial" charset="0"/>
              <a:buChar char="•"/>
            </a:pPr>
            <a:r>
              <a:rPr lang="en-IE" sz="2800" dirty="0" smtClean="0">
                <a:solidFill>
                  <a:srgbClr val="00B050"/>
                </a:solidFill>
              </a:rPr>
              <a:t>2009 over 5.5 million tourists.</a:t>
            </a:r>
          </a:p>
          <a:p>
            <a:pPr eaLnBrk="1" hangingPunct="1">
              <a:buFont typeface="Arial" charset="0"/>
              <a:buChar char="•"/>
            </a:pPr>
            <a:r>
              <a:rPr lang="en-IE" sz="2800" dirty="0" smtClean="0"/>
              <a:t>It is a </a:t>
            </a:r>
            <a:r>
              <a:rPr lang="en-IE" sz="2800" dirty="0" smtClean="0">
                <a:solidFill>
                  <a:srgbClr val="00B050"/>
                </a:solidFill>
              </a:rPr>
              <a:t>yearly business </a:t>
            </a:r>
            <a:r>
              <a:rPr lang="en-IE" sz="2800" dirty="0" smtClean="0"/>
              <a:t>and not seasonal like the West with many 4 and 5 star hotels as well as budget holiday packages catering for business trips or holiday goers.</a:t>
            </a:r>
          </a:p>
          <a:p>
            <a:pPr eaLnBrk="1" hangingPunct="1">
              <a:buFont typeface="Arial" charset="0"/>
              <a:buChar char="•"/>
            </a:pPr>
            <a:endParaRPr lang="en-IE" sz="2800" dirty="0" smtClean="0"/>
          </a:p>
          <a:p>
            <a:pPr eaLnBrk="1" hangingPunct="1">
              <a:buFont typeface="Arial" charset="0"/>
              <a:buChar char="•"/>
            </a:pPr>
            <a:endParaRPr lang="en-IE" sz="1800" dirty="0" smtClean="0">
              <a:solidFill>
                <a:srgbClr val="FF0066"/>
              </a:solidFill>
            </a:endParaRPr>
          </a:p>
          <a:p>
            <a:pPr eaLnBrk="1" hangingPunct="1">
              <a:buFont typeface="Arial" charset="0"/>
              <a:buChar char="•"/>
            </a:pPr>
            <a:endParaRPr lang="en-IE" sz="2200" dirty="0" smtClean="0"/>
          </a:p>
          <a:p>
            <a:pPr eaLnBrk="1" hangingPunct="1">
              <a:buFont typeface="Wingdings" pitchFamily="2" charset="2"/>
              <a:buChar char=""/>
            </a:pPr>
            <a:endParaRPr lang="en-IE" dirty="0" smtClean="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4114" name="Picture 2" descr="http://www.dromardbandb.com/sites/61/800px-Glendalough.jpg"/>
          <p:cNvPicPr>
            <a:picLocks noChangeAspect="1" noChangeArrowheads="1"/>
          </p:cNvPicPr>
          <p:nvPr/>
        </p:nvPicPr>
        <p:blipFill>
          <a:blip r:embed="rId3" cstate="print"/>
          <a:srcRect/>
          <a:stretch>
            <a:fillRect/>
          </a:stretch>
        </p:blipFill>
        <p:spPr bwMode="auto">
          <a:xfrm>
            <a:off x="63500" y="-136525"/>
            <a:ext cx="5156572" cy="6517853"/>
          </a:xfrm>
          <a:prstGeom prst="rect">
            <a:avLst/>
          </a:prstGeom>
          <a:noFill/>
        </p:spPr>
      </p:pic>
      <p:pic>
        <p:nvPicPr>
          <p:cNvPr id="474116" name="Picture 4" descr="http://static.guim.co.uk/sys-images/Sport/Pix/pictures/2010/4/23/1272046736355/Punchestown-Races-001.jpg"/>
          <p:cNvPicPr>
            <a:picLocks noChangeAspect="1" noChangeArrowheads="1"/>
          </p:cNvPicPr>
          <p:nvPr/>
        </p:nvPicPr>
        <p:blipFill>
          <a:blip r:embed="rId4" cstate="print"/>
          <a:srcRect/>
          <a:stretch>
            <a:fillRect/>
          </a:stretch>
        </p:blipFill>
        <p:spPr bwMode="auto">
          <a:xfrm>
            <a:off x="4762500" y="692696"/>
            <a:ext cx="4381500" cy="6165304"/>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pic>
        <p:nvPicPr>
          <p:cNvPr id="13315" name="Picture 3"/>
          <p:cNvPicPr>
            <a:picLocks noGrp="1" noChangeAspect="1" noChangeArrowheads="1"/>
          </p:cNvPicPr>
          <p:nvPr>
            <p:ph type="body" idx="1"/>
          </p:nvPr>
        </p:nvPicPr>
        <p:blipFill>
          <a:blip r:embed="rId3" cstate="print"/>
          <a:srcRect l="23226" t="11151" r="22438" b="9051"/>
          <a:stretch>
            <a:fillRect/>
          </a:stretch>
        </p:blipFill>
        <p:spPr>
          <a:xfrm>
            <a:off x="0" y="0"/>
            <a:ext cx="8820472" cy="6701402"/>
          </a:xfrm>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rmAutofit fontScale="90000"/>
          </a:bodyPr>
          <a:lstStyle/>
          <a:p>
            <a:pPr eaLnBrk="1" hangingPunct="1">
              <a:defRPr/>
            </a:pPr>
            <a:r>
              <a:rPr lang="en-IE" dirty="0" smtClean="0">
                <a:solidFill>
                  <a:srgbClr val="00B050"/>
                </a:solidFill>
              </a:rPr>
              <a:t>Tourism- Advancement</a:t>
            </a:r>
            <a:r>
              <a:rPr lang="en-IE" dirty="0" smtClean="0"/>
              <a:t/>
            </a:r>
            <a:br>
              <a:rPr lang="en-IE" dirty="0" smtClean="0"/>
            </a:br>
            <a:endParaRPr lang="en-IE" dirty="0"/>
          </a:p>
        </p:txBody>
      </p:sp>
      <p:sp>
        <p:nvSpPr>
          <p:cNvPr id="81923" name="Content Placeholder 2"/>
          <p:cNvSpPr>
            <a:spLocks noGrp="1"/>
          </p:cNvSpPr>
          <p:nvPr>
            <p:ph idx="1"/>
          </p:nvPr>
        </p:nvSpPr>
        <p:spPr>
          <a:xfrm>
            <a:off x="0" y="836613"/>
            <a:ext cx="9144000" cy="6021387"/>
          </a:xfrm>
        </p:spPr>
        <p:txBody>
          <a:bodyPr/>
          <a:lstStyle/>
          <a:p>
            <a:pPr eaLnBrk="1" hangingPunct="1">
              <a:buFont typeface="Wingdings" pitchFamily="2" charset="2"/>
              <a:buChar char=""/>
            </a:pPr>
            <a:r>
              <a:rPr lang="en-IE" sz="2400" dirty="0" smtClean="0"/>
              <a:t>Gove</a:t>
            </a:r>
            <a:r>
              <a:rPr lang="en-IE" sz="2400" dirty="0" smtClean="0">
                <a:solidFill>
                  <a:srgbClr val="00B050"/>
                </a:solidFill>
              </a:rPr>
              <a:t>rnment involvement </a:t>
            </a:r>
            <a:r>
              <a:rPr lang="en-IE" sz="2400" dirty="0" smtClean="0"/>
              <a:t>in leisure and cultural attraction events- Trinity, St Patrick’s Day</a:t>
            </a:r>
          </a:p>
          <a:p>
            <a:pPr eaLnBrk="1" hangingPunct="1">
              <a:buFont typeface="Wingdings" pitchFamily="2" charset="2"/>
              <a:buChar char=""/>
            </a:pPr>
            <a:r>
              <a:rPr lang="en-IE" sz="2400" dirty="0" smtClean="0">
                <a:solidFill>
                  <a:srgbClr val="00B050"/>
                </a:solidFill>
              </a:rPr>
              <a:t>Many modes of public transport</a:t>
            </a:r>
          </a:p>
          <a:p>
            <a:pPr eaLnBrk="1" hangingPunct="1">
              <a:buFont typeface="Wingdings" pitchFamily="2" charset="2"/>
              <a:buChar char=""/>
            </a:pPr>
            <a:r>
              <a:rPr lang="en-IE" sz="2400" dirty="0" smtClean="0"/>
              <a:t>Well </a:t>
            </a:r>
            <a:r>
              <a:rPr lang="en-IE" sz="2400" dirty="0" smtClean="0">
                <a:solidFill>
                  <a:srgbClr val="00B050"/>
                </a:solidFill>
              </a:rPr>
              <a:t>development accommodation and hospitality sector</a:t>
            </a:r>
            <a:r>
              <a:rPr lang="en-IE" sz="2400" dirty="0" smtClean="0"/>
              <a:t>.</a:t>
            </a:r>
          </a:p>
          <a:p>
            <a:pPr eaLnBrk="1" hangingPunct="1">
              <a:buFont typeface="Arial" charset="0"/>
              <a:buChar char="•"/>
            </a:pPr>
            <a:r>
              <a:rPr lang="en-IE" sz="2400" dirty="0" err="1" smtClean="0">
                <a:solidFill>
                  <a:srgbClr val="00B050"/>
                </a:solidFill>
              </a:rPr>
              <a:t>Fáilte</a:t>
            </a:r>
            <a:r>
              <a:rPr lang="en-IE" sz="2400" dirty="0" smtClean="0">
                <a:solidFill>
                  <a:srgbClr val="00B050"/>
                </a:solidFill>
              </a:rPr>
              <a:t> Ireland promotes Dublin as a city break destination </a:t>
            </a:r>
            <a:r>
              <a:rPr lang="en-IE" sz="2400" dirty="0" smtClean="0"/>
              <a:t>with attractions such as museums, art galleries, music venues and shops. (3</a:t>
            </a:r>
            <a:r>
              <a:rPr lang="en-IE" sz="2400" baseline="30000" dirty="0" smtClean="0"/>
              <a:t>rd</a:t>
            </a:r>
            <a:r>
              <a:rPr lang="en-IE" sz="2400" dirty="0" smtClean="0"/>
              <a:t> most popular city in Europe)</a:t>
            </a:r>
          </a:p>
          <a:p>
            <a:pPr eaLnBrk="1" hangingPunct="1">
              <a:buFont typeface="Arial" charset="0"/>
              <a:buChar char="•"/>
            </a:pPr>
            <a:r>
              <a:rPr lang="en-IE" sz="2400" dirty="0" smtClean="0">
                <a:solidFill>
                  <a:srgbClr val="00B050"/>
                </a:solidFill>
              </a:rPr>
              <a:t>The surrounding areas are very scenic </a:t>
            </a:r>
            <a:r>
              <a:rPr lang="en-IE" sz="2400" dirty="0" smtClean="0"/>
              <a:t>and Glendalough and </a:t>
            </a:r>
            <a:r>
              <a:rPr lang="en-IE" sz="2400" dirty="0" err="1" smtClean="0"/>
              <a:t>Powerscourt</a:t>
            </a:r>
            <a:r>
              <a:rPr lang="en-IE" sz="2400" dirty="0" smtClean="0"/>
              <a:t> in Co. Wicklow are major attractions.</a:t>
            </a:r>
          </a:p>
          <a:p>
            <a:pPr eaLnBrk="1" hangingPunct="1">
              <a:buFont typeface="Arial" charset="0"/>
              <a:buChar char="•"/>
            </a:pPr>
            <a:r>
              <a:rPr lang="en-IE" sz="2400" dirty="0" smtClean="0"/>
              <a:t>In Co. Kildare attractions include the </a:t>
            </a:r>
            <a:r>
              <a:rPr lang="en-IE" sz="2400" dirty="0" smtClean="0">
                <a:solidFill>
                  <a:srgbClr val="00B050"/>
                </a:solidFill>
              </a:rPr>
              <a:t>K-club, horse racing in the </a:t>
            </a:r>
            <a:r>
              <a:rPr lang="en-IE" sz="2400" dirty="0" err="1" smtClean="0">
                <a:solidFill>
                  <a:srgbClr val="00B050"/>
                </a:solidFill>
              </a:rPr>
              <a:t>Curragh</a:t>
            </a:r>
            <a:r>
              <a:rPr lang="en-IE" sz="2400" dirty="0" smtClean="0">
                <a:solidFill>
                  <a:srgbClr val="00B050"/>
                </a:solidFill>
              </a:rPr>
              <a:t> and </a:t>
            </a:r>
            <a:r>
              <a:rPr lang="en-IE" sz="2400" dirty="0" err="1" smtClean="0">
                <a:solidFill>
                  <a:srgbClr val="00B050"/>
                </a:solidFill>
              </a:rPr>
              <a:t>Punchestown</a:t>
            </a:r>
            <a:r>
              <a:rPr lang="en-IE" sz="2400" dirty="0" smtClean="0">
                <a:solidFill>
                  <a:srgbClr val="00B050"/>
                </a:solidFill>
              </a:rPr>
              <a:t> in Co. Kildare.</a:t>
            </a:r>
          </a:p>
          <a:p>
            <a:pPr eaLnBrk="1" hangingPunct="1">
              <a:buFont typeface="Wingdings" pitchFamily="2" charset="2"/>
              <a:buChar char=""/>
            </a:pPr>
            <a:endParaRPr lang="en-IE" dirty="0" smtClean="0"/>
          </a:p>
          <a:p>
            <a:pPr eaLnBrk="1" hangingPunct="1">
              <a:buFont typeface="Wingdings" pitchFamily="2" charset="2"/>
              <a:buChar char=""/>
            </a:pPr>
            <a:endParaRPr lang="en-IE" dirty="0" smtClean="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6162" name="Picture 2" descr="http://www.1stflash.com/files/Discount-Dublin-Hotel-7.jpg"/>
          <p:cNvPicPr>
            <a:picLocks noChangeAspect="1" noChangeArrowheads="1"/>
          </p:cNvPicPr>
          <p:nvPr/>
        </p:nvPicPr>
        <p:blipFill>
          <a:blip r:embed="rId3" cstate="print"/>
          <a:srcRect/>
          <a:stretch>
            <a:fillRect/>
          </a:stretch>
        </p:blipFill>
        <p:spPr bwMode="auto">
          <a:xfrm>
            <a:off x="1691680" y="188640"/>
            <a:ext cx="6123384" cy="6669360"/>
          </a:xfrm>
          <a:prstGeom prst="rect">
            <a:avLst/>
          </a:prstGeom>
          <a:noFill/>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8210" name="Picture 2" descr="http://www.cs.nuim.ie/imvip2007/images/Maynooth_Airport.jpg"/>
          <p:cNvPicPr>
            <a:picLocks noChangeAspect="1" noChangeArrowheads="1"/>
          </p:cNvPicPr>
          <p:nvPr/>
        </p:nvPicPr>
        <p:blipFill>
          <a:blip r:embed="rId3" cstate="print"/>
          <a:srcRect/>
          <a:stretch>
            <a:fillRect/>
          </a:stretch>
        </p:blipFill>
        <p:spPr bwMode="auto">
          <a:xfrm>
            <a:off x="611560" y="331124"/>
            <a:ext cx="8196039" cy="6219050"/>
          </a:xfrm>
          <a:prstGeom prst="rect">
            <a:avLst/>
          </a:prstGeo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pPr eaLnBrk="1" hangingPunct="1">
              <a:defRPr/>
            </a:pPr>
            <a:r>
              <a:rPr lang="en-IE" dirty="0" smtClean="0">
                <a:solidFill>
                  <a:srgbClr val="00B050"/>
                </a:solidFill>
              </a:rPr>
              <a:t>Tourism</a:t>
            </a:r>
            <a:endParaRPr lang="en-IE" dirty="0"/>
          </a:p>
        </p:txBody>
      </p:sp>
      <p:sp>
        <p:nvSpPr>
          <p:cNvPr id="3" name="Content Placeholder 2"/>
          <p:cNvSpPr>
            <a:spLocks noGrp="1"/>
          </p:cNvSpPr>
          <p:nvPr>
            <p:ph idx="1"/>
          </p:nvPr>
        </p:nvSpPr>
        <p:spPr>
          <a:xfrm>
            <a:off x="0" y="836613"/>
            <a:ext cx="9144000" cy="6021387"/>
          </a:xfrm>
        </p:spPr>
        <p:txBody>
          <a:bodyPr/>
          <a:lstStyle/>
          <a:p>
            <a:pPr eaLnBrk="1" hangingPunct="1">
              <a:defRPr/>
            </a:pPr>
            <a:r>
              <a:rPr lang="en-IE" sz="3150" dirty="0" smtClean="0"/>
              <a:t>The attractions include a </a:t>
            </a:r>
            <a:r>
              <a:rPr lang="en-IE" sz="3150" dirty="0" smtClean="0">
                <a:solidFill>
                  <a:srgbClr val="00B050"/>
                </a:solidFill>
              </a:rPr>
              <a:t>rich cultural heritage such as museums &amp; historic buildings </a:t>
            </a:r>
            <a:r>
              <a:rPr lang="en-IE" sz="3150" dirty="0" smtClean="0"/>
              <a:t>along with major sporting events such as </a:t>
            </a:r>
            <a:r>
              <a:rPr lang="en-IE" sz="3150" dirty="0" smtClean="0">
                <a:solidFill>
                  <a:srgbClr val="00B050"/>
                </a:solidFill>
              </a:rPr>
              <a:t>The </a:t>
            </a:r>
            <a:r>
              <a:rPr lang="en-IE" sz="3150" dirty="0" err="1" smtClean="0">
                <a:solidFill>
                  <a:srgbClr val="00B050"/>
                </a:solidFill>
              </a:rPr>
              <a:t>Leopardstown</a:t>
            </a:r>
            <a:r>
              <a:rPr lang="en-IE" sz="3150" dirty="0" smtClean="0">
                <a:solidFill>
                  <a:srgbClr val="00B050"/>
                </a:solidFill>
              </a:rPr>
              <a:t> Races and the All-Ireland Championships</a:t>
            </a:r>
            <a:r>
              <a:rPr lang="en-IE" sz="3150" dirty="0" smtClean="0"/>
              <a:t>.</a:t>
            </a:r>
          </a:p>
          <a:p>
            <a:pPr eaLnBrk="1" hangingPunct="1">
              <a:defRPr/>
            </a:pPr>
            <a:r>
              <a:rPr lang="en-IE" sz="3150" dirty="0" smtClean="0"/>
              <a:t>In 2011 the </a:t>
            </a:r>
            <a:r>
              <a:rPr lang="en-IE" sz="3150" dirty="0" smtClean="0">
                <a:solidFill>
                  <a:srgbClr val="00B050"/>
                </a:solidFill>
              </a:rPr>
              <a:t>Europa Cup Final </a:t>
            </a:r>
            <a:r>
              <a:rPr lang="en-IE" sz="3150" dirty="0" smtClean="0"/>
              <a:t>will also come to Lansdowne Road.</a:t>
            </a:r>
          </a:p>
          <a:p>
            <a:pPr eaLnBrk="1" hangingPunct="1">
              <a:defRPr/>
            </a:pPr>
            <a:r>
              <a:rPr lang="en-IE" sz="3150" dirty="0" smtClean="0"/>
              <a:t>The growth of tourism in and out of Ireland has led to the development of Dublin airport.</a:t>
            </a:r>
          </a:p>
          <a:p>
            <a:pPr eaLnBrk="1" hangingPunct="1">
              <a:defRPr/>
            </a:pPr>
            <a:r>
              <a:rPr lang="en-IE" sz="3150" dirty="0" smtClean="0">
                <a:solidFill>
                  <a:srgbClr val="00B050"/>
                </a:solidFill>
              </a:rPr>
              <a:t>Numbers down due to recession</a:t>
            </a:r>
            <a:endParaRPr lang="en-IE" sz="3150" dirty="0">
              <a:solidFill>
                <a:srgbClr val="00B050"/>
              </a:solidFill>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sp>
        <p:nvSpPr>
          <p:cNvPr id="83971" name="Content Placeholder 2"/>
          <p:cNvSpPr>
            <a:spLocks noGrp="1"/>
          </p:cNvSpPr>
          <p:nvPr>
            <p:ph idx="1"/>
          </p:nvPr>
        </p:nvSpPr>
        <p:spPr/>
        <p:txBody>
          <a:bodyPr/>
          <a:lstStyle/>
          <a:p>
            <a:pPr>
              <a:buFont typeface="Wingdings" pitchFamily="2" charset="2"/>
              <a:buChar char=""/>
            </a:pPr>
            <a:endParaRPr lang="en-IE" smtClean="0"/>
          </a:p>
        </p:txBody>
      </p:sp>
      <p:pic>
        <p:nvPicPr>
          <p:cNvPr id="83972" name="Picture 2" descr="C:\Documents\An Tíreolas 09-10\Patrick L.C Geo\Core Units\Regions---\ZZ\Pics-Regional\u2_croke_park.JPG"/>
          <p:cNvPicPr>
            <a:picLocks noChangeAspect="1" noChangeArrowheads="1"/>
          </p:cNvPicPr>
          <p:nvPr/>
        </p:nvPicPr>
        <p:blipFill>
          <a:blip r:embed="rId3" cstate="print"/>
          <a:srcRect/>
          <a:stretch>
            <a:fillRect/>
          </a:stretch>
        </p:blipFill>
        <p:spPr bwMode="auto">
          <a:xfrm>
            <a:off x="0" y="0"/>
            <a:ext cx="5080000" cy="4495800"/>
          </a:xfrm>
          <a:prstGeom prst="rect">
            <a:avLst/>
          </a:prstGeom>
          <a:noFill/>
          <a:ln w="9525">
            <a:noFill/>
            <a:miter lim="800000"/>
            <a:headEnd/>
            <a:tailEnd/>
          </a:ln>
        </p:spPr>
      </p:pic>
      <p:pic>
        <p:nvPicPr>
          <p:cNvPr id="83973" name="Picture 3" descr="C:\Documents\An Tíreolas 09-10\Patrick L.C Geo\Core Units\Regions---\ZZ\Pics-Regional\croke-park.jpg"/>
          <p:cNvPicPr>
            <a:picLocks noChangeAspect="1" noChangeArrowheads="1"/>
          </p:cNvPicPr>
          <p:nvPr/>
        </p:nvPicPr>
        <p:blipFill>
          <a:blip r:embed="rId4" cstate="print"/>
          <a:srcRect/>
          <a:stretch>
            <a:fillRect/>
          </a:stretch>
        </p:blipFill>
        <p:spPr bwMode="auto">
          <a:xfrm>
            <a:off x="0" y="3789363"/>
            <a:ext cx="5029200" cy="3278187"/>
          </a:xfrm>
          <a:prstGeom prst="rect">
            <a:avLst/>
          </a:prstGeom>
          <a:noFill/>
          <a:ln w="9525">
            <a:noFill/>
            <a:miter lim="800000"/>
            <a:headEnd/>
            <a:tailEnd/>
          </a:ln>
        </p:spPr>
      </p:pic>
      <p:pic>
        <p:nvPicPr>
          <p:cNvPr id="83974" name="Picture 4" descr="C:\Documents\An Tíreolas 09-10\Patrick L.C Geo\Core Units\Regions---\ZZ\Pics-Regional\dublin-airport.jpg"/>
          <p:cNvPicPr>
            <a:picLocks noChangeAspect="1" noChangeArrowheads="1"/>
          </p:cNvPicPr>
          <p:nvPr/>
        </p:nvPicPr>
        <p:blipFill>
          <a:blip r:embed="rId5" cstate="print"/>
          <a:srcRect/>
          <a:stretch>
            <a:fillRect/>
          </a:stretch>
        </p:blipFill>
        <p:spPr bwMode="auto">
          <a:xfrm>
            <a:off x="4762500" y="0"/>
            <a:ext cx="4381500" cy="3708400"/>
          </a:xfrm>
          <a:prstGeom prst="rect">
            <a:avLst/>
          </a:prstGeom>
          <a:noFill/>
          <a:ln w="9525">
            <a:noFill/>
            <a:miter lim="800000"/>
            <a:headEnd/>
            <a:tailEnd/>
          </a:ln>
        </p:spPr>
      </p:pic>
      <p:pic>
        <p:nvPicPr>
          <p:cNvPr id="83975" name="Picture 5" descr="C:\Documents\An Tíreolas 09-10\Patrick L.C Geo\Core Units\Regions---\ZZ\Pics-Regional\Aviva-Stadium.jpg"/>
          <p:cNvPicPr>
            <a:picLocks noChangeAspect="1" noChangeArrowheads="1"/>
          </p:cNvPicPr>
          <p:nvPr/>
        </p:nvPicPr>
        <p:blipFill>
          <a:blip r:embed="rId6" cstate="print"/>
          <a:srcRect/>
          <a:stretch>
            <a:fillRect/>
          </a:stretch>
        </p:blipFill>
        <p:spPr bwMode="auto">
          <a:xfrm>
            <a:off x="4427538" y="3068638"/>
            <a:ext cx="4716462" cy="378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Human processes in the GDA</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dirty="0" smtClean="0">
                <a:solidFill>
                  <a:srgbClr val="00B050"/>
                </a:solidFill>
              </a:rPr>
              <a:t>Human Processes</a:t>
            </a:r>
            <a:br>
              <a:rPr lang="en-IE" dirty="0" smtClean="0">
                <a:solidFill>
                  <a:srgbClr val="00B050"/>
                </a:solidFill>
              </a:rPr>
            </a:br>
            <a:r>
              <a:rPr lang="en-IE" dirty="0" smtClean="0">
                <a:solidFill>
                  <a:srgbClr val="00B050"/>
                </a:solidFill>
              </a:rPr>
              <a:t>Urban &amp; Rural Development</a:t>
            </a:r>
            <a:endParaRPr lang="en-IE" dirty="0">
              <a:solidFill>
                <a:srgbClr val="00B050"/>
              </a:solidFill>
            </a:endParaRPr>
          </a:p>
        </p:txBody>
      </p:sp>
      <p:sp>
        <p:nvSpPr>
          <p:cNvPr id="84995" name="Content Placeholder 2"/>
          <p:cNvSpPr>
            <a:spLocks noGrp="1"/>
          </p:cNvSpPr>
          <p:nvPr>
            <p:ph idx="1"/>
          </p:nvPr>
        </p:nvSpPr>
        <p:spPr>
          <a:xfrm>
            <a:off x="179512" y="1484313"/>
            <a:ext cx="8964488" cy="5113039"/>
          </a:xfrm>
        </p:spPr>
        <p:txBody>
          <a:bodyPr/>
          <a:lstStyle/>
          <a:p>
            <a:pPr eaLnBrk="1" hangingPunct="1">
              <a:buFont typeface="Wingdings" pitchFamily="2" charset="2"/>
              <a:buChar char=""/>
            </a:pPr>
            <a:r>
              <a:rPr lang="en-IE" sz="2800" dirty="0" smtClean="0"/>
              <a:t>Dublin has a </a:t>
            </a:r>
            <a:r>
              <a:rPr lang="en-IE" sz="2800" dirty="0" smtClean="0">
                <a:solidFill>
                  <a:srgbClr val="00B050"/>
                </a:solidFill>
              </a:rPr>
              <a:t>large urban centre and suburbs</a:t>
            </a:r>
            <a:r>
              <a:rPr lang="en-IE" sz="2800" dirty="0" smtClean="0"/>
              <a:t>.</a:t>
            </a:r>
          </a:p>
          <a:p>
            <a:pPr eaLnBrk="1" hangingPunct="1">
              <a:buFont typeface="Wingdings" pitchFamily="2" charset="2"/>
              <a:buChar char=""/>
            </a:pPr>
            <a:r>
              <a:rPr lang="en-IE" sz="2800" dirty="0" smtClean="0">
                <a:solidFill>
                  <a:srgbClr val="00B050"/>
                </a:solidFill>
              </a:rPr>
              <a:t>Pop has grown steadily </a:t>
            </a:r>
            <a:r>
              <a:rPr lang="en-IE" sz="2800" dirty="0" smtClean="0"/>
              <a:t>during the past century.</a:t>
            </a:r>
          </a:p>
          <a:p>
            <a:pPr eaLnBrk="1" hangingPunct="1">
              <a:buFont typeface="Wingdings" pitchFamily="2" charset="2"/>
              <a:buChar char=""/>
            </a:pPr>
            <a:r>
              <a:rPr lang="en-IE" sz="2800" dirty="0" smtClean="0"/>
              <a:t>Between 1926 &amp; 2006 the region’s population </a:t>
            </a:r>
            <a:r>
              <a:rPr lang="en-IE" sz="2800" dirty="0" smtClean="0">
                <a:solidFill>
                  <a:srgbClr val="00B050"/>
                </a:solidFill>
              </a:rPr>
              <a:t>increased by over 100%.</a:t>
            </a:r>
          </a:p>
          <a:p>
            <a:pPr eaLnBrk="1" hangingPunct="1">
              <a:buFont typeface="Wingdings" pitchFamily="2" charset="2"/>
              <a:buChar char=""/>
            </a:pPr>
            <a:r>
              <a:rPr lang="en-IE" sz="2800" dirty="0" smtClean="0">
                <a:solidFill>
                  <a:srgbClr val="00B050"/>
                </a:solidFill>
              </a:rPr>
              <a:t>30% of pop</a:t>
            </a:r>
            <a:r>
              <a:rPr lang="en-IE" sz="2800" dirty="0" smtClean="0"/>
              <a:t>.</a:t>
            </a:r>
          </a:p>
          <a:p>
            <a:pPr eaLnBrk="1" hangingPunct="1">
              <a:buFont typeface="Wingdings" pitchFamily="2" charset="2"/>
              <a:buChar char=""/>
            </a:pPr>
            <a:r>
              <a:rPr lang="en-IE" sz="2800" dirty="0" smtClean="0">
                <a:solidFill>
                  <a:srgbClr val="00B050"/>
                </a:solidFill>
              </a:rPr>
              <a:t>Growth limited to airport in north and mountains in south, resulting in urban sprawl and dormitory towns-Discuss problems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Grp="1" noChangeArrowheads="1"/>
          </p:cNvSpPr>
          <p:nvPr>
            <p:ph type="title"/>
          </p:nvPr>
        </p:nvSpPr>
        <p:spPr/>
        <p:txBody>
          <a:bodyPr/>
          <a:lstStyle/>
          <a:p>
            <a:r>
              <a:rPr lang="en-IE"/>
              <a:t>Relief rainfall-west coast</a:t>
            </a:r>
            <a:endParaRPr lang="en-US"/>
          </a:p>
        </p:txBody>
      </p:sp>
      <p:pic>
        <p:nvPicPr>
          <p:cNvPr id="46084" name="Picture 4"/>
          <p:cNvPicPr>
            <a:picLocks noGrp="1" noChangeAspect="1" noChangeArrowheads="1"/>
          </p:cNvPicPr>
          <p:nvPr>
            <p:ph idx="1"/>
          </p:nvPr>
        </p:nvPicPr>
        <p:blipFill>
          <a:blip r:embed="rId3" cstate="print"/>
          <a:srcRect/>
          <a:stretch>
            <a:fillRect/>
          </a:stretch>
        </p:blipFill>
        <p:spPr>
          <a:xfrm>
            <a:off x="251520" y="1340768"/>
            <a:ext cx="8728137" cy="5255121"/>
          </a:xfrm>
          <a:noFill/>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PT1FB"/>
          <p:cNvPicPr>
            <a:picLocks noChangeAspect="1" noChangeArrowheads="1"/>
          </p:cNvPicPr>
          <p:nvPr/>
        </p:nvPicPr>
        <p:blipFill>
          <a:blip r:embed="rId3" cstate="print"/>
          <a:srcRect/>
          <a:stretch>
            <a:fillRect/>
          </a:stretch>
        </p:blipFill>
        <p:spPr bwMode="auto">
          <a:xfrm>
            <a:off x="683568" y="188640"/>
            <a:ext cx="7776864" cy="6492875"/>
          </a:xfrm>
          <a:prstGeom prst="rect">
            <a:avLst/>
          </a:prstGeom>
          <a:noFill/>
          <a:ln w="9525">
            <a:noFill/>
            <a:miter lim="800000"/>
            <a:headEnd/>
            <a:tailEnd/>
          </a:ln>
          <a:effec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dirty="0" smtClean="0">
                <a:solidFill>
                  <a:srgbClr val="00B050"/>
                </a:solidFill>
              </a:rPr>
              <a:t>Human Processes</a:t>
            </a:r>
            <a:br>
              <a:rPr lang="en-IE" dirty="0" smtClean="0">
                <a:solidFill>
                  <a:srgbClr val="00B050"/>
                </a:solidFill>
              </a:rPr>
            </a:br>
            <a:r>
              <a:rPr lang="en-IE" dirty="0" smtClean="0">
                <a:solidFill>
                  <a:srgbClr val="00B050"/>
                </a:solidFill>
              </a:rPr>
              <a:t>Urban &amp; Rural Development</a:t>
            </a:r>
            <a:endParaRPr lang="en-IE" dirty="0">
              <a:solidFill>
                <a:srgbClr val="00B050"/>
              </a:solidFill>
            </a:endParaRPr>
          </a:p>
        </p:txBody>
      </p:sp>
      <p:sp>
        <p:nvSpPr>
          <p:cNvPr id="84995" name="Content Placeholder 2"/>
          <p:cNvSpPr>
            <a:spLocks noGrp="1"/>
          </p:cNvSpPr>
          <p:nvPr>
            <p:ph idx="1"/>
          </p:nvPr>
        </p:nvSpPr>
        <p:spPr>
          <a:xfrm>
            <a:off x="0" y="1484313"/>
            <a:ext cx="9144000" cy="5373687"/>
          </a:xfrm>
        </p:spPr>
        <p:txBody>
          <a:bodyPr/>
          <a:lstStyle/>
          <a:p>
            <a:pPr eaLnBrk="1" hangingPunct="1">
              <a:buFont typeface="Wingdings" pitchFamily="2" charset="2"/>
              <a:buChar char=""/>
            </a:pPr>
            <a:r>
              <a:rPr lang="en-IE" sz="2800" dirty="0" smtClean="0"/>
              <a:t>The sprawling &amp; expansion of the built-up area has caused </a:t>
            </a:r>
            <a:r>
              <a:rPr lang="en-IE" sz="2800" dirty="0" smtClean="0">
                <a:solidFill>
                  <a:srgbClr val="00B050"/>
                </a:solidFill>
              </a:rPr>
              <a:t>many old villages such as Sandyford, </a:t>
            </a:r>
            <a:r>
              <a:rPr lang="en-IE" sz="2800" dirty="0" err="1" smtClean="0">
                <a:solidFill>
                  <a:srgbClr val="00B050"/>
                </a:solidFill>
              </a:rPr>
              <a:t>Santry</a:t>
            </a:r>
            <a:r>
              <a:rPr lang="en-IE" sz="2800" dirty="0" smtClean="0">
                <a:solidFill>
                  <a:srgbClr val="00B050"/>
                </a:solidFill>
              </a:rPr>
              <a:t> &amp; Tallaght to become suburbs</a:t>
            </a:r>
            <a:r>
              <a:rPr lang="en-IE" sz="2800" dirty="0" smtClean="0"/>
              <a:t>.</a:t>
            </a:r>
          </a:p>
          <a:p>
            <a:pPr eaLnBrk="1" hangingPunct="1">
              <a:buFont typeface="Wingdings" pitchFamily="2" charset="2"/>
              <a:buChar char=""/>
            </a:pPr>
            <a:r>
              <a:rPr lang="en-IE" sz="2800" dirty="0" smtClean="0"/>
              <a:t>The building of </a:t>
            </a:r>
            <a:r>
              <a:rPr lang="en-IE" sz="2800" dirty="0" smtClean="0">
                <a:solidFill>
                  <a:srgbClr val="00B050"/>
                </a:solidFill>
              </a:rPr>
              <a:t>one-off homes along </a:t>
            </a:r>
            <a:r>
              <a:rPr lang="en-IE" sz="2800" dirty="0" err="1" smtClean="0">
                <a:solidFill>
                  <a:srgbClr val="00B050"/>
                </a:solidFill>
              </a:rPr>
              <a:t>routeways</a:t>
            </a:r>
            <a:r>
              <a:rPr lang="en-IE" sz="2800" dirty="0" smtClean="0">
                <a:solidFill>
                  <a:srgbClr val="00B050"/>
                </a:solidFill>
              </a:rPr>
              <a:t> has led to ribbon development</a:t>
            </a:r>
            <a:r>
              <a:rPr lang="en-IE" sz="2800" dirty="0" smtClean="0"/>
              <a:t> whilst towns such </a:t>
            </a:r>
            <a:r>
              <a:rPr lang="en-IE" sz="2800" dirty="0" smtClean="0">
                <a:solidFill>
                  <a:srgbClr val="00B050"/>
                </a:solidFill>
              </a:rPr>
              <a:t>as </a:t>
            </a:r>
            <a:r>
              <a:rPr lang="en-IE" sz="2800" dirty="0" err="1" smtClean="0">
                <a:solidFill>
                  <a:srgbClr val="00B050"/>
                </a:solidFill>
              </a:rPr>
              <a:t>Malahide</a:t>
            </a:r>
            <a:r>
              <a:rPr lang="en-IE" sz="2800" dirty="0" smtClean="0">
                <a:solidFill>
                  <a:srgbClr val="00B050"/>
                </a:solidFill>
              </a:rPr>
              <a:t> &amp; Swords have become dormer (commuter) towns</a:t>
            </a:r>
            <a:r>
              <a:rPr lang="en-IE" sz="2800" dirty="0" smtClean="0"/>
              <a:t>.</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0258" name="Picture 2" descr="http://lal.cas.psu.edu/Research/Images/sprawlComp.jpg"/>
          <p:cNvPicPr>
            <a:picLocks noChangeAspect="1" noChangeArrowheads="1"/>
          </p:cNvPicPr>
          <p:nvPr/>
        </p:nvPicPr>
        <p:blipFill>
          <a:blip r:embed="rId3" cstate="print"/>
          <a:srcRect/>
          <a:stretch>
            <a:fillRect/>
          </a:stretch>
        </p:blipFill>
        <p:spPr bwMode="auto">
          <a:xfrm>
            <a:off x="63500" y="-136526"/>
            <a:ext cx="4076452" cy="6733877"/>
          </a:xfrm>
          <a:prstGeom prst="rect">
            <a:avLst/>
          </a:prstGeom>
          <a:noFill/>
        </p:spPr>
      </p:pic>
      <p:pic>
        <p:nvPicPr>
          <p:cNvPr id="480260" name="Picture 4" descr="http://www.geographyalltheway.com/igcse_geography/imagesetc/urban_sprawl.gif"/>
          <p:cNvPicPr>
            <a:picLocks noChangeAspect="1" noChangeArrowheads="1"/>
          </p:cNvPicPr>
          <p:nvPr/>
        </p:nvPicPr>
        <p:blipFill>
          <a:blip r:embed="rId4" cstate="print"/>
          <a:srcRect/>
          <a:stretch>
            <a:fillRect/>
          </a:stretch>
        </p:blipFill>
        <p:spPr bwMode="auto">
          <a:xfrm>
            <a:off x="4139953" y="1"/>
            <a:ext cx="5004048" cy="6858000"/>
          </a:xfrm>
          <a:prstGeom prst="rect">
            <a:avLst/>
          </a:prstGeom>
          <a:noFill/>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dirty="0" smtClean="0">
                <a:solidFill>
                  <a:srgbClr val="00B050"/>
                </a:solidFill>
              </a:rPr>
              <a:t>Human Processes</a:t>
            </a:r>
            <a:br>
              <a:rPr lang="en-IE" dirty="0" smtClean="0">
                <a:solidFill>
                  <a:srgbClr val="00B050"/>
                </a:solidFill>
              </a:rPr>
            </a:br>
            <a:r>
              <a:rPr lang="en-IE" dirty="0" smtClean="0">
                <a:solidFill>
                  <a:srgbClr val="00B050"/>
                </a:solidFill>
              </a:rPr>
              <a:t>Population</a:t>
            </a:r>
            <a:endParaRPr lang="en-IE" dirty="0">
              <a:solidFill>
                <a:srgbClr val="00B050"/>
              </a:solidFill>
            </a:endParaRPr>
          </a:p>
        </p:txBody>
      </p:sp>
      <p:sp>
        <p:nvSpPr>
          <p:cNvPr id="86019" name="Content Placeholder 2"/>
          <p:cNvSpPr>
            <a:spLocks noGrp="1"/>
          </p:cNvSpPr>
          <p:nvPr>
            <p:ph idx="1"/>
          </p:nvPr>
        </p:nvSpPr>
        <p:spPr>
          <a:xfrm>
            <a:off x="179512" y="1268760"/>
            <a:ext cx="8784976" cy="5400600"/>
          </a:xfrm>
        </p:spPr>
        <p:txBody>
          <a:bodyPr/>
          <a:lstStyle/>
          <a:p>
            <a:pPr eaLnBrk="1" hangingPunct="1">
              <a:buFont typeface="Wingdings" pitchFamily="2" charset="2"/>
              <a:buChar char=""/>
            </a:pPr>
            <a:r>
              <a:rPr lang="en-IE" dirty="0" smtClean="0">
                <a:solidFill>
                  <a:srgbClr val="00B050"/>
                </a:solidFill>
              </a:rPr>
              <a:t>Pop is 1.3 million</a:t>
            </a:r>
          </a:p>
          <a:p>
            <a:pPr eaLnBrk="1" hangingPunct="1">
              <a:buFont typeface="Wingdings" pitchFamily="2" charset="2"/>
              <a:buChar char=""/>
            </a:pPr>
            <a:r>
              <a:rPr lang="en-IE" dirty="0" smtClean="0">
                <a:solidFill>
                  <a:srgbClr val="00B050"/>
                </a:solidFill>
              </a:rPr>
              <a:t>Pop grew 6% from 2002-2006</a:t>
            </a:r>
          </a:p>
          <a:p>
            <a:pPr eaLnBrk="1" hangingPunct="1">
              <a:buFont typeface="Wingdings" pitchFamily="2" charset="2"/>
              <a:buChar char=""/>
            </a:pPr>
            <a:r>
              <a:rPr lang="en-IE" dirty="0" smtClean="0">
                <a:solidFill>
                  <a:srgbClr val="00B050"/>
                </a:solidFill>
              </a:rPr>
              <a:t>Celtic tiger attracted workers </a:t>
            </a:r>
            <a:r>
              <a:rPr lang="en-IE" dirty="0" smtClean="0"/>
              <a:t>to city both Irish and foreign workers.</a:t>
            </a:r>
          </a:p>
          <a:p>
            <a:pPr eaLnBrk="1" hangingPunct="1">
              <a:buFont typeface="Wingdings" pitchFamily="2" charset="2"/>
              <a:buChar char=""/>
            </a:pPr>
            <a:r>
              <a:rPr lang="en-IE" dirty="0" smtClean="0">
                <a:solidFill>
                  <a:srgbClr val="00B050"/>
                </a:solidFill>
              </a:rPr>
              <a:t>Migrants tend to be young skilled workers.</a:t>
            </a:r>
          </a:p>
          <a:p>
            <a:pPr eaLnBrk="1" hangingPunct="1">
              <a:buFont typeface="Wingdings" pitchFamily="2" charset="2"/>
              <a:buChar char=""/>
            </a:pPr>
            <a:r>
              <a:rPr lang="en-IE" dirty="0" smtClean="0">
                <a:solidFill>
                  <a:srgbClr val="00B050"/>
                </a:solidFill>
              </a:rPr>
              <a:t>Increase in younger women seeking jobs</a:t>
            </a:r>
          </a:p>
          <a:p>
            <a:pPr eaLnBrk="1" hangingPunct="1">
              <a:buFont typeface="Wingdings" pitchFamily="2" charset="2"/>
              <a:buChar char=""/>
            </a:pPr>
            <a:r>
              <a:rPr lang="en-IE" dirty="0" smtClean="0"/>
              <a:t>Number of young people aged </a:t>
            </a:r>
            <a:r>
              <a:rPr lang="en-IE" dirty="0" smtClean="0">
                <a:solidFill>
                  <a:srgbClr val="00B050"/>
                </a:solidFill>
              </a:rPr>
              <a:t>0-14 expected to rise 26% by 2021</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PPTBB"/>
          <p:cNvPicPr>
            <a:picLocks noChangeAspect="1" noChangeArrowheads="1"/>
          </p:cNvPicPr>
          <p:nvPr/>
        </p:nvPicPr>
        <p:blipFill>
          <a:blip r:embed="rId3" cstate="print"/>
          <a:srcRect/>
          <a:stretch>
            <a:fillRect/>
          </a:stretch>
        </p:blipFill>
        <p:spPr bwMode="auto">
          <a:xfrm>
            <a:off x="683568" y="260648"/>
            <a:ext cx="7488832" cy="6408737"/>
          </a:xfrm>
          <a:prstGeom prst="rect">
            <a:avLst/>
          </a:prstGeom>
          <a:noFill/>
          <a:ln w="9525">
            <a:noFill/>
            <a:miter lim="800000"/>
            <a:headEnd/>
            <a:tailEnd/>
          </a:ln>
          <a:effec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dirty="0" smtClean="0">
                <a:solidFill>
                  <a:srgbClr val="00B050"/>
                </a:solidFill>
              </a:rPr>
              <a:t>Human Processes</a:t>
            </a:r>
            <a:br>
              <a:rPr lang="en-IE" dirty="0" smtClean="0">
                <a:solidFill>
                  <a:srgbClr val="00B050"/>
                </a:solidFill>
              </a:rPr>
            </a:br>
            <a:r>
              <a:rPr lang="en-IE" dirty="0" smtClean="0">
                <a:solidFill>
                  <a:srgbClr val="00B050"/>
                </a:solidFill>
              </a:rPr>
              <a:t>Population</a:t>
            </a:r>
            <a:endParaRPr lang="en-IE" dirty="0">
              <a:solidFill>
                <a:srgbClr val="00B050"/>
              </a:solidFill>
            </a:endParaRPr>
          </a:p>
        </p:txBody>
      </p:sp>
      <p:sp>
        <p:nvSpPr>
          <p:cNvPr id="86019" name="Content Placeholder 2"/>
          <p:cNvSpPr>
            <a:spLocks noGrp="1"/>
          </p:cNvSpPr>
          <p:nvPr>
            <p:ph idx="1"/>
          </p:nvPr>
        </p:nvSpPr>
        <p:spPr>
          <a:xfrm>
            <a:off x="179512" y="1412776"/>
            <a:ext cx="8964488" cy="5229324"/>
          </a:xfrm>
        </p:spPr>
        <p:txBody>
          <a:bodyPr/>
          <a:lstStyle/>
          <a:p>
            <a:pPr eaLnBrk="1" hangingPunct="1">
              <a:buFont typeface="Wingdings" pitchFamily="2" charset="2"/>
              <a:buChar char=""/>
            </a:pPr>
            <a:r>
              <a:rPr lang="en-IE" sz="2400" dirty="0" smtClean="0">
                <a:solidFill>
                  <a:srgbClr val="00B050"/>
                </a:solidFill>
              </a:rPr>
              <a:t>Educational attainments not evenly spread.  Average is 51%- national average is 55%, this is increasing.</a:t>
            </a:r>
          </a:p>
          <a:p>
            <a:pPr eaLnBrk="1" hangingPunct="1">
              <a:buFont typeface="Wingdings" pitchFamily="2" charset="2"/>
              <a:buChar char=""/>
            </a:pPr>
            <a:r>
              <a:rPr lang="en-IE" sz="2400" dirty="0" smtClean="0"/>
              <a:t>Dublin is a </a:t>
            </a:r>
            <a:r>
              <a:rPr lang="en-IE" sz="2400" dirty="0" smtClean="0">
                <a:solidFill>
                  <a:srgbClr val="00B050"/>
                </a:solidFill>
              </a:rPr>
              <a:t>multicultural city- </a:t>
            </a:r>
            <a:r>
              <a:rPr lang="en-IE" sz="2400" dirty="0" smtClean="0"/>
              <a:t>different religions represented (Jews, Muslims, Islamic(</a:t>
            </a:r>
            <a:r>
              <a:rPr lang="en-IE" sz="2400" dirty="0" err="1" smtClean="0"/>
              <a:t>Mosqes</a:t>
            </a:r>
            <a:r>
              <a:rPr lang="en-IE" sz="2400" dirty="0" smtClean="0"/>
              <a:t>). </a:t>
            </a:r>
            <a:r>
              <a:rPr lang="en-IE" sz="2400" dirty="0" smtClean="0">
                <a:solidFill>
                  <a:srgbClr val="00B050"/>
                </a:solidFill>
              </a:rPr>
              <a:t>8% of pop is </a:t>
            </a:r>
            <a:r>
              <a:rPr lang="en-IE" sz="2400" dirty="0" err="1" smtClean="0">
                <a:solidFill>
                  <a:srgbClr val="00B050"/>
                </a:solidFill>
              </a:rPr>
              <a:t>foregin</a:t>
            </a:r>
            <a:r>
              <a:rPr lang="en-IE" sz="2400" dirty="0" smtClean="0">
                <a:solidFill>
                  <a:srgbClr val="00B050"/>
                </a:solidFill>
              </a:rPr>
              <a:t> na</a:t>
            </a:r>
            <a:r>
              <a:rPr lang="en-IE" sz="2400" dirty="0" smtClean="0"/>
              <a:t>tional introducing culture, languages, </a:t>
            </a:r>
            <a:r>
              <a:rPr lang="en-IE" sz="2400" dirty="0" err="1" smtClean="0"/>
              <a:t>relgions</a:t>
            </a:r>
            <a:r>
              <a:rPr lang="en-IE" sz="2400" dirty="0" smtClean="0"/>
              <a:t> and food.</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PPTB9"/>
          <p:cNvPicPr>
            <a:picLocks noChangeAspect="1" noChangeArrowheads="1"/>
          </p:cNvPicPr>
          <p:nvPr/>
        </p:nvPicPr>
        <p:blipFill>
          <a:blip r:embed="rId3" cstate="print"/>
          <a:srcRect/>
          <a:stretch>
            <a:fillRect/>
          </a:stretch>
        </p:blipFill>
        <p:spPr bwMode="auto">
          <a:xfrm>
            <a:off x="1619250" y="138113"/>
            <a:ext cx="5778500" cy="6524625"/>
          </a:xfrm>
          <a:prstGeom prst="rect">
            <a:avLst/>
          </a:prstGeom>
          <a:noFill/>
          <a:ln w="9525">
            <a:noFill/>
            <a:miter lim="800000"/>
            <a:headEnd/>
            <a:tailEnd/>
          </a:ln>
          <a:effec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cstate="print"/>
          <a:srcRect/>
          <a:stretch>
            <a:fillRect/>
          </a:stretch>
        </p:blipFill>
        <p:spPr bwMode="auto">
          <a:xfrm>
            <a:off x="1676400" y="152400"/>
            <a:ext cx="5954713" cy="6477000"/>
          </a:xfrm>
          <a:prstGeom prst="rect">
            <a:avLst/>
          </a:prstGeom>
          <a:noFill/>
          <a:ln w="9525">
            <a:noFill/>
            <a:miter lim="800000"/>
            <a:headEnd/>
            <a:tailEnd/>
          </a:ln>
          <a:effec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p:cNvPicPr>
            <a:picLocks noChangeAspect="1" noChangeArrowheads="1"/>
          </p:cNvPicPr>
          <p:nvPr/>
        </p:nvPicPr>
        <p:blipFill>
          <a:blip r:embed="rId3" cstate="print"/>
          <a:srcRect/>
          <a:stretch>
            <a:fillRect/>
          </a:stretch>
        </p:blipFill>
        <p:spPr bwMode="auto">
          <a:xfrm>
            <a:off x="1676400" y="101600"/>
            <a:ext cx="5805488" cy="6604000"/>
          </a:xfrm>
          <a:prstGeom prst="rect">
            <a:avLst/>
          </a:prstGeom>
          <a:noFill/>
          <a:ln w="9525">
            <a:noFill/>
            <a:miter lim="800000"/>
            <a:headEnd/>
            <a:tailEnd/>
          </a:ln>
          <a:effec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defRPr/>
            </a:pPr>
            <a:r>
              <a:rPr lang="en-IE" dirty="0" smtClean="0"/>
              <a:t>Population of </a:t>
            </a:r>
            <a:r>
              <a:rPr lang="en-IE" dirty="0" smtClean="0">
                <a:solidFill>
                  <a:srgbClr val="00B0F0"/>
                </a:solidFill>
              </a:rPr>
              <a:t>newer</a:t>
            </a:r>
            <a:r>
              <a:rPr lang="en-IE" dirty="0" smtClean="0"/>
              <a:t> &amp; </a:t>
            </a:r>
            <a:r>
              <a:rPr lang="en-IE" dirty="0" smtClean="0">
                <a:solidFill>
                  <a:srgbClr val="FFC000"/>
                </a:solidFill>
              </a:rPr>
              <a:t>older</a:t>
            </a:r>
            <a:r>
              <a:rPr lang="en-IE" dirty="0" smtClean="0"/>
              <a:t> suburbs</a:t>
            </a:r>
            <a:endParaRPr lang="en-IE" dirty="0"/>
          </a:p>
        </p:txBody>
      </p:sp>
      <p:graphicFrame>
        <p:nvGraphicFramePr>
          <p:cNvPr id="4" name="Content Placeholder 3"/>
          <p:cNvGraphicFramePr>
            <a:graphicFrameLocks noGrp="1"/>
          </p:cNvGraphicFramePr>
          <p:nvPr>
            <p:ph idx="1"/>
          </p:nvPr>
        </p:nvGraphicFramePr>
        <p:xfrm>
          <a:off x="457200" y="1196975"/>
          <a:ext cx="8229600" cy="5744940"/>
        </p:xfrm>
        <a:graphic>
          <a:graphicData uri="http://schemas.openxmlformats.org/drawingml/2006/table">
            <a:tbl>
              <a:tblPr firstRow="1" bandRow="1">
                <a:tableStyleId>{5C22544A-7EE6-4342-B048-85BDC9FD1C3A}</a:tableStyleId>
              </a:tblPr>
              <a:tblGrid>
                <a:gridCol w="4114800"/>
                <a:gridCol w="4114800"/>
              </a:tblGrid>
              <a:tr h="1131533">
                <a:tc>
                  <a:txBody>
                    <a:bodyPr/>
                    <a:lstStyle/>
                    <a:p>
                      <a:pPr algn="ctr"/>
                      <a:r>
                        <a:rPr lang="en-IE" sz="4400" dirty="0" smtClean="0"/>
                        <a:t>Location</a:t>
                      </a:r>
                      <a:endParaRPr lang="en-IE" sz="4400" dirty="0"/>
                    </a:p>
                  </a:txBody>
                  <a:tcPr/>
                </a:tc>
                <a:tc>
                  <a:txBody>
                    <a:bodyPr/>
                    <a:lstStyle/>
                    <a:p>
                      <a:pPr algn="ctr"/>
                      <a:r>
                        <a:rPr lang="en-IE" sz="4400" dirty="0" smtClean="0"/>
                        <a:t>2006 (</a:t>
                      </a:r>
                      <a:r>
                        <a:rPr lang="en-IE" sz="4400" dirty="0" smtClean="0">
                          <a:solidFill>
                            <a:srgbClr val="00B050"/>
                          </a:solidFill>
                        </a:rPr>
                        <a:t>1996</a:t>
                      </a:r>
                      <a:r>
                        <a:rPr lang="en-IE" sz="4400" dirty="0" smtClean="0"/>
                        <a:t>)</a:t>
                      </a:r>
                      <a:endParaRPr lang="en-IE" sz="4400" dirty="0"/>
                    </a:p>
                  </a:txBody>
                  <a:tcPr/>
                </a:tc>
              </a:tr>
              <a:tr h="1131533">
                <a:tc>
                  <a:txBody>
                    <a:bodyPr/>
                    <a:lstStyle/>
                    <a:p>
                      <a:pPr algn="ctr"/>
                      <a:r>
                        <a:rPr lang="en-IE" sz="4400" dirty="0" smtClean="0">
                          <a:solidFill>
                            <a:srgbClr val="00B0F0"/>
                          </a:solidFill>
                        </a:rPr>
                        <a:t>Lucan-Esker</a:t>
                      </a:r>
                      <a:endParaRPr lang="en-IE" sz="4400" dirty="0">
                        <a:solidFill>
                          <a:srgbClr val="00B0F0"/>
                        </a:solidFill>
                      </a:endParaRPr>
                    </a:p>
                  </a:txBody>
                  <a:tcPr/>
                </a:tc>
                <a:tc>
                  <a:txBody>
                    <a:bodyPr/>
                    <a:lstStyle/>
                    <a:p>
                      <a:pPr algn="ctr"/>
                      <a:r>
                        <a:rPr lang="en-IE" sz="4400" dirty="0" smtClean="0"/>
                        <a:t>25,776 (</a:t>
                      </a:r>
                      <a:r>
                        <a:rPr lang="en-IE" sz="4400" dirty="0" smtClean="0">
                          <a:solidFill>
                            <a:srgbClr val="00B050"/>
                          </a:solidFill>
                        </a:rPr>
                        <a:t>7,364</a:t>
                      </a:r>
                      <a:r>
                        <a:rPr lang="en-IE" sz="4400" dirty="0" smtClean="0"/>
                        <a:t>)</a:t>
                      </a:r>
                      <a:endParaRPr lang="en-IE" sz="4400" dirty="0"/>
                    </a:p>
                  </a:txBody>
                  <a:tcPr/>
                </a:tc>
              </a:tr>
              <a:tr h="1265327">
                <a:tc>
                  <a:txBody>
                    <a:bodyPr/>
                    <a:lstStyle/>
                    <a:p>
                      <a:pPr algn="ctr"/>
                      <a:r>
                        <a:rPr lang="en-IE" sz="4400" dirty="0" smtClean="0">
                          <a:solidFill>
                            <a:srgbClr val="00B0F0"/>
                          </a:solidFill>
                        </a:rPr>
                        <a:t>Skerries</a:t>
                      </a:r>
                      <a:endParaRPr lang="en-IE" sz="4400" dirty="0">
                        <a:solidFill>
                          <a:srgbClr val="00B0F0"/>
                        </a:solidFill>
                      </a:endParaRPr>
                    </a:p>
                  </a:txBody>
                  <a:tcPr/>
                </a:tc>
                <a:tc>
                  <a:txBody>
                    <a:bodyPr/>
                    <a:lstStyle/>
                    <a:p>
                      <a:pPr algn="ctr"/>
                      <a:r>
                        <a:rPr lang="en-IE" sz="4400" dirty="0" smtClean="0"/>
                        <a:t>8,172 (</a:t>
                      </a:r>
                      <a:r>
                        <a:rPr lang="en-IE" sz="4400" dirty="0" smtClean="0">
                          <a:solidFill>
                            <a:srgbClr val="00B050"/>
                          </a:solidFill>
                        </a:rPr>
                        <a:t>7,339</a:t>
                      </a:r>
                      <a:r>
                        <a:rPr lang="en-IE" sz="4400" dirty="0" smtClean="0"/>
                        <a:t>)</a:t>
                      </a:r>
                      <a:endParaRPr lang="en-IE" sz="4400" dirty="0"/>
                    </a:p>
                  </a:txBody>
                  <a:tcPr/>
                </a:tc>
              </a:tr>
              <a:tr h="1085014">
                <a:tc>
                  <a:txBody>
                    <a:bodyPr/>
                    <a:lstStyle/>
                    <a:p>
                      <a:pPr algn="ctr"/>
                      <a:r>
                        <a:rPr lang="en-IE" sz="4400" dirty="0" smtClean="0">
                          <a:solidFill>
                            <a:srgbClr val="FFC000"/>
                          </a:solidFill>
                        </a:rPr>
                        <a:t>Sutton</a:t>
                      </a:r>
                      <a:endParaRPr lang="en-IE" sz="4400" dirty="0">
                        <a:solidFill>
                          <a:srgbClr val="FFC000"/>
                        </a:solidFill>
                      </a:endParaRPr>
                    </a:p>
                  </a:txBody>
                  <a:tcPr/>
                </a:tc>
                <a:tc>
                  <a:txBody>
                    <a:bodyPr/>
                    <a:lstStyle/>
                    <a:p>
                      <a:pPr algn="ctr"/>
                      <a:r>
                        <a:rPr lang="en-IE" sz="4400" dirty="0" smtClean="0"/>
                        <a:t>5,905 (</a:t>
                      </a:r>
                      <a:r>
                        <a:rPr lang="en-IE" sz="4400" dirty="0" smtClean="0">
                          <a:solidFill>
                            <a:srgbClr val="00B050"/>
                          </a:solidFill>
                        </a:rPr>
                        <a:t>6,203</a:t>
                      </a:r>
                      <a:r>
                        <a:rPr lang="en-IE" sz="4400" dirty="0" smtClean="0"/>
                        <a:t>)</a:t>
                      </a:r>
                      <a:endParaRPr lang="en-IE" sz="4400" dirty="0"/>
                    </a:p>
                  </a:txBody>
                  <a:tcPr/>
                </a:tc>
              </a:tr>
              <a:tr h="1131533">
                <a:tc>
                  <a:txBody>
                    <a:bodyPr/>
                    <a:lstStyle/>
                    <a:p>
                      <a:pPr algn="ctr"/>
                      <a:r>
                        <a:rPr lang="en-IE" sz="4400" dirty="0" err="1" smtClean="0">
                          <a:solidFill>
                            <a:srgbClr val="FFC000"/>
                          </a:solidFill>
                        </a:rPr>
                        <a:t>Portmarnock</a:t>
                      </a:r>
                      <a:endParaRPr lang="en-IE" sz="4400" dirty="0">
                        <a:solidFill>
                          <a:srgbClr val="FFC000"/>
                        </a:solidFill>
                      </a:endParaRPr>
                    </a:p>
                  </a:txBody>
                  <a:tcPr/>
                </a:tc>
                <a:tc>
                  <a:txBody>
                    <a:bodyPr/>
                    <a:lstStyle/>
                    <a:p>
                      <a:pPr algn="ctr"/>
                      <a:r>
                        <a:rPr lang="en-IE" sz="4400" dirty="0" smtClean="0"/>
                        <a:t>7,973</a:t>
                      </a:r>
                      <a:r>
                        <a:rPr lang="en-IE" sz="4400" baseline="0" dirty="0" smtClean="0"/>
                        <a:t> (</a:t>
                      </a:r>
                      <a:r>
                        <a:rPr lang="en-IE" sz="4400" baseline="0" dirty="0" smtClean="0">
                          <a:solidFill>
                            <a:srgbClr val="00B050"/>
                          </a:solidFill>
                        </a:rPr>
                        <a:t>9,149</a:t>
                      </a:r>
                      <a:r>
                        <a:rPr lang="en-IE" sz="4400" baseline="0" dirty="0" smtClean="0"/>
                        <a:t>)</a:t>
                      </a:r>
                      <a:endParaRPr lang="en-IE" sz="4400"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IE" dirty="0"/>
              <a:t>Rainfall in the </a:t>
            </a:r>
            <a:r>
              <a:rPr lang="en-IE" dirty="0" smtClean="0"/>
              <a:t>West </a:t>
            </a:r>
            <a:r>
              <a:rPr lang="en-IE" dirty="0"/>
              <a:t>Region</a:t>
            </a:r>
            <a:endParaRPr lang="en-US" dirty="0"/>
          </a:p>
        </p:txBody>
      </p:sp>
      <p:sp>
        <p:nvSpPr>
          <p:cNvPr id="65539" name="Rectangle 3"/>
          <p:cNvSpPr>
            <a:spLocks noGrp="1" noChangeArrowheads="1"/>
          </p:cNvSpPr>
          <p:nvPr>
            <p:ph type="body" sz="half" idx="1"/>
          </p:nvPr>
        </p:nvSpPr>
        <p:spPr>
          <a:xfrm>
            <a:off x="395288" y="1557338"/>
            <a:ext cx="4248150" cy="4895850"/>
          </a:xfrm>
        </p:spPr>
        <p:txBody>
          <a:bodyPr/>
          <a:lstStyle/>
          <a:p>
            <a:pPr>
              <a:lnSpc>
                <a:spcPct val="90000"/>
              </a:lnSpc>
            </a:pPr>
            <a:r>
              <a:rPr lang="en-IE" sz="2200"/>
              <a:t>While rainfall in the east measures between</a:t>
            </a:r>
            <a:r>
              <a:rPr lang="en-US" sz="2200"/>
              <a:t>750 and 1000 millimeters (mm) of rainfall in the year. Rainfall in the west generally averages between 1000 and 1250 mm. In many mountainous districts rainfall exceeds 2000mm per year. The wettest months, almost everywhere are December and January. April is the driest month normally Hail and snow contribute relatively little to the precipitation measured. </a:t>
            </a:r>
          </a:p>
        </p:txBody>
      </p:sp>
      <p:sp>
        <p:nvSpPr>
          <p:cNvPr id="65540" name="Rectangle 4"/>
          <p:cNvSpPr>
            <a:spLocks noGrp="1" noChangeArrowheads="1"/>
          </p:cNvSpPr>
          <p:nvPr>
            <p:ph type="body" sz="half" idx="2"/>
          </p:nvPr>
        </p:nvSpPr>
        <p:spPr/>
        <p:txBody>
          <a:bodyPr/>
          <a:lstStyle/>
          <a:p>
            <a:pPr>
              <a:lnSpc>
                <a:spcPct val="90000"/>
              </a:lnSpc>
            </a:pPr>
            <a:endParaRPr lang="en-US" sz="2200"/>
          </a:p>
        </p:txBody>
      </p:sp>
      <p:pic>
        <p:nvPicPr>
          <p:cNvPr id="65541" name="Picture 5" descr="1961-1990 Mean Average Rainfall"/>
          <p:cNvPicPr>
            <a:picLocks noChangeAspect="1" noChangeArrowheads="1"/>
          </p:cNvPicPr>
          <p:nvPr/>
        </p:nvPicPr>
        <p:blipFill>
          <a:blip r:embed="rId3" cstate="print"/>
          <a:srcRect/>
          <a:stretch>
            <a:fillRect/>
          </a:stretch>
        </p:blipFill>
        <p:spPr bwMode="auto">
          <a:xfrm>
            <a:off x="4643438" y="1628775"/>
            <a:ext cx="4032250" cy="4537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fill="hold"/>
                                        <p:tgtEl>
                                          <p:spTgt spid="65538"/>
                                        </p:tgtEl>
                                        <p:attrNameLst>
                                          <p:attrName>ppt_w</p:attrName>
                                        </p:attrNameLst>
                                      </p:cBhvr>
                                      <p:tavLst>
                                        <p:tav tm="0">
                                          <p:val>
                                            <p:strVal val="#ppt_w*0.05"/>
                                          </p:val>
                                        </p:tav>
                                        <p:tav tm="100000">
                                          <p:val>
                                            <p:strVal val="#ppt_w"/>
                                          </p:val>
                                        </p:tav>
                                      </p:tavLst>
                                    </p:anim>
                                    <p:anim calcmode="lin" valueType="num">
                                      <p:cBhvr>
                                        <p:cTn id="8" dur="500" fill="hold"/>
                                        <p:tgtEl>
                                          <p:spTgt spid="65538"/>
                                        </p:tgtEl>
                                        <p:attrNameLst>
                                          <p:attrName>ppt_h</p:attrName>
                                        </p:attrNameLst>
                                      </p:cBhvr>
                                      <p:tavLst>
                                        <p:tav tm="0">
                                          <p:val>
                                            <p:strVal val="#ppt_h"/>
                                          </p:val>
                                        </p:tav>
                                        <p:tav tm="100000">
                                          <p:val>
                                            <p:strVal val="#ppt_h"/>
                                          </p:val>
                                        </p:tav>
                                      </p:tavLst>
                                    </p:anim>
                                    <p:anim calcmode="lin" valueType="num">
                                      <p:cBhvr>
                                        <p:cTn id="9" dur="500" fill="hold"/>
                                        <p:tgtEl>
                                          <p:spTgt spid="65538"/>
                                        </p:tgtEl>
                                        <p:attrNameLst>
                                          <p:attrName>ppt_x</p:attrName>
                                        </p:attrNameLst>
                                      </p:cBhvr>
                                      <p:tavLst>
                                        <p:tav tm="0">
                                          <p:val>
                                            <p:strVal val="#ppt_x-.2"/>
                                          </p:val>
                                        </p:tav>
                                        <p:tav tm="100000">
                                          <p:val>
                                            <p:strVal val="#ppt_x"/>
                                          </p:val>
                                        </p:tav>
                                      </p:tavLst>
                                    </p:anim>
                                    <p:anim calcmode="lin" valueType="num">
                                      <p:cBhvr>
                                        <p:cTn id="10" dur="500" fill="hold"/>
                                        <p:tgtEl>
                                          <p:spTgt spid="65538"/>
                                        </p:tgtEl>
                                        <p:attrNameLst>
                                          <p:attrName>ppt_y</p:attrName>
                                        </p:attrNameLst>
                                      </p:cBhvr>
                                      <p:tavLst>
                                        <p:tav tm="0">
                                          <p:val>
                                            <p:strVal val="#ppt_y"/>
                                          </p:val>
                                        </p:tav>
                                        <p:tav tm="100000">
                                          <p:val>
                                            <p:strVal val="#ppt_y"/>
                                          </p:val>
                                        </p:tav>
                                      </p:tavLst>
                                    </p:anim>
                                    <p:animEffect transition="in" filter="fade">
                                      <p:cBhvr>
                                        <p:cTn id="11" dur="500"/>
                                        <p:tgtEl>
                                          <p:spTgt spid="65538"/>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grpId="0" nodeType="clickEffect">
                                  <p:stCondLst>
                                    <p:cond delay="0"/>
                                  </p:stCondLst>
                                  <p:childTnLst>
                                    <p:set>
                                      <p:cBhvr>
                                        <p:cTn id="15" dur="1" fill="hold">
                                          <p:stCondLst>
                                            <p:cond delay="0"/>
                                          </p:stCondLst>
                                        </p:cTn>
                                        <p:tgtEl>
                                          <p:spTgt spid="65539">
                                            <p:txEl>
                                              <p:pRg st="0" end="0"/>
                                            </p:txEl>
                                          </p:spTgt>
                                        </p:tgtEl>
                                        <p:attrNameLst>
                                          <p:attrName>style.visibility</p:attrName>
                                        </p:attrNameLst>
                                      </p:cBhvr>
                                      <p:to>
                                        <p:strVal val="visible"/>
                                      </p:to>
                                    </p:set>
                                    <p:animEffect transition="in" filter="fade">
                                      <p:cBhvr>
                                        <p:cTn id="16" dur="2000"/>
                                        <p:tgtEl>
                                          <p:spTgt spid="65539">
                                            <p:txEl>
                                              <p:pRg st="0" end="0"/>
                                            </p:txEl>
                                          </p:spTgt>
                                        </p:tgtEl>
                                      </p:cBhvr>
                                    </p:animEffect>
                                    <p:anim calcmode="lin" valueType="num">
                                      <p:cBhvr>
                                        <p:cTn id="17" dur="2000" fill="hold"/>
                                        <p:tgtEl>
                                          <p:spTgt spid="65539">
                                            <p:txEl>
                                              <p:pRg st="0" end="0"/>
                                            </p:txEl>
                                          </p:spTgt>
                                        </p:tgtEl>
                                        <p:attrNameLst>
                                          <p:attrName>style.rotation</p:attrName>
                                        </p:attrNameLst>
                                      </p:cBhvr>
                                      <p:tavLst>
                                        <p:tav tm="0">
                                          <p:val>
                                            <p:fltVal val="720"/>
                                          </p:val>
                                        </p:tav>
                                        <p:tav tm="100000">
                                          <p:val>
                                            <p:fltVal val="0"/>
                                          </p:val>
                                        </p:tav>
                                      </p:tavLst>
                                    </p:anim>
                                    <p:anim calcmode="lin" valueType="num">
                                      <p:cBhvr>
                                        <p:cTn id="18" dur="2000" fill="hold"/>
                                        <p:tgtEl>
                                          <p:spTgt spid="65539">
                                            <p:txEl>
                                              <p:pRg st="0" end="0"/>
                                            </p:txEl>
                                          </p:spTgt>
                                        </p:tgtEl>
                                        <p:attrNameLst>
                                          <p:attrName>ppt_h</p:attrName>
                                        </p:attrNameLst>
                                      </p:cBhvr>
                                      <p:tavLst>
                                        <p:tav tm="0">
                                          <p:val>
                                            <p:fltVal val="0"/>
                                          </p:val>
                                        </p:tav>
                                        <p:tav tm="100000">
                                          <p:val>
                                            <p:strVal val="#ppt_h"/>
                                          </p:val>
                                        </p:tav>
                                      </p:tavLst>
                                    </p:anim>
                                    <p:anim calcmode="lin" valueType="num">
                                      <p:cBhvr>
                                        <p:cTn id="19" dur="2000" fill="hold"/>
                                        <p:tgtEl>
                                          <p:spTgt spid="6553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5541"/>
                                        </p:tgtEl>
                                        <p:attrNameLst>
                                          <p:attrName>style.visibility</p:attrName>
                                        </p:attrNameLst>
                                      </p:cBhvr>
                                      <p:to>
                                        <p:strVal val="visible"/>
                                      </p:to>
                                    </p:set>
                                    <p:animEffect transition="in" filter="slide(fromBottom)">
                                      <p:cBhvr>
                                        <p:cTn id="24"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4354" name="Picture 2" descr="http://www.travelpod.com/cache/city_maps/Tallaght.gif"/>
          <p:cNvPicPr>
            <a:picLocks noChangeAspect="1" noChangeArrowheads="1"/>
          </p:cNvPicPr>
          <p:nvPr/>
        </p:nvPicPr>
        <p:blipFill>
          <a:blip r:embed="rId3" cstate="print"/>
          <a:srcRect/>
          <a:stretch>
            <a:fillRect/>
          </a:stretch>
        </p:blipFill>
        <p:spPr bwMode="auto">
          <a:xfrm>
            <a:off x="0" y="0"/>
            <a:ext cx="9144000" cy="6674000"/>
          </a:xfrm>
          <a:prstGeom prst="rect">
            <a:avLst/>
          </a:prstGeom>
          <a:noFill/>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IE" dirty="0" smtClean="0">
                <a:solidFill>
                  <a:srgbClr val="00B050"/>
                </a:solidFill>
              </a:rPr>
              <a:t>Human Processes</a:t>
            </a:r>
            <a:br>
              <a:rPr lang="en-IE" dirty="0" smtClean="0">
                <a:solidFill>
                  <a:srgbClr val="00B050"/>
                </a:solidFill>
              </a:rPr>
            </a:br>
            <a:r>
              <a:rPr lang="en-IE" dirty="0" smtClean="0">
                <a:solidFill>
                  <a:srgbClr val="00B050"/>
                </a:solidFill>
              </a:rPr>
              <a:t>Population</a:t>
            </a:r>
            <a:endParaRPr lang="en-IE" dirty="0">
              <a:solidFill>
                <a:srgbClr val="00B050"/>
              </a:solidFill>
            </a:endParaRPr>
          </a:p>
        </p:txBody>
      </p:sp>
      <p:sp>
        <p:nvSpPr>
          <p:cNvPr id="86019" name="Content Placeholder 2"/>
          <p:cNvSpPr>
            <a:spLocks noGrp="1"/>
          </p:cNvSpPr>
          <p:nvPr>
            <p:ph idx="1"/>
          </p:nvPr>
        </p:nvSpPr>
        <p:spPr>
          <a:xfrm>
            <a:off x="0" y="1268413"/>
            <a:ext cx="9144000" cy="5373687"/>
          </a:xfrm>
        </p:spPr>
        <p:txBody>
          <a:bodyPr/>
          <a:lstStyle/>
          <a:p>
            <a:pPr eaLnBrk="1" hangingPunct="1">
              <a:buFont typeface="Wingdings" pitchFamily="2" charset="2"/>
              <a:buChar char=""/>
            </a:pPr>
            <a:r>
              <a:rPr lang="en-IE" dirty="0" smtClean="0"/>
              <a:t>Due to recent </a:t>
            </a:r>
            <a:r>
              <a:rPr lang="en-IE" dirty="0" smtClean="0">
                <a:solidFill>
                  <a:srgbClr val="00B050"/>
                </a:solidFill>
              </a:rPr>
              <a:t>rapid growth the M50 has struggled to fulfil its purpose as an urban bypass and Dublin’s urban development is spilling into Kildare, Louth, Meath and Wicklow, effecting them socio-economically.</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PT1FC"/>
          <p:cNvPicPr>
            <a:picLocks noChangeAspect="1" noChangeArrowheads="1"/>
          </p:cNvPicPr>
          <p:nvPr/>
        </p:nvPicPr>
        <p:blipFill>
          <a:blip r:embed="rId3" cstate="print"/>
          <a:srcRect/>
          <a:stretch>
            <a:fillRect/>
          </a:stretch>
        </p:blipFill>
        <p:spPr bwMode="auto">
          <a:xfrm>
            <a:off x="1691680" y="-40698"/>
            <a:ext cx="7452320" cy="6898698"/>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PT19F"/>
          <p:cNvPicPr>
            <a:picLocks noChangeAspect="1" noChangeArrowheads="1"/>
          </p:cNvPicPr>
          <p:nvPr/>
        </p:nvPicPr>
        <p:blipFill>
          <a:blip r:embed="rId3" cstate="print"/>
          <a:srcRect/>
          <a:stretch>
            <a:fillRect/>
          </a:stretch>
        </p:blipFill>
        <p:spPr bwMode="auto">
          <a:xfrm>
            <a:off x="0" y="1"/>
            <a:ext cx="4860032" cy="6858000"/>
          </a:xfrm>
          <a:prstGeom prst="rect">
            <a:avLst/>
          </a:prstGeom>
          <a:noFill/>
          <a:ln w="9525">
            <a:noFill/>
            <a:miter lim="800000"/>
            <a:headEnd/>
            <a:tailEnd/>
          </a:ln>
          <a:effectLst/>
        </p:spPr>
      </p:pic>
      <p:pic>
        <p:nvPicPr>
          <p:cNvPr id="4101" name="Picture 5" descr="PPT1A0"/>
          <p:cNvPicPr>
            <a:picLocks noChangeAspect="1" noChangeArrowheads="1"/>
          </p:cNvPicPr>
          <p:nvPr/>
        </p:nvPicPr>
        <p:blipFill>
          <a:blip r:embed="rId4" cstate="print"/>
          <a:srcRect/>
          <a:stretch>
            <a:fillRect/>
          </a:stretch>
        </p:blipFill>
        <p:spPr bwMode="auto">
          <a:xfrm>
            <a:off x="4775200" y="0"/>
            <a:ext cx="4368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Physical Activities West Of Ireland</a:t>
            </a:r>
            <a:br>
              <a:rPr lang="en-IE" dirty="0" smtClean="0"/>
            </a:br>
            <a:r>
              <a:rPr lang="en-IE" dirty="0" smtClean="0"/>
              <a:t>A. </a:t>
            </a:r>
            <a:r>
              <a:rPr lang="en-IE" dirty="0" err="1" smtClean="0"/>
              <a:t>Cilmate</a:t>
            </a:r>
            <a:endParaRPr lang="en-US" dirty="0"/>
          </a:p>
        </p:txBody>
      </p:sp>
      <p:sp>
        <p:nvSpPr>
          <p:cNvPr id="3" name="Content Placeholder 2"/>
          <p:cNvSpPr>
            <a:spLocks noGrp="1"/>
          </p:cNvSpPr>
          <p:nvPr>
            <p:ph idx="1"/>
          </p:nvPr>
        </p:nvSpPr>
        <p:spPr/>
        <p:txBody>
          <a:bodyPr/>
          <a:lstStyle/>
          <a:p>
            <a:r>
              <a:rPr lang="en-IE" dirty="0" smtClean="0"/>
              <a:t>The </a:t>
            </a:r>
            <a:r>
              <a:rPr lang="en-IE" dirty="0" smtClean="0">
                <a:solidFill>
                  <a:srgbClr val="00B050"/>
                </a:solidFill>
              </a:rPr>
              <a:t>factors that affect climate </a:t>
            </a:r>
            <a:r>
              <a:rPr lang="en-IE" dirty="0" smtClean="0"/>
              <a:t>are... Latitude, prevailing winds, aspect, altitude, distance from the sea and the North Atlantic Drift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PT1B6"/>
          <p:cNvPicPr>
            <a:picLocks noChangeAspect="1" noChangeArrowheads="1"/>
          </p:cNvPicPr>
          <p:nvPr/>
        </p:nvPicPr>
        <p:blipFill>
          <a:blip r:embed="rId3" cstate="print"/>
          <a:srcRect/>
          <a:stretch>
            <a:fillRect/>
          </a:stretch>
        </p:blipFill>
        <p:spPr bwMode="auto">
          <a:xfrm>
            <a:off x="2095500" y="188913"/>
            <a:ext cx="4924425" cy="6335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en-IE" dirty="0" smtClean="0"/>
              <a:t>Physical Activities</a:t>
            </a:r>
            <a:br>
              <a:rPr lang="en-IE" dirty="0" smtClean="0"/>
            </a:br>
            <a:r>
              <a:rPr lang="en-IE" dirty="0" smtClean="0"/>
              <a:t>B. Relief and drainage</a:t>
            </a:r>
            <a:endParaRPr lang="en-US" dirty="0"/>
          </a:p>
        </p:txBody>
      </p:sp>
      <p:sp>
        <p:nvSpPr>
          <p:cNvPr id="3" name="Content Placeholder 2"/>
          <p:cNvSpPr>
            <a:spLocks noGrp="1"/>
          </p:cNvSpPr>
          <p:nvPr>
            <p:ph idx="1"/>
          </p:nvPr>
        </p:nvSpPr>
        <p:spPr>
          <a:xfrm>
            <a:off x="323528" y="1340768"/>
            <a:ext cx="8496944" cy="4785395"/>
          </a:xfrm>
        </p:spPr>
        <p:txBody>
          <a:bodyPr/>
          <a:lstStyle/>
          <a:p>
            <a:r>
              <a:rPr lang="en-IE" sz="3000" dirty="0" smtClean="0"/>
              <a:t>The relief of the west of Ireland is rugged, </a:t>
            </a:r>
            <a:r>
              <a:rPr lang="en-IE" sz="3000" dirty="0" smtClean="0">
                <a:solidFill>
                  <a:srgbClr val="00B050"/>
                </a:solidFill>
              </a:rPr>
              <a:t>very mountainous with mountain ranges </a:t>
            </a:r>
            <a:r>
              <a:rPr lang="en-IE" sz="3000" dirty="0" smtClean="0"/>
              <a:t>such as the </a:t>
            </a:r>
            <a:r>
              <a:rPr lang="en-IE" sz="3000" dirty="0" err="1" smtClean="0">
                <a:solidFill>
                  <a:srgbClr val="00B050"/>
                </a:solidFill>
              </a:rPr>
              <a:t>Maamturk</a:t>
            </a:r>
            <a:r>
              <a:rPr lang="en-IE" sz="3000" dirty="0" smtClean="0">
                <a:solidFill>
                  <a:srgbClr val="00B050"/>
                </a:solidFill>
              </a:rPr>
              <a:t> mountains </a:t>
            </a:r>
            <a:r>
              <a:rPr lang="en-IE" sz="3000" dirty="0" smtClean="0"/>
              <a:t>and Nephin Beg (Caledonian folding).</a:t>
            </a:r>
          </a:p>
          <a:p>
            <a:r>
              <a:rPr lang="en-IE" sz="3000" dirty="0" smtClean="0"/>
              <a:t>This results in a number </a:t>
            </a:r>
            <a:r>
              <a:rPr lang="en-IE" sz="3000" dirty="0" smtClean="0">
                <a:solidFill>
                  <a:srgbClr val="00B050"/>
                </a:solidFill>
              </a:rPr>
              <a:t>of valley that have poor soil, which floods very easily </a:t>
            </a:r>
            <a:r>
              <a:rPr lang="en-IE" sz="3000" dirty="0" smtClean="0"/>
              <a:t>which is poor for agriculture.</a:t>
            </a:r>
          </a:p>
          <a:p>
            <a:r>
              <a:rPr lang="en-IE" sz="3000" dirty="0" smtClean="0">
                <a:solidFill>
                  <a:srgbClr val="00B050"/>
                </a:solidFill>
              </a:rPr>
              <a:t>Drumlins belts like clew bay</a:t>
            </a:r>
          </a:p>
          <a:p>
            <a:r>
              <a:rPr lang="en-IE" sz="3000" dirty="0" smtClean="0">
                <a:solidFill>
                  <a:srgbClr val="00B050"/>
                </a:solidFill>
              </a:rPr>
              <a:t>River are Moy, Shannon, Clare</a:t>
            </a:r>
            <a:r>
              <a:rPr lang="en-IE" sz="3000" dirty="0" smtClean="0"/>
              <a:t>,</a:t>
            </a:r>
          </a:p>
          <a:p>
            <a:r>
              <a:rPr lang="en-IE" sz="3000" dirty="0" smtClean="0">
                <a:solidFill>
                  <a:srgbClr val="00B050"/>
                </a:solidFill>
              </a:rPr>
              <a:t>Land is flooded, marshy </a:t>
            </a:r>
            <a:r>
              <a:rPr lang="en-IE" sz="3000" dirty="0" smtClean="0"/>
              <a:t>and considered swamp land.</a:t>
            </a:r>
            <a:endParaRPr lang="en-US" sz="3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p:txBody>
          <a:bodyPr>
            <a:normAutofit fontScale="90000"/>
          </a:bodyPr>
          <a:lstStyle/>
          <a:p>
            <a:r>
              <a:rPr lang="en-US" sz="4000" dirty="0" smtClean="0"/>
              <a:t>Core </a:t>
            </a:r>
            <a:r>
              <a:rPr lang="en-US" sz="4000" dirty="0"/>
              <a:t>regions of Europe</a:t>
            </a:r>
            <a:br>
              <a:rPr lang="en-US" sz="4000" dirty="0"/>
            </a:br>
            <a:endParaRPr lang="en-US" sz="4000" dirty="0"/>
          </a:p>
        </p:txBody>
      </p:sp>
      <p:pic>
        <p:nvPicPr>
          <p:cNvPr id="7172" name="Picture 4"/>
          <p:cNvPicPr>
            <a:picLocks noGrp="1" noChangeAspect="1" noChangeArrowheads="1"/>
          </p:cNvPicPr>
          <p:nvPr>
            <p:ph idx="1"/>
          </p:nvPr>
        </p:nvPicPr>
        <p:blipFill>
          <a:blip r:embed="rId3" cstate="print"/>
          <a:srcRect/>
          <a:stretch>
            <a:fillRect/>
          </a:stretch>
        </p:blipFill>
        <p:spPr>
          <a:xfrm>
            <a:off x="714348" y="928670"/>
            <a:ext cx="7715304" cy="5736210"/>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p:txBody>
          <a:bodyPr>
            <a:normAutofit fontScale="90000"/>
          </a:bodyPr>
          <a:lstStyle/>
          <a:p>
            <a:r>
              <a:rPr lang="en-US" sz="4000" dirty="0" smtClean="0"/>
              <a:t>BMW </a:t>
            </a:r>
            <a:r>
              <a:rPr lang="en-US" sz="4000" dirty="0"/>
              <a:t>– Rivers, mountains and lakes</a:t>
            </a:r>
            <a:br>
              <a:rPr lang="en-US" sz="4000" dirty="0"/>
            </a:br>
            <a:endParaRPr lang="en-US" sz="4000" dirty="0"/>
          </a:p>
        </p:txBody>
      </p:sp>
      <p:pic>
        <p:nvPicPr>
          <p:cNvPr id="11268" name="Picture 4"/>
          <p:cNvPicPr>
            <a:picLocks noGrp="1" noChangeAspect="1" noChangeArrowheads="1"/>
          </p:cNvPicPr>
          <p:nvPr>
            <p:ph idx="1"/>
          </p:nvPr>
        </p:nvPicPr>
        <p:blipFill>
          <a:blip r:embed="rId3" cstate="print"/>
          <a:srcRect/>
          <a:stretch>
            <a:fillRect/>
          </a:stretch>
        </p:blipFill>
        <p:spPr>
          <a:xfrm>
            <a:off x="251520" y="937062"/>
            <a:ext cx="8892480" cy="5920938"/>
          </a:xfrm>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PT9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r>
              <a:rPr lang="en-US"/>
              <a:t>THE 12 PINS</a:t>
            </a:r>
          </a:p>
        </p:txBody>
      </p:sp>
      <p:pic>
        <p:nvPicPr>
          <p:cNvPr id="221188" name="Picture 4" descr="fig03 The Twelve Bens"/>
          <p:cNvPicPr>
            <a:picLocks noGrp="1" noChangeAspect="1" noChangeArrowheads="1"/>
          </p:cNvPicPr>
          <p:nvPr>
            <p:ph idx="1"/>
          </p:nvPr>
        </p:nvPicPr>
        <p:blipFill>
          <a:blip r:embed="rId3" cstate="print"/>
          <a:srcRect/>
          <a:stretch>
            <a:fillRect/>
          </a:stretch>
        </p:blipFill>
        <p:spPr>
          <a:xfrm>
            <a:off x="755650" y="1412875"/>
            <a:ext cx="7632700" cy="5040313"/>
          </a:xfrm>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a:p>
        </p:txBody>
      </p:sp>
      <p:pic>
        <p:nvPicPr>
          <p:cNvPr id="14339" name="Picture 2" descr="C:\Documents\An Tíreolas 09-10\Patrick L.C Geo\Core Units\Regions---\ZZ\Pics-Regional\Ireland-Maps\Ireland.JPG"/>
          <p:cNvPicPr>
            <a:picLocks noGrp="1" noChangeAspect="1" noChangeArrowheads="1"/>
          </p:cNvPicPr>
          <p:nvPr>
            <p:ph idx="1"/>
          </p:nvPr>
        </p:nvPicPr>
        <p:blipFill>
          <a:blip r:embed="rId3" cstate="print"/>
          <a:srcRect/>
          <a:stretch>
            <a:fillRect/>
          </a:stretch>
        </p:blipFill>
        <p:spPr>
          <a:xfrm>
            <a:off x="0" y="692150"/>
            <a:ext cx="9144000" cy="616585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PTA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PPTA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Physical Processes</a:t>
            </a:r>
            <a:br>
              <a:rPr lang="en-IE" dirty="0" smtClean="0"/>
            </a:br>
            <a:r>
              <a:rPr lang="en-IE" dirty="0" smtClean="0"/>
              <a:t>C. Rock</a:t>
            </a:r>
          </a:p>
        </p:txBody>
      </p:sp>
      <p:sp>
        <p:nvSpPr>
          <p:cNvPr id="11267" name="Content Placeholder 2"/>
          <p:cNvSpPr>
            <a:spLocks noGrp="1"/>
          </p:cNvSpPr>
          <p:nvPr>
            <p:ph idx="1"/>
          </p:nvPr>
        </p:nvSpPr>
        <p:spPr>
          <a:xfrm>
            <a:off x="251520" y="1600200"/>
            <a:ext cx="8712968" cy="4925144"/>
          </a:xfrm>
        </p:spPr>
        <p:txBody>
          <a:bodyPr/>
          <a:lstStyle/>
          <a:p>
            <a:pPr eaLnBrk="1" hangingPunct="1">
              <a:buFont typeface="Arial" charset="0"/>
              <a:buChar char="•"/>
            </a:pPr>
            <a:r>
              <a:rPr lang="en-IE" dirty="0" smtClean="0"/>
              <a:t>Rocks found in the area help to establish the </a:t>
            </a:r>
            <a:r>
              <a:rPr lang="en-IE" dirty="0" smtClean="0">
                <a:solidFill>
                  <a:srgbClr val="00B050"/>
                </a:solidFill>
              </a:rPr>
              <a:t>different types of soil </a:t>
            </a:r>
            <a:r>
              <a:rPr lang="en-IE" dirty="0" smtClean="0"/>
              <a:t>found in the area. </a:t>
            </a:r>
          </a:p>
          <a:p>
            <a:pPr eaLnBrk="1" hangingPunct="1">
              <a:buFont typeface="Arial" charset="0"/>
              <a:buChar char="•"/>
            </a:pPr>
            <a:r>
              <a:rPr lang="en-IE" dirty="0" smtClean="0"/>
              <a:t>Rocks like sandstone, shale and schist mean there are </a:t>
            </a:r>
            <a:r>
              <a:rPr lang="en-IE" dirty="0" smtClean="0">
                <a:solidFill>
                  <a:srgbClr val="00B050"/>
                </a:solidFill>
              </a:rPr>
              <a:t>little minerals in the soil</a:t>
            </a:r>
            <a:r>
              <a:rPr lang="en-IE" dirty="0" smtClean="0"/>
              <a:t>. (Note do not forget other factors that affect soil)</a:t>
            </a:r>
          </a:p>
          <a:p>
            <a:pPr eaLnBrk="1" hangingPunct="1">
              <a:buFont typeface="Arial" charset="0"/>
              <a:buChar char="•"/>
            </a:pPr>
            <a:r>
              <a:rPr lang="en-IE" dirty="0" smtClean="0"/>
              <a:t>Upland have </a:t>
            </a:r>
            <a:r>
              <a:rPr lang="en-IE" dirty="0" smtClean="0">
                <a:solidFill>
                  <a:srgbClr val="00B050"/>
                </a:solidFill>
              </a:rPr>
              <a:t>igneous &amp; metamorphic rocks which are impermeable</a:t>
            </a:r>
            <a:r>
              <a:rPr lang="en-IE" dirty="0" smtClean="0"/>
              <a:t>.</a:t>
            </a:r>
          </a:p>
          <a:p>
            <a:pPr eaLnBrk="1" hangingPunct="1">
              <a:buFont typeface="Arial" charset="0"/>
              <a:buChar char="•"/>
            </a:pPr>
            <a:r>
              <a:rPr lang="en-IE" dirty="0" smtClean="0">
                <a:solidFill>
                  <a:srgbClr val="00B050"/>
                </a:solidFill>
              </a:rPr>
              <a:t>Glaciation has also affected soil production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PT94"/>
          <p:cNvPicPr>
            <a:picLocks noChangeAspect="1" noChangeArrowheads="1"/>
          </p:cNvPicPr>
          <p:nvPr/>
        </p:nvPicPr>
        <p:blipFill>
          <a:blip r:embed="rId3" cstate="print"/>
          <a:srcRect/>
          <a:stretch>
            <a:fillRect/>
          </a:stretch>
        </p:blipFill>
        <p:spPr bwMode="auto">
          <a:xfrm>
            <a:off x="323528" y="0"/>
            <a:ext cx="8388424" cy="6800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PT95"/>
          <p:cNvPicPr>
            <a:picLocks noChangeAspect="1" noChangeArrowheads="1"/>
          </p:cNvPicPr>
          <p:nvPr/>
        </p:nvPicPr>
        <p:blipFill>
          <a:blip r:embed="rId3" cstate="print"/>
          <a:srcRect/>
          <a:stretch>
            <a:fillRect/>
          </a:stretch>
        </p:blipFill>
        <p:spPr bwMode="auto">
          <a:xfrm>
            <a:off x="1619250" y="188913"/>
            <a:ext cx="5832475" cy="6337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a:xfrm>
            <a:off x="395536" y="0"/>
            <a:ext cx="8229600" cy="1052736"/>
          </a:xfrm>
        </p:spPr>
        <p:txBody>
          <a:bodyPr/>
          <a:lstStyle/>
          <a:p>
            <a:r>
              <a:rPr lang="en-IE" dirty="0"/>
              <a:t>ROCKTYPE&gt;&gt;&gt;SOIL TYPE</a:t>
            </a:r>
            <a:endParaRPr lang="en-US" dirty="0"/>
          </a:p>
        </p:txBody>
      </p:sp>
      <p:pic>
        <p:nvPicPr>
          <p:cNvPr id="133127" name="Picture 7"/>
          <p:cNvPicPr>
            <a:picLocks noGrp="1" noChangeAspect="1" noChangeArrowheads="1"/>
          </p:cNvPicPr>
          <p:nvPr>
            <p:ph sz="half" idx="1"/>
          </p:nvPr>
        </p:nvPicPr>
        <p:blipFill>
          <a:blip r:embed="rId3" cstate="print"/>
          <a:srcRect/>
          <a:stretch>
            <a:fillRect/>
          </a:stretch>
        </p:blipFill>
        <p:spPr>
          <a:xfrm>
            <a:off x="0" y="908720"/>
            <a:ext cx="4499992" cy="5949280"/>
          </a:xfrm>
          <a:noFill/>
          <a:ln/>
        </p:spPr>
      </p:pic>
      <p:pic>
        <p:nvPicPr>
          <p:cNvPr id="133128" name="Picture 8"/>
          <p:cNvPicPr>
            <a:picLocks noGrp="1" noChangeAspect="1" noChangeArrowheads="1"/>
          </p:cNvPicPr>
          <p:nvPr>
            <p:ph sz="half" idx="2"/>
          </p:nvPr>
        </p:nvPicPr>
        <p:blipFill>
          <a:blip r:embed="rId4" cstate="print"/>
          <a:srcRect/>
          <a:stretch>
            <a:fillRect/>
          </a:stretch>
        </p:blipFill>
        <p:spPr>
          <a:xfrm>
            <a:off x="4499993" y="836712"/>
            <a:ext cx="4644008" cy="6021288"/>
          </a:xfrm>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normAutofit fontScale="90000"/>
          </a:bodyPr>
          <a:lstStyle/>
          <a:p>
            <a:r>
              <a:rPr lang="en-US" sz="4000" dirty="0" smtClean="0"/>
              <a:t>Peripheral </a:t>
            </a:r>
            <a:r>
              <a:rPr lang="en-US" sz="4000" dirty="0"/>
              <a:t>regions of Europe</a:t>
            </a:r>
            <a:br>
              <a:rPr lang="en-US" sz="4000" dirty="0"/>
            </a:br>
            <a:endParaRPr lang="en-US" sz="4000" dirty="0"/>
          </a:p>
        </p:txBody>
      </p:sp>
      <p:pic>
        <p:nvPicPr>
          <p:cNvPr id="9220" name="Picture 4"/>
          <p:cNvPicPr>
            <a:picLocks noGrp="1" noChangeAspect="1" noChangeArrowheads="1"/>
          </p:cNvPicPr>
          <p:nvPr>
            <p:ph idx="1"/>
          </p:nvPr>
        </p:nvPicPr>
        <p:blipFill>
          <a:blip r:embed="rId3" cstate="print"/>
          <a:srcRect/>
          <a:stretch>
            <a:fillRect/>
          </a:stretch>
        </p:blipFill>
        <p:spPr>
          <a:xfrm>
            <a:off x="642910" y="857232"/>
            <a:ext cx="8286808" cy="6000768"/>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Physical Processes</a:t>
            </a:r>
            <a:br>
              <a:rPr lang="en-IE" dirty="0" smtClean="0"/>
            </a:br>
            <a:r>
              <a:rPr lang="en-IE" dirty="0" smtClean="0"/>
              <a:t>D. Soil</a:t>
            </a:r>
          </a:p>
        </p:txBody>
      </p:sp>
      <p:sp>
        <p:nvSpPr>
          <p:cNvPr id="11267" name="Content Placeholder 2"/>
          <p:cNvSpPr>
            <a:spLocks noGrp="1"/>
          </p:cNvSpPr>
          <p:nvPr>
            <p:ph idx="1"/>
          </p:nvPr>
        </p:nvSpPr>
        <p:spPr>
          <a:xfrm>
            <a:off x="0" y="1412776"/>
            <a:ext cx="9144000" cy="4752528"/>
          </a:xfrm>
        </p:spPr>
        <p:txBody>
          <a:bodyPr/>
          <a:lstStyle/>
          <a:p>
            <a:pPr eaLnBrk="1" hangingPunct="1">
              <a:buFont typeface="Arial" charset="0"/>
              <a:buChar char="•"/>
            </a:pPr>
            <a:r>
              <a:rPr lang="en-IE" sz="2800" dirty="0" smtClean="0">
                <a:solidFill>
                  <a:srgbClr val="00B050"/>
                </a:solidFill>
              </a:rPr>
              <a:t>Peaty soils </a:t>
            </a:r>
            <a:r>
              <a:rPr lang="en-IE" sz="2800" dirty="0" smtClean="0"/>
              <a:t>are poor and shallow and are found  in </a:t>
            </a:r>
            <a:r>
              <a:rPr lang="en-IE" sz="2800" dirty="0" smtClean="0">
                <a:solidFill>
                  <a:srgbClr val="00B050"/>
                </a:solidFill>
              </a:rPr>
              <a:t>upland areas.</a:t>
            </a:r>
          </a:p>
          <a:p>
            <a:pPr eaLnBrk="1" hangingPunct="1">
              <a:buFont typeface="Arial" charset="0"/>
              <a:buChar char="•"/>
            </a:pPr>
            <a:r>
              <a:rPr lang="en-IE" sz="2800" dirty="0" smtClean="0">
                <a:solidFill>
                  <a:srgbClr val="00B050"/>
                </a:solidFill>
              </a:rPr>
              <a:t>Gley soils </a:t>
            </a:r>
            <a:r>
              <a:rPr lang="en-IE" sz="2800" dirty="0" smtClean="0"/>
              <a:t>are infertile and often waterlogged</a:t>
            </a:r>
          </a:p>
          <a:p>
            <a:pPr eaLnBrk="1" hangingPunct="1">
              <a:buFont typeface="Arial" charset="0"/>
              <a:buChar char="•"/>
            </a:pPr>
            <a:r>
              <a:rPr lang="en-IE" sz="2800" dirty="0" smtClean="0">
                <a:solidFill>
                  <a:srgbClr val="00B050"/>
                </a:solidFill>
              </a:rPr>
              <a:t>Podzols.</a:t>
            </a:r>
          </a:p>
          <a:p>
            <a:pPr eaLnBrk="1" hangingPunct="1">
              <a:buFont typeface="Arial" charset="0"/>
              <a:buChar char="•"/>
            </a:pPr>
            <a:r>
              <a:rPr lang="en-IE" sz="2800" dirty="0" smtClean="0">
                <a:solidFill>
                  <a:srgbClr val="00B050"/>
                </a:solidFill>
              </a:rPr>
              <a:t>Leaching caused by heavy rainfall= Hardpan= </a:t>
            </a:r>
            <a:r>
              <a:rPr lang="en-IE" sz="2800" dirty="0" err="1" smtClean="0">
                <a:solidFill>
                  <a:srgbClr val="00B050"/>
                </a:solidFill>
              </a:rPr>
              <a:t>waterlogging</a:t>
            </a:r>
            <a:endParaRPr lang="en-IE" sz="2800" dirty="0" smtClean="0">
              <a:solidFill>
                <a:srgbClr val="00B050"/>
              </a:solidFill>
            </a:endParaRPr>
          </a:p>
          <a:p>
            <a:pPr eaLnBrk="1" hangingPunct="1">
              <a:buFont typeface="Arial" charset="0"/>
              <a:buChar char="•"/>
            </a:pPr>
            <a:endParaRPr lang="en-IE" sz="2800" dirty="0" smtClean="0"/>
          </a:p>
          <a:p>
            <a:pPr eaLnBrk="1" hangingPunct="1">
              <a:buFont typeface="Arial" charset="0"/>
              <a:buChar char="•"/>
            </a:pPr>
            <a:r>
              <a:rPr lang="en-IE" sz="2800" dirty="0" smtClean="0"/>
              <a:t>All three soil types are unsuitable for </a:t>
            </a:r>
            <a:r>
              <a:rPr lang="en-IE" sz="2800" dirty="0" err="1" smtClean="0"/>
              <a:t>agriculuture</a:t>
            </a:r>
            <a:r>
              <a:rPr lang="en-IE" sz="2800" dirty="0" smtClean="0"/>
              <a:t> lacking minerals and containing too much water. Most land is used for Forestry</a:t>
            </a:r>
            <a:r>
              <a:rPr lang="en-IE" dirty="0" smtClean="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pic>
        <p:nvPicPr>
          <p:cNvPr id="7171" name="Picture 3"/>
          <p:cNvPicPr>
            <a:picLocks noGrp="1" noChangeAspect="1" noChangeArrowheads="1"/>
          </p:cNvPicPr>
          <p:nvPr>
            <p:ph type="body" idx="1"/>
          </p:nvPr>
        </p:nvPicPr>
        <p:blipFill>
          <a:blip r:embed="rId3" cstate="print"/>
          <a:srcRect l="8263" t="2751" r="27163" b="8001"/>
          <a:stretch>
            <a:fillRect/>
          </a:stretch>
        </p:blipFill>
        <p:spPr>
          <a:xfrm>
            <a:off x="0" y="44624"/>
            <a:ext cx="8964488" cy="6754614"/>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a:p>
        </p:txBody>
      </p:sp>
      <p:pic>
        <p:nvPicPr>
          <p:cNvPr id="13315" name="Picture 2" descr="C:\Documents\An Tíreolas 09-10\Patrick L.C Geo\Core Units\Regions---\ZZ\Pics-Regional\ireland1.jpg"/>
          <p:cNvPicPr>
            <a:picLocks noGrp="1" noChangeAspect="1" noChangeArrowheads="1"/>
          </p:cNvPicPr>
          <p:nvPr>
            <p:ph idx="1"/>
          </p:nvPr>
        </p:nvPicPr>
        <p:blipFill>
          <a:blip r:embed="rId3" cstate="print"/>
          <a:srcRect/>
          <a:stretch>
            <a:fillRect/>
          </a:stretch>
        </p:blipFill>
        <p:spPr>
          <a:xfrm>
            <a:off x="0" y="1"/>
            <a:ext cx="9144000" cy="68580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395536" y="0"/>
            <a:ext cx="8229600" cy="1143000"/>
          </a:xfrm>
        </p:spPr>
        <p:txBody>
          <a:bodyPr>
            <a:normAutofit fontScale="90000"/>
          </a:bodyPr>
          <a:lstStyle/>
          <a:p>
            <a:r>
              <a:rPr lang="en-US" sz="4000" dirty="0"/>
              <a:t>Fig. 5 Soils of the BMW region </a:t>
            </a:r>
            <a:br>
              <a:rPr lang="en-US" sz="4000" dirty="0"/>
            </a:br>
            <a:endParaRPr lang="en-US" sz="4000" dirty="0"/>
          </a:p>
        </p:txBody>
      </p:sp>
      <p:pic>
        <p:nvPicPr>
          <p:cNvPr id="13316" name="Picture 4"/>
          <p:cNvPicPr>
            <a:picLocks noGrp="1" noChangeAspect="1" noChangeArrowheads="1"/>
          </p:cNvPicPr>
          <p:nvPr>
            <p:ph idx="1"/>
          </p:nvPr>
        </p:nvPicPr>
        <p:blipFill>
          <a:blip r:embed="rId3" cstate="print"/>
          <a:srcRect/>
          <a:stretch>
            <a:fillRect/>
          </a:stretch>
        </p:blipFill>
        <p:spPr>
          <a:xfrm>
            <a:off x="539552" y="620688"/>
            <a:ext cx="8136904" cy="6237312"/>
          </a:xfrm>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 Soils</a:t>
            </a:r>
            <a:endParaRPr lang="en-US" dirty="0"/>
          </a:p>
        </p:txBody>
      </p:sp>
      <p:sp>
        <p:nvSpPr>
          <p:cNvPr id="3" name="Content Placeholder 2"/>
          <p:cNvSpPr>
            <a:spLocks noGrp="1"/>
          </p:cNvSpPr>
          <p:nvPr>
            <p:ph idx="1"/>
          </p:nvPr>
        </p:nvSpPr>
        <p:spPr/>
        <p:txBody>
          <a:bodyPr/>
          <a:lstStyle/>
          <a:p>
            <a:r>
              <a:rPr lang="en-IE" dirty="0" smtClean="0"/>
              <a:t>Areas where they are </a:t>
            </a:r>
            <a:r>
              <a:rPr lang="en-IE" dirty="0" smtClean="0">
                <a:solidFill>
                  <a:srgbClr val="00B050"/>
                </a:solidFill>
              </a:rPr>
              <a:t>brown soils are shallow and infertile</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THE BMW</a:t>
            </a:r>
            <a:br>
              <a:rPr lang="en-IE" dirty="0" smtClean="0"/>
            </a:br>
            <a:r>
              <a:rPr lang="en-IE" dirty="0" smtClean="0"/>
              <a:t>3. PRIMARY ACTIVITIES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Activities</a:t>
            </a:r>
            <a:endParaRPr lang="en-US" dirty="0"/>
          </a:p>
        </p:txBody>
      </p:sp>
      <p:sp>
        <p:nvSpPr>
          <p:cNvPr id="3" name="Content Placeholder 2"/>
          <p:cNvSpPr>
            <a:spLocks noGrp="1"/>
          </p:cNvSpPr>
          <p:nvPr>
            <p:ph idx="1"/>
          </p:nvPr>
        </p:nvSpPr>
        <p:spPr/>
        <p:txBody>
          <a:bodyPr/>
          <a:lstStyle/>
          <a:p>
            <a:r>
              <a:rPr lang="en-IE" dirty="0" smtClean="0"/>
              <a:t>This involves </a:t>
            </a:r>
            <a:r>
              <a:rPr lang="en-IE" dirty="0" smtClean="0">
                <a:solidFill>
                  <a:srgbClr val="00B050"/>
                </a:solidFill>
              </a:rPr>
              <a:t>removal of natural resources</a:t>
            </a:r>
            <a:r>
              <a:rPr lang="en-IE" dirty="0" smtClean="0"/>
              <a:t>.</a:t>
            </a:r>
          </a:p>
          <a:p>
            <a:r>
              <a:rPr lang="en-IE" dirty="0" smtClean="0"/>
              <a:t>Areas involved in primary generally poorer.</a:t>
            </a:r>
          </a:p>
          <a:p>
            <a:r>
              <a:rPr lang="en-IE" dirty="0" smtClean="0">
                <a:solidFill>
                  <a:srgbClr val="00B050"/>
                </a:solidFill>
              </a:rPr>
              <a:t>Higher than average number of people working in this sector</a:t>
            </a:r>
          </a:p>
          <a:p>
            <a:r>
              <a:rPr lang="en-IE" dirty="0" smtClean="0"/>
              <a:t>EX- </a:t>
            </a:r>
            <a:r>
              <a:rPr lang="en-IE" dirty="0" smtClean="0">
                <a:solidFill>
                  <a:srgbClr val="00B050"/>
                </a:solidFill>
              </a:rPr>
              <a:t>24% of Roscommon’s Working population.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pPr fontAlgn="auto">
              <a:spcAft>
                <a:spcPts val="0"/>
              </a:spcAft>
              <a:defRPr/>
            </a:pPr>
            <a:r>
              <a:rPr lang="en-IE" dirty="0" smtClean="0">
                <a:solidFill>
                  <a:srgbClr val="0070C0"/>
                </a:solidFill>
              </a:rPr>
              <a:t>Primary Economic Activities</a:t>
            </a:r>
            <a:br>
              <a:rPr lang="en-IE" dirty="0" smtClean="0">
                <a:solidFill>
                  <a:srgbClr val="0070C0"/>
                </a:solidFill>
              </a:rPr>
            </a:br>
            <a:r>
              <a:rPr lang="en-IE" u="sng" dirty="0" smtClean="0">
                <a:solidFill>
                  <a:srgbClr val="0070C0"/>
                </a:solidFill>
              </a:rPr>
              <a:t>Agriculture</a:t>
            </a:r>
            <a:r>
              <a:rPr lang="en-IE" dirty="0" smtClean="0"/>
              <a:t/>
            </a:r>
            <a:br>
              <a:rPr lang="en-IE" dirty="0" smtClean="0"/>
            </a:br>
            <a:endParaRPr lang="en-IE" dirty="0"/>
          </a:p>
        </p:txBody>
      </p:sp>
      <p:sp>
        <p:nvSpPr>
          <p:cNvPr id="21507" name="Content Placeholder 2"/>
          <p:cNvSpPr>
            <a:spLocks noGrp="1"/>
          </p:cNvSpPr>
          <p:nvPr>
            <p:ph idx="1"/>
          </p:nvPr>
        </p:nvSpPr>
        <p:spPr>
          <a:xfrm>
            <a:off x="0" y="1341438"/>
            <a:ext cx="9144000" cy="5516562"/>
          </a:xfrm>
        </p:spPr>
        <p:txBody>
          <a:bodyPr/>
          <a:lstStyle/>
          <a:p>
            <a:pPr>
              <a:buFont typeface="Wingdings 2" pitchFamily="18" charset="2"/>
              <a:buChar char=""/>
            </a:pPr>
            <a:r>
              <a:rPr lang="en-IE" dirty="0" smtClean="0"/>
              <a:t>Hindered by physical, social &amp; economic factors.</a:t>
            </a:r>
          </a:p>
          <a:p>
            <a:pPr>
              <a:buFont typeface="Wingdings 2" pitchFamily="18" charset="2"/>
              <a:buNone/>
            </a:pPr>
            <a:r>
              <a:rPr lang="en-IE" b="1" dirty="0" smtClean="0">
                <a:solidFill>
                  <a:srgbClr val="00B050"/>
                </a:solidFill>
              </a:rPr>
              <a:t>Physical Size</a:t>
            </a:r>
            <a:r>
              <a:rPr lang="en-IE" b="1" dirty="0" smtClean="0">
                <a:solidFill>
                  <a:srgbClr val="7030A0"/>
                </a:solidFill>
              </a:rPr>
              <a:t>: </a:t>
            </a:r>
            <a:r>
              <a:rPr lang="en-IE" dirty="0" smtClean="0">
                <a:solidFill>
                  <a:srgbClr val="7030A0"/>
                </a:solidFill>
              </a:rPr>
              <a:t>rugged relief, remoteness, wet, cool &amp; windy. Peaty &amp; gley soils with limited fertility.</a:t>
            </a:r>
          </a:p>
          <a:p>
            <a:pPr>
              <a:buFont typeface="Wingdings 2" pitchFamily="18" charset="2"/>
              <a:buNone/>
            </a:pPr>
            <a:r>
              <a:rPr lang="en-IE" b="1" dirty="0" smtClean="0">
                <a:solidFill>
                  <a:srgbClr val="00B050"/>
                </a:solidFill>
              </a:rPr>
              <a:t>Farm size</a:t>
            </a:r>
            <a:r>
              <a:rPr lang="en-IE" b="1" dirty="0" smtClean="0"/>
              <a:t>: </a:t>
            </a:r>
            <a:r>
              <a:rPr lang="en-IE" dirty="0" smtClean="0"/>
              <a:t>generally small &amp; fragmented. Largely smaller than national average (10-25 acres).</a:t>
            </a:r>
          </a:p>
          <a:p>
            <a:pPr>
              <a:buFont typeface="Wingdings 2" pitchFamily="18" charset="2"/>
              <a:buNone/>
            </a:pPr>
            <a:r>
              <a:rPr lang="en-IE" b="1" dirty="0" smtClean="0">
                <a:solidFill>
                  <a:srgbClr val="00B050"/>
                </a:solidFill>
              </a:rPr>
              <a:t>Population structure</a:t>
            </a:r>
            <a:r>
              <a:rPr lang="en-IE" b="1" dirty="0" smtClean="0">
                <a:solidFill>
                  <a:srgbClr val="7030A0"/>
                </a:solidFill>
              </a:rPr>
              <a:t>: </a:t>
            </a:r>
            <a:r>
              <a:rPr lang="en-IE" dirty="0" smtClean="0">
                <a:solidFill>
                  <a:srgbClr val="7030A0"/>
                </a:solidFill>
              </a:rPr>
              <a:t>More than 50% of farmers aged 55 or over.</a:t>
            </a:r>
            <a:endParaRPr lang="en-IE" b="1" dirty="0" smtClean="0">
              <a:solidFill>
                <a:srgbClr val="7030A0"/>
              </a:solidFill>
            </a:endParaRPr>
          </a:p>
          <a:p>
            <a:pPr>
              <a:buFont typeface="Wingdings 2" pitchFamily="18" charset="2"/>
              <a:buNone/>
            </a:pPr>
            <a:r>
              <a:rPr lang="en-IE" b="1" dirty="0" smtClean="0">
                <a:solidFill>
                  <a:srgbClr val="00B050"/>
                </a:solidFill>
              </a:rPr>
              <a:t>Peripheral Location</a:t>
            </a:r>
            <a:r>
              <a:rPr lang="en-IE" b="1" dirty="0" smtClean="0"/>
              <a:t>: </a:t>
            </a:r>
            <a:r>
              <a:rPr lang="en-IE" dirty="0" smtClean="0"/>
              <a:t>West is isolated from main domestic and overseas markets. Therefore, high transport costs in accessing markets.</a:t>
            </a:r>
            <a:r>
              <a:rPr lang="en-IE" b="1" dirty="0" smtClean="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PT1AC"/>
          <p:cNvPicPr>
            <a:picLocks noChangeAspect="1" noChangeArrowheads="1"/>
          </p:cNvPicPr>
          <p:nvPr/>
        </p:nvPicPr>
        <p:blipFill>
          <a:blip r:embed="rId3" cstate="print"/>
          <a:srcRect/>
          <a:stretch>
            <a:fillRect/>
          </a:stretch>
        </p:blipFill>
        <p:spPr bwMode="auto">
          <a:xfrm>
            <a:off x="0" y="0"/>
            <a:ext cx="896448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PT1C3"/>
          <p:cNvPicPr>
            <a:picLocks noChangeAspect="1" noChangeArrowheads="1"/>
          </p:cNvPicPr>
          <p:nvPr/>
        </p:nvPicPr>
        <p:blipFill>
          <a:blip r:embed="rId3" cstate="print"/>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IE" dirty="0" smtClean="0"/>
              <a:t>Socio-Economic Regions</a:t>
            </a:r>
            <a:br>
              <a:rPr lang="en-IE" dirty="0" smtClean="0"/>
            </a:br>
            <a:r>
              <a:rPr lang="en-IE" dirty="0" smtClean="0"/>
              <a:t>Peripheral v Core</a:t>
            </a:r>
          </a:p>
        </p:txBody>
      </p:sp>
      <p:sp>
        <p:nvSpPr>
          <p:cNvPr id="5123" name="Content Placeholder 2"/>
          <p:cNvSpPr>
            <a:spLocks noGrp="1"/>
          </p:cNvSpPr>
          <p:nvPr>
            <p:ph idx="1"/>
          </p:nvPr>
        </p:nvSpPr>
        <p:spPr/>
        <p:txBody>
          <a:bodyPr/>
          <a:lstStyle/>
          <a:p>
            <a:pPr eaLnBrk="1" hangingPunct="1">
              <a:buFont typeface="Wingdings" pitchFamily="2" charset="2"/>
              <a:buChar char=""/>
            </a:pPr>
            <a:r>
              <a:rPr lang="en-IE" dirty="0" smtClean="0">
                <a:solidFill>
                  <a:srgbClr val="0070C0"/>
                </a:solidFill>
              </a:rPr>
              <a:t>The West (included in BMW – Border Midlands &amp; West) is an example of a peripheral region due to Physical environment &amp; distance from main Irish &amp; European market centres.</a:t>
            </a:r>
          </a:p>
          <a:p>
            <a:pPr eaLnBrk="1" hangingPunct="1">
              <a:buFont typeface="Wingdings" pitchFamily="2" charset="2"/>
              <a:buChar char=""/>
            </a:pPr>
            <a:r>
              <a:rPr lang="en-IE" dirty="0" smtClean="0">
                <a:solidFill>
                  <a:srgbClr val="00B050"/>
                </a:solidFill>
              </a:rPr>
              <a:t>Dublin is an example of a core region with favourable physical &amp; human environments &amp; a central location to markets.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a:xfrm>
            <a:off x="467544" y="0"/>
            <a:ext cx="8229600" cy="1052736"/>
          </a:xfrm>
        </p:spPr>
        <p:txBody>
          <a:bodyPr>
            <a:normAutofit fontScale="90000"/>
          </a:bodyPr>
          <a:lstStyle/>
          <a:p>
            <a:r>
              <a:rPr lang="en-US" sz="4000" dirty="0" smtClean="0"/>
              <a:t/>
            </a:r>
            <a:br>
              <a:rPr lang="en-US" sz="4000" dirty="0" smtClean="0"/>
            </a:br>
            <a:r>
              <a:rPr lang="en-US" sz="4000" dirty="0" smtClean="0"/>
              <a:t>General </a:t>
            </a:r>
            <a:r>
              <a:rPr lang="en-US" sz="4000" dirty="0"/>
              <a:t>agricultural regions of the BMW region. </a:t>
            </a:r>
            <a:br>
              <a:rPr lang="en-US" sz="4000" dirty="0"/>
            </a:br>
            <a:endParaRPr lang="en-US" sz="4000" dirty="0"/>
          </a:p>
        </p:txBody>
      </p:sp>
      <p:pic>
        <p:nvPicPr>
          <p:cNvPr id="15364" name="Picture 4"/>
          <p:cNvPicPr>
            <a:picLocks noGrp="1" noChangeAspect="1" noChangeArrowheads="1"/>
          </p:cNvPicPr>
          <p:nvPr>
            <p:ph idx="1"/>
          </p:nvPr>
        </p:nvPicPr>
        <p:blipFill>
          <a:blip r:embed="rId3" cstate="print"/>
          <a:srcRect/>
          <a:stretch>
            <a:fillRect/>
          </a:stretch>
        </p:blipFill>
        <p:spPr>
          <a:xfrm>
            <a:off x="0" y="1052736"/>
            <a:ext cx="9144000" cy="58052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PT9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1143000"/>
          </a:xfrm>
        </p:spPr>
        <p:txBody>
          <a:bodyPr/>
          <a:lstStyle/>
          <a:p>
            <a:pPr fontAlgn="auto">
              <a:spcAft>
                <a:spcPts val="0"/>
              </a:spcAft>
              <a:defRPr/>
            </a:pPr>
            <a:r>
              <a:rPr lang="en-IE" dirty="0" smtClean="0">
                <a:solidFill>
                  <a:srgbClr val="0070C0"/>
                </a:solidFill>
              </a:rPr>
              <a:t>Agricultural Activities</a:t>
            </a:r>
            <a:endParaRPr lang="en-IE" dirty="0">
              <a:solidFill>
                <a:srgbClr val="0070C0"/>
              </a:solidFill>
            </a:endParaRPr>
          </a:p>
        </p:txBody>
      </p:sp>
      <p:sp>
        <p:nvSpPr>
          <p:cNvPr id="23555" name="Content Placeholder 2"/>
          <p:cNvSpPr>
            <a:spLocks noGrp="1"/>
          </p:cNvSpPr>
          <p:nvPr>
            <p:ph idx="1"/>
          </p:nvPr>
        </p:nvSpPr>
        <p:spPr>
          <a:xfrm>
            <a:off x="0" y="981075"/>
            <a:ext cx="9144000" cy="5876925"/>
          </a:xfrm>
        </p:spPr>
        <p:txBody>
          <a:bodyPr/>
          <a:lstStyle/>
          <a:p>
            <a:pPr>
              <a:buFont typeface="Wingdings 2" pitchFamily="18" charset="2"/>
              <a:buChar char=""/>
            </a:pPr>
            <a:r>
              <a:rPr lang="en-IE" dirty="0" smtClean="0">
                <a:solidFill>
                  <a:srgbClr val="7030A0"/>
                </a:solidFill>
              </a:rPr>
              <a:t>Soils favour </a:t>
            </a:r>
            <a:r>
              <a:rPr lang="en-IE" dirty="0" smtClean="0">
                <a:solidFill>
                  <a:srgbClr val="00B050"/>
                </a:solidFill>
              </a:rPr>
              <a:t>grass growth rather than cereals or root crops</a:t>
            </a:r>
            <a:r>
              <a:rPr lang="en-IE" dirty="0" smtClean="0">
                <a:solidFill>
                  <a:srgbClr val="7030A0"/>
                </a:solidFill>
              </a:rPr>
              <a:t>.</a:t>
            </a:r>
          </a:p>
          <a:p>
            <a:pPr>
              <a:buFont typeface="Wingdings 2" pitchFamily="18" charset="2"/>
              <a:buChar char=""/>
            </a:pPr>
            <a:r>
              <a:rPr lang="en-IE" dirty="0" smtClean="0">
                <a:solidFill>
                  <a:srgbClr val="00B050"/>
                </a:solidFill>
              </a:rPr>
              <a:t>Grass is cultivated &amp; harvested as a fodder (winter food) for livestock.</a:t>
            </a:r>
          </a:p>
          <a:p>
            <a:pPr>
              <a:buFont typeface="Wingdings 2" pitchFamily="18" charset="2"/>
              <a:buChar char=""/>
            </a:pPr>
            <a:r>
              <a:rPr lang="en-IE" dirty="0" smtClean="0">
                <a:solidFill>
                  <a:srgbClr val="00B050"/>
                </a:solidFill>
              </a:rPr>
              <a:t>Livestock raising (pastoral farming) is the predominant type of farming</a:t>
            </a:r>
            <a:r>
              <a:rPr lang="en-IE" dirty="0" smtClean="0">
                <a:solidFill>
                  <a:srgbClr val="7030A0"/>
                </a:solidFill>
              </a:rPr>
              <a:t>, however, most cattle are sold at </a:t>
            </a:r>
            <a:r>
              <a:rPr lang="en-IE" dirty="0" smtClean="0">
                <a:solidFill>
                  <a:srgbClr val="00B050"/>
                </a:solidFill>
              </a:rPr>
              <a:t>2yrs of age to be fattened in eastern &amp; midland farms. </a:t>
            </a:r>
          </a:p>
          <a:p>
            <a:pPr>
              <a:buFont typeface="Wingdings 2" pitchFamily="18" charset="2"/>
              <a:buChar char=""/>
            </a:pPr>
            <a:r>
              <a:rPr lang="en-IE" dirty="0" smtClean="0">
                <a:solidFill>
                  <a:srgbClr val="00B050"/>
                </a:solidFill>
              </a:rPr>
              <a:t>Dairy farming is confined to larger farms.</a:t>
            </a:r>
          </a:p>
          <a:p>
            <a:pPr>
              <a:buFont typeface="Wingdings 2" pitchFamily="18" charset="2"/>
              <a:buChar char=""/>
            </a:pPr>
            <a:endParaRPr lang="en-IE"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549275"/>
            <a:ext cx="8229600" cy="1143000"/>
          </a:xfrm>
        </p:spPr>
        <p:txBody>
          <a:bodyPr>
            <a:normAutofit fontScale="90000"/>
          </a:bodyPr>
          <a:lstStyle/>
          <a:p>
            <a:pPr eaLnBrk="1" fontAlgn="auto" hangingPunct="1">
              <a:spcAft>
                <a:spcPts val="0"/>
              </a:spcAft>
              <a:defRPr/>
            </a:pPr>
            <a:r>
              <a:rPr lang="en-IE" b="1" u="sng" dirty="0" smtClean="0">
                <a:solidFill>
                  <a:srgbClr val="0070C0"/>
                </a:solidFill>
              </a:rPr>
              <a:t>Primary Activities</a:t>
            </a:r>
            <a:br>
              <a:rPr lang="en-IE" b="1" u="sng" dirty="0" smtClean="0">
                <a:solidFill>
                  <a:srgbClr val="0070C0"/>
                </a:solidFill>
              </a:rPr>
            </a:br>
            <a:r>
              <a:rPr lang="en-IE" b="1" u="sng" dirty="0" smtClean="0">
                <a:solidFill>
                  <a:srgbClr val="0070C0"/>
                </a:solidFill>
              </a:rPr>
              <a:t>BMW</a:t>
            </a:r>
            <a:r>
              <a:rPr lang="en-IE" dirty="0" smtClean="0"/>
              <a:t/>
            </a:r>
            <a:br>
              <a:rPr lang="en-IE" dirty="0" smtClean="0"/>
            </a:br>
            <a:endParaRPr lang="en-IE" dirty="0" smtClean="0"/>
          </a:p>
        </p:txBody>
      </p:sp>
      <p:sp>
        <p:nvSpPr>
          <p:cNvPr id="3" name="Content Placeholder 2"/>
          <p:cNvSpPr>
            <a:spLocks noGrp="1"/>
          </p:cNvSpPr>
          <p:nvPr>
            <p:ph idx="1"/>
          </p:nvPr>
        </p:nvSpPr>
        <p:spPr>
          <a:xfrm>
            <a:off x="467544" y="1484313"/>
            <a:ext cx="8208912" cy="4464967"/>
          </a:xfrm>
        </p:spPr>
        <p:txBody>
          <a:bodyPr rtlCol="0">
            <a:normAutofit fontScale="70000" lnSpcReduction="20000"/>
          </a:bodyPr>
          <a:lstStyle/>
          <a:p>
            <a:pPr eaLnBrk="1" fontAlgn="auto" hangingPunct="1">
              <a:spcAft>
                <a:spcPts val="0"/>
              </a:spcAft>
              <a:buFont typeface="Arial" pitchFamily="34" charset="0"/>
              <a:buChar char="•"/>
              <a:defRPr/>
            </a:pPr>
            <a:r>
              <a:rPr lang="en-IE" sz="4400" dirty="0" smtClean="0"/>
              <a:t>West is </a:t>
            </a:r>
            <a:r>
              <a:rPr lang="en-IE" sz="4400" dirty="0" smtClean="0">
                <a:solidFill>
                  <a:srgbClr val="00B050"/>
                </a:solidFill>
              </a:rPr>
              <a:t>too wet with too little sunshine for wheat &amp; barley growing.</a:t>
            </a:r>
            <a:r>
              <a:rPr lang="en-IE" sz="4600" dirty="0" smtClean="0">
                <a:solidFill>
                  <a:srgbClr val="00B050"/>
                </a:solidFill>
              </a:rPr>
              <a:t> Only 2.4% of cereal crop is grown in the west.</a:t>
            </a:r>
          </a:p>
          <a:p>
            <a:pPr eaLnBrk="1" fontAlgn="auto" hangingPunct="1">
              <a:spcAft>
                <a:spcPts val="0"/>
              </a:spcAft>
              <a:buFont typeface="Arial" pitchFamily="34" charset="0"/>
              <a:buChar char="•"/>
              <a:defRPr/>
            </a:pPr>
            <a:r>
              <a:rPr lang="en-IE" sz="4600" dirty="0" smtClean="0">
                <a:solidFill>
                  <a:srgbClr val="00B050"/>
                </a:solidFill>
              </a:rPr>
              <a:t>Cereal production requires drier climate and fertile soil and limited to Louth in the BMW as a result. </a:t>
            </a:r>
          </a:p>
          <a:p>
            <a:pPr eaLnBrk="1" fontAlgn="auto" hangingPunct="1">
              <a:spcAft>
                <a:spcPts val="0"/>
              </a:spcAft>
              <a:buFont typeface="Arial" pitchFamily="34" charset="0"/>
              <a:buChar char="•"/>
              <a:defRPr/>
            </a:pPr>
            <a:r>
              <a:rPr lang="en-IE" sz="4600" dirty="0" smtClean="0">
                <a:solidFill>
                  <a:srgbClr val="00B050"/>
                </a:solidFill>
              </a:rPr>
              <a:t>BMW is classified as disadvantaged for farming resulting in subsidies from Brussels accounting for most farm incomes. </a:t>
            </a:r>
          </a:p>
          <a:p>
            <a:pPr eaLnBrk="1" fontAlgn="auto" hangingPunct="1">
              <a:spcAft>
                <a:spcPts val="0"/>
              </a:spcAft>
              <a:buFont typeface="Wingdings"/>
              <a:buNone/>
              <a:defRPr/>
            </a:pPr>
            <a:endParaRPr lang="en-IE" sz="46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PPT96"/>
          <p:cNvPicPr>
            <a:picLocks noChangeAspect="1" noChangeArrowheads="1"/>
          </p:cNvPicPr>
          <p:nvPr/>
        </p:nvPicPr>
        <p:blipFill>
          <a:blip r:embed="rId3" cstate="print"/>
          <a:srcRect/>
          <a:stretch>
            <a:fillRect/>
          </a:stretch>
        </p:blipFill>
        <p:spPr bwMode="auto">
          <a:xfrm>
            <a:off x="0" y="188641"/>
            <a:ext cx="9144000" cy="666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22531" name="Picture 2" descr="C:\Documents\An Tíreolas 09-10\Patrick L.C Geo\Core Units\Regions---\ZZ\Pics-Regional\KissaneSheepFarm.jpg"/>
          <p:cNvPicPr>
            <a:picLocks noGrp="1" noChangeAspect="1" noChangeArrowheads="1"/>
          </p:cNvPicPr>
          <p:nvPr>
            <p:ph idx="1"/>
          </p:nvPr>
        </p:nvPicPr>
        <p:blipFill>
          <a:blip r:embed="rId3" cstate="print"/>
          <a:srcRect/>
          <a:stretch>
            <a:fillRect/>
          </a:stretch>
        </p:blipFill>
        <p:spPr>
          <a:xfrm>
            <a:off x="0" y="1"/>
            <a:ext cx="4572000" cy="6858000"/>
          </a:xfrm>
          <a:noFill/>
        </p:spPr>
      </p:pic>
      <p:pic>
        <p:nvPicPr>
          <p:cNvPr id="22532" name="Picture 3" descr="C:\Documents\An Tíreolas 09-10\Patrick L.C Geo\Core Units\Regions---\ZZ\Pics-Regional\Farm_view.jpg"/>
          <p:cNvPicPr>
            <a:picLocks noChangeAspect="1" noChangeArrowheads="1"/>
          </p:cNvPicPr>
          <p:nvPr/>
        </p:nvPicPr>
        <p:blipFill>
          <a:blip r:embed="rId4" cstate="print"/>
          <a:srcRect/>
          <a:stretch>
            <a:fillRect/>
          </a:stretch>
        </p:blipFill>
        <p:spPr bwMode="auto">
          <a:xfrm>
            <a:off x="4500563" y="1"/>
            <a:ext cx="46434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IE" dirty="0" smtClean="0"/>
              <a:t>AGRICULTURE</a:t>
            </a:r>
            <a:endParaRPr lang="en-IE" dirty="0"/>
          </a:p>
        </p:txBody>
      </p:sp>
      <p:sp>
        <p:nvSpPr>
          <p:cNvPr id="24579" name="Content Placeholder 2"/>
          <p:cNvSpPr>
            <a:spLocks noGrp="1"/>
          </p:cNvSpPr>
          <p:nvPr>
            <p:ph idx="1"/>
          </p:nvPr>
        </p:nvSpPr>
        <p:spPr>
          <a:xfrm>
            <a:off x="0" y="1268760"/>
            <a:ext cx="9144000" cy="5589240"/>
          </a:xfrm>
        </p:spPr>
        <p:txBody>
          <a:bodyPr/>
          <a:lstStyle/>
          <a:p>
            <a:pPr>
              <a:buFont typeface="Wingdings" pitchFamily="2" charset="2"/>
              <a:buChar char=""/>
            </a:pPr>
            <a:r>
              <a:rPr lang="en-IE" dirty="0" smtClean="0">
                <a:solidFill>
                  <a:srgbClr val="00B050"/>
                </a:solidFill>
              </a:rPr>
              <a:t>Sheep farming is practised on well-drained mountain slopes </a:t>
            </a:r>
            <a:r>
              <a:rPr lang="en-IE" dirty="0" smtClean="0"/>
              <a:t>&amp; limestone lowlands of the region.</a:t>
            </a:r>
          </a:p>
          <a:p>
            <a:pPr>
              <a:buFont typeface="Wingdings" pitchFamily="2" charset="2"/>
              <a:buChar char=""/>
            </a:pPr>
            <a:r>
              <a:rPr lang="en-IE" dirty="0" smtClean="0"/>
              <a:t>An estimated </a:t>
            </a:r>
            <a:r>
              <a:rPr lang="en-IE" dirty="0" smtClean="0">
                <a:solidFill>
                  <a:srgbClr val="00B050"/>
                </a:solidFill>
              </a:rPr>
              <a:t>27% of mountain areas have been degraded by overgrazing.</a:t>
            </a:r>
            <a:endParaRPr lang="en-IE" dirty="0" smtClean="0"/>
          </a:p>
          <a:p>
            <a:pPr>
              <a:buFont typeface="Wingdings" pitchFamily="2" charset="2"/>
              <a:buChar char=""/>
            </a:pPr>
            <a:r>
              <a:rPr lang="en-IE" dirty="0" smtClean="0">
                <a:solidFill>
                  <a:srgbClr val="7030A0"/>
                </a:solidFill>
              </a:rPr>
              <a:t>A combination of EU subsidies (</a:t>
            </a:r>
            <a:r>
              <a:rPr lang="en-IE" dirty="0" err="1" smtClean="0">
                <a:solidFill>
                  <a:srgbClr val="7030A0"/>
                </a:solidFill>
              </a:rPr>
              <a:t>headage</a:t>
            </a:r>
            <a:r>
              <a:rPr lang="en-IE" dirty="0" smtClean="0">
                <a:solidFill>
                  <a:srgbClr val="7030A0"/>
                </a:solidFill>
              </a:rPr>
              <a:t> – farmers paid based on number of animals kept on farm) and increased demand led to doubling of sheep population between 1980 &amp; 1995, resulting in overgrazing.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62" name="Picture 2" descr="http://www.photoeverywhere.co.uk/britain/walesgeneral/27-welshsheep2.jpg"/>
          <p:cNvPicPr>
            <a:picLocks noChangeAspect="1" noChangeArrowheads="1"/>
          </p:cNvPicPr>
          <p:nvPr/>
        </p:nvPicPr>
        <p:blipFill>
          <a:blip r:embed="rId3" cstate="print"/>
          <a:srcRect/>
          <a:stretch>
            <a:fillRect/>
          </a:stretch>
        </p:blipFill>
        <p:spPr bwMode="auto">
          <a:xfrm>
            <a:off x="1" y="-134471"/>
            <a:ext cx="9144000" cy="699247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yourlocalweb.co.uk/images/pictures/11/87/muddy-field-116544.jpg"/>
          <p:cNvPicPr>
            <a:picLocks noChangeAspect="1" noChangeArrowheads="1"/>
          </p:cNvPicPr>
          <p:nvPr/>
        </p:nvPicPr>
        <p:blipFill>
          <a:blip r:embed="rId3" cstate="print"/>
          <a:srcRect/>
          <a:stretch>
            <a:fillRect/>
          </a:stretch>
        </p:blipFill>
        <p:spPr bwMode="auto">
          <a:xfrm>
            <a:off x="0" y="260648"/>
            <a:ext cx="4716016" cy="6237312"/>
          </a:xfrm>
          <a:prstGeom prst="rect">
            <a:avLst/>
          </a:prstGeom>
          <a:noFill/>
        </p:spPr>
      </p:pic>
      <p:pic>
        <p:nvPicPr>
          <p:cNvPr id="2052" name="Picture 4" descr="http://images.travelpod.com/users/hilaryramsey/11.1259872162.long-muddy-hill.jpg"/>
          <p:cNvPicPr>
            <a:picLocks noChangeAspect="1" noChangeArrowheads="1"/>
          </p:cNvPicPr>
          <p:nvPr/>
        </p:nvPicPr>
        <p:blipFill>
          <a:blip r:embed="rId4" cstate="print"/>
          <a:srcRect/>
          <a:stretch>
            <a:fillRect/>
          </a:stretch>
        </p:blipFill>
        <p:spPr bwMode="auto">
          <a:xfrm>
            <a:off x="4788024" y="332656"/>
            <a:ext cx="4355976" cy="616607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a:p>
        </p:txBody>
      </p:sp>
      <p:pic>
        <p:nvPicPr>
          <p:cNvPr id="26627" name="Picture 3" descr="C:\Documents\An Tíreolas 09-10\Patrick L.C Geo\Core Units\Regions---\ZZ\4419920424_f2d101c024.jpg"/>
          <p:cNvPicPr>
            <a:picLocks noChangeAspect="1" noChangeArrowheads="1"/>
          </p:cNvPicPr>
          <p:nvPr/>
        </p:nvPicPr>
        <p:blipFill>
          <a:blip r:embed="rId3" cstate="print"/>
          <a:srcRect/>
          <a:stretch>
            <a:fillRect/>
          </a:stretch>
        </p:blipFill>
        <p:spPr bwMode="auto">
          <a:xfrm>
            <a:off x="0" y="1"/>
            <a:ext cx="4716016" cy="6858000"/>
          </a:xfrm>
          <a:prstGeom prst="rect">
            <a:avLst/>
          </a:prstGeom>
          <a:noFill/>
          <a:ln w="9525">
            <a:noFill/>
            <a:miter lim="800000"/>
            <a:headEnd/>
            <a:tailEnd/>
          </a:ln>
        </p:spPr>
      </p:pic>
      <p:pic>
        <p:nvPicPr>
          <p:cNvPr id="26628" name="Picture 4" descr="C:\Documents\An Tíreolas 09-10\Patrick L.C Geo\Core Units\Regions---\ZZ\mayomap.gif"/>
          <p:cNvPicPr>
            <a:picLocks noGrp="1" noChangeAspect="1" noChangeArrowheads="1"/>
          </p:cNvPicPr>
          <p:nvPr>
            <p:ph idx="1"/>
          </p:nvPr>
        </p:nvPicPr>
        <p:blipFill>
          <a:blip r:embed="rId4" cstate="print"/>
          <a:srcRect/>
          <a:stretch>
            <a:fillRect/>
          </a:stretch>
        </p:blipFill>
        <p:spPr>
          <a:xfrm>
            <a:off x="4644008" y="0"/>
            <a:ext cx="4499992" cy="68580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8F"/>
          <p:cNvPicPr>
            <a:picLocks noChangeAspect="1" noChangeArrowheads="1"/>
          </p:cNvPicPr>
          <p:nvPr/>
        </p:nvPicPr>
        <p:blipFill>
          <a:blip r:embed="rId3" cstate="print"/>
          <a:srcRect/>
          <a:stretch>
            <a:fillRect/>
          </a:stretch>
        </p:blipFill>
        <p:spPr bwMode="auto">
          <a:xfrm>
            <a:off x="0" y="0"/>
            <a:ext cx="9144000" cy="66955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t>Primary Activities</a:t>
            </a:r>
            <a:br>
              <a:rPr lang="en-IE" dirty="0" smtClean="0"/>
            </a:br>
            <a:r>
              <a:rPr lang="en-IE" dirty="0" smtClean="0"/>
              <a:t>Agriculture</a:t>
            </a:r>
            <a:endParaRPr lang="en-IE" dirty="0"/>
          </a:p>
        </p:txBody>
      </p:sp>
      <p:sp>
        <p:nvSpPr>
          <p:cNvPr id="27651" name="Content Placeholder 2"/>
          <p:cNvSpPr>
            <a:spLocks noGrp="1"/>
          </p:cNvSpPr>
          <p:nvPr>
            <p:ph idx="1"/>
          </p:nvPr>
        </p:nvSpPr>
        <p:spPr>
          <a:xfrm>
            <a:off x="0" y="1412776"/>
            <a:ext cx="9144000" cy="5445224"/>
          </a:xfrm>
        </p:spPr>
        <p:txBody>
          <a:bodyPr/>
          <a:lstStyle/>
          <a:p>
            <a:pPr eaLnBrk="1" hangingPunct="1">
              <a:buFont typeface="Arial" charset="0"/>
              <a:buChar char="•"/>
            </a:pPr>
            <a:r>
              <a:rPr lang="en-IE" dirty="0" smtClean="0"/>
              <a:t>Galway/Monaghan – Cattle. </a:t>
            </a:r>
          </a:p>
          <a:p>
            <a:pPr eaLnBrk="1" hangingPunct="1">
              <a:buFont typeface="Arial" charset="0"/>
              <a:buChar char="•"/>
            </a:pPr>
            <a:r>
              <a:rPr lang="en-IE" dirty="0" smtClean="0">
                <a:solidFill>
                  <a:srgbClr val="00B050"/>
                </a:solidFill>
              </a:rPr>
              <a:t>Mushroom and poultry production </a:t>
            </a:r>
            <a:r>
              <a:rPr lang="en-IE" dirty="0" smtClean="0"/>
              <a:t>are more common in the BMW region than anywhere else in Ireland as they</a:t>
            </a:r>
            <a:r>
              <a:rPr lang="en-IE" dirty="0" smtClean="0">
                <a:solidFill>
                  <a:srgbClr val="00B050"/>
                </a:solidFill>
              </a:rPr>
              <a:t> </a:t>
            </a:r>
            <a:r>
              <a:rPr lang="en-IE" dirty="0" err="1" smtClean="0">
                <a:solidFill>
                  <a:srgbClr val="00B050"/>
                </a:solidFill>
              </a:rPr>
              <a:t>dont</a:t>
            </a:r>
            <a:r>
              <a:rPr lang="en-IE" dirty="0" smtClean="0">
                <a:solidFill>
                  <a:srgbClr val="00B050"/>
                </a:solidFill>
              </a:rPr>
              <a:t> depend on fertile land</a:t>
            </a:r>
            <a:r>
              <a:rPr lang="en-IE" dirty="0" smtClean="0">
                <a:solidFill>
                  <a:srgbClr val="7030A0"/>
                </a:solidFill>
              </a:rPr>
              <a:t>.</a:t>
            </a:r>
          </a:p>
          <a:p>
            <a:pPr eaLnBrk="1" hangingPunct="1">
              <a:buFont typeface="Arial" charset="0"/>
              <a:buChar char="•"/>
            </a:pPr>
            <a:r>
              <a:rPr lang="en-IE" dirty="0" smtClean="0"/>
              <a:t>Farms are </a:t>
            </a:r>
            <a:r>
              <a:rPr lang="en-IE" dirty="0" smtClean="0">
                <a:solidFill>
                  <a:srgbClr val="00B050"/>
                </a:solidFill>
              </a:rPr>
              <a:t>smaller than the national average - 30% under 10 hectares.</a:t>
            </a:r>
          </a:p>
          <a:p>
            <a:pPr>
              <a:buFont typeface="Wingdings" pitchFamily="2" charset="2"/>
              <a:buChar char=""/>
            </a:pPr>
            <a:endParaRPr lang="en-IE"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IE" dirty="0" smtClean="0">
                <a:solidFill>
                  <a:srgbClr val="0070C0"/>
                </a:solidFill>
              </a:rPr>
              <a:t>Impact of European union policies On Agriculture</a:t>
            </a:r>
            <a:endParaRPr lang="en-IE" dirty="0">
              <a:solidFill>
                <a:srgbClr val="0070C0"/>
              </a:solidFill>
            </a:endParaRPr>
          </a:p>
        </p:txBody>
      </p:sp>
      <p:sp>
        <p:nvSpPr>
          <p:cNvPr id="28675" name="Content Placeholder 2"/>
          <p:cNvSpPr>
            <a:spLocks noGrp="1"/>
          </p:cNvSpPr>
          <p:nvPr>
            <p:ph idx="1"/>
          </p:nvPr>
        </p:nvSpPr>
        <p:spPr>
          <a:xfrm>
            <a:off x="0" y="1554163"/>
            <a:ext cx="9144000" cy="5303837"/>
          </a:xfrm>
        </p:spPr>
        <p:txBody>
          <a:bodyPr/>
          <a:lstStyle/>
          <a:p>
            <a:pPr>
              <a:buFont typeface="Wingdings" pitchFamily="2" charset="2"/>
              <a:buChar char=""/>
            </a:pPr>
            <a:r>
              <a:rPr lang="en-IE" dirty="0" smtClean="0"/>
              <a:t>Western farmers are </a:t>
            </a:r>
            <a:r>
              <a:rPr lang="en-IE" dirty="0" smtClean="0">
                <a:solidFill>
                  <a:srgbClr val="00B050"/>
                </a:solidFill>
              </a:rPr>
              <a:t>heavily dependent on EU support.</a:t>
            </a:r>
          </a:p>
          <a:p>
            <a:pPr>
              <a:buFont typeface="Wingdings" pitchFamily="2" charset="2"/>
              <a:buChar char=""/>
            </a:pPr>
            <a:r>
              <a:rPr lang="en-IE" dirty="0" smtClean="0">
                <a:solidFill>
                  <a:srgbClr val="7030A0"/>
                </a:solidFill>
              </a:rPr>
              <a:t>The Common Agricultural Policy </a:t>
            </a:r>
            <a:r>
              <a:rPr lang="en-IE" dirty="0" smtClean="0">
                <a:solidFill>
                  <a:srgbClr val="00B050"/>
                </a:solidFill>
              </a:rPr>
              <a:t>(CAP) </a:t>
            </a:r>
            <a:r>
              <a:rPr lang="en-IE" dirty="0" smtClean="0">
                <a:solidFill>
                  <a:srgbClr val="7030A0"/>
                </a:solidFill>
              </a:rPr>
              <a:t>is the main source.</a:t>
            </a:r>
          </a:p>
          <a:p>
            <a:pPr>
              <a:buFont typeface="Wingdings" pitchFamily="2" charset="2"/>
              <a:buChar char=""/>
            </a:pPr>
            <a:r>
              <a:rPr lang="en-IE" dirty="0" smtClean="0"/>
              <a:t>Initially the E.U purchased all farm produce not sold on </a:t>
            </a:r>
            <a:r>
              <a:rPr lang="en-IE" dirty="0" err="1" smtClean="0"/>
              <a:t>on</a:t>
            </a:r>
            <a:r>
              <a:rPr lang="en-IE" dirty="0" smtClean="0"/>
              <a:t> open market. This benefited larger farmers. This has been re-drawn in last decade to benefit </a:t>
            </a:r>
            <a:r>
              <a:rPr lang="en-IE" dirty="0" err="1" smtClean="0"/>
              <a:t>medium&amp;small</a:t>
            </a:r>
            <a:r>
              <a:rPr lang="en-IE" dirty="0" smtClean="0"/>
              <a:t> farmers more.</a:t>
            </a:r>
          </a:p>
        </p:txBody>
      </p:sp>
      <p:sp>
        <p:nvSpPr>
          <p:cNvPr id="4" name="5-Point Star 3"/>
          <p:cNvSpPr/>
          <p:nvPr/>
        </p:nvSpPr>
        <p:spPr>
          <a:xfrm>
            <a:off x="7884368" y="6165304"/>
            <a:ext cx="1080120" cy="692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IE" dirty="0" smtClean="0">
                <a:solidFill>
                  <a:srgbClr val="0070C0"/>
                </a:solidFill>
              </a:rPr>
              <a:t>Impact of European union policies on agriculture</a:t>
            </a:r>
            <a:endParaRPr lang="en-IE" dirty="0">
              <a:solidFill>
                <a:srgbClr val="0070C0"/>
              </a:solidFill>
            </a:endParaRPr>
          </a:p>
        </p:txBody>
      </p:sp>
      <p:sp>
        <p:nvSpPr>
          <p:cNvPr id="29699" name="Content Placeholder 2"/>
          <p:cNvSpPr>
            <a:spLocks noGrp="1"/>
          </p:cNvSpPr>
          <p:nvPr>
            <p:ph idx="1"/>
          </p:nvPr>
        </p:nvSpPr>
        <p:spPr>
          <a:xfrm>
            <a:off x="0" y="1554163"/>
            <a:ext cx="9144000" cy="5303837"/>
          </a:xfrm>
        </p:spPr>
        <p:txBody>
          <a:bodyPr/>
          <a:lstStyle/>
          <a:p>
            <a:pPr>
              <a:buFont typeface="Wingdings" pitchFamily="2" charset="2"/>
              <a:buChar char=""/>
            </a:pPr>
            <a:r>
              <a:rPr lang="en-IE" dirty="0" smtClean="0"/>
              <a:t>The </a:t>
            </a:r>
            <a:r>
              <a:rPr lang="en-IE" dirty="0" smtClean="0">
                <a:solidFill>
                  <a:srgbClr val="00B050"/>
                </a:solidFill>
              </a:rPr>
              <a:t>Rural Environmental Protection Scheme (REPS)</a:t>
            </a:r>
            <a:r>
              <a:rPr lang="en-IE" dirty="0" smtClean="0"/>
              <a:t> directly pays farmers for environmental conservation (tidy farms, preservation of wildlife habitats).</a:t>
            </a:r>
          </a:p>
          <a:p>
            <a:pPr>
              <a:buFont typeface="Wingdings" pitchFamily="2" charset="2"/>
              <a:buChar char=""/>
            </a:pPr>
            <a:r>
              <a:rPr lang="en-IE" dirty="0" smtClean="0">
                <a:solidFill>
                  <a:srgbClr val="00B050"/>
                </a:solidFill>
              </a:rPr>
              <a:t>Farming has become a part-time job. A </a:t>
            </a:r>
            <a:r>
              <a:rPr lang="en-IE" dirty="0" err="1" smtClean="0">
                <a:solidFill>
                  <a:srgbClr val="00B050"/>
                </a:solidFill>
              </a:rPr>
              <a:t>Teagasc</a:t>
            </a:r>
            <a:r>
              <a:rPr lang="en-IE" dirty="0" smtClean="0">
                <a:solidFill>
                  <a:srgbClr val="00B050"/>
                </a:solidFill>
              </a:rPr>
              <a:t> survey has showed that almost 50% of farmers in the region have an off-farm job.</a:t>
            </a:r>
          </a:p>
        </p:txBody>
      </p:sp>
      <p:sp>
        <p:nvSpPr>
          <p:cNvPr id="4" name="5-Point Star 3"/>
          <p:cNvSpPr/>
          <p:nvPr/>
        </p:nvSpPr>
        <p:spPr>
          <a:xfrm>
            <a:off x="7884368" y="6165304"/>
            <a:ext cx="1080120" cy="692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r>
              <a:rPr lang="en-GB" dirty="0" smtClean="0"/>
              <a:t>REPS annual payment of €200 per hectare for the first 20 hectares, €175 per hectare for the next 20 hectares, €70 per hectare for the next 15 hectares and €10 per hectare for the remaining hectares.</a:t>
            </a:r>
            <a:endParaRPr lang="en-US" dirty="0" smtClean="0"/>
          </a:p>
        </p:txBody>
      </p:sp>
      <p:sp>
        <p:nvSpPr>
          <p:cNvPr id="4" name="5-Point Star 3"/>
          <p:cNvSpPr/>
          <p:nvPr/>
        </p:nvSpPr>
        <p:spPr>
          <a:xfrm>
            <a:off x="7884368" y="6165304"/>
            <a:ext cx="1080120" cy="692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1410" name="Picture 2" descr="Farming at Hennigan's Heritage Centre - ireland"/>
          <p:cNvPicPr>
            <a:picLocks noChangeAspect="1" noChangeArrowheads="1"/>
          </p:cNvPicPr>
          <p:nvPr/>
        </p:nvPicPr>
        <p:blipFill>
          <a:blip r:embed="rId3" cstate="print"/>
          <a:srcRect/>
          <a:stretch>
            <a:fillRect/>
          </a:stretch>
        </p:blipFill>
        <p:spPr bwMode="auto">
          <a:xfrm>
            <a:off x="323528" y="260648"/>
            <a:ext cx="8388424" cy="630064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pPr fontAlgn="auto">
              <a:spcAft>
                <a:spcPts val="0"/>
              </a:spcAft>
              <a:defRPr/>
            </a:pPr>
            <a:r>
              <a:rPr lang="en-IE" dirty="0" smtClean="0">
                <a:solidFill>
                  <a:srgbClr val="0070C0"/>
                </a:solidFill>
              </a:rPr>
              <a:t>Primary Economic Activities</a:t>
            </a:r>
            <a:br>
              <a:rPr lang="en-IE" dirty="0" smtClean="0">
                <a:solidFill>
                  <a:srgbClr val="0070C0"/>
                </a:solidFill>
              </a:rPr>
            </a:br>
            <a:r>
              <a:rPr lang="en-IE" u="sng" dirty="0" smtClean="0">
                <a:solidFill>
                  <a:srgbClr val="0070C0"/>
                </a:solidFill>
              </a:rPr>
              <a:t>Fishing</a:t>
            </a:r>
            <a:r>
              <a:rPr lang="en-IE" dirty="0" smtClean="0"/>
              <a:t/>
            </a:r>
            <a:br>
              <a:rPr lang="en-IE" dirty="0" smtClean="0"/>
            </a:br>
            <a:endParaRPr lang="en-IE" dirty="0">
              <a:solidFill>
                <a:srgbClr val="0070C0"/>
              </a:solidFill>
            </a:endParaRPr>
          </a:p>
        </p:txBody>
      </p:sp>
      <p:sp>
        <p:nvSpPr>
          <p:cNvPr id="30723" name="Content Placeholder 2"/>
          <p:cNvSpPr>
            <a:spLocks noGrp="1"/>
          </p:cNvSpPr>
          <p:nvPr>
            <p:ph idx="1"/>
          </p:nvPr>
        </p:nvSpPr>
        <p:spPr>
          <a:xfrm>
            <a:off x="304800" y="1143000"/>
            <a:ext cx="8686800" cy="5715000"/>
          </a:xfrm>
        </p:spPr>
        <p:txBody>
          <a:bodyPr/>
          <a:lstStyle/>
          <a:p>
            <a:pPr>
              <a:buFont typeface="Wingdings 2" pitchFamily="18" charset="2"/>
              <a:buChar char=""/>
            </a:pPr>
            <a:r>
              <a:rPr lang="en-IE" dirty="0" smtClean="0">
                <a:solidFill>
                  <a:srgbClr val="00B050"/>
                </a:solidFill>
              </a:rPr>
              <a:t>Due to limited opportunities to farm on land, fishing has become an important industry.</a:t>
            </a:r>
          </a:p>
          <a:p>
            <a:pPr>
              <a:buFont typeface="Wingdings 2" pitchFamily="18" charset="2"/>
              <a:buChar char=""/>
            </a:pPr>
            <a:r>
              <a:rPr lang="en-IE" dirty="0" smtClean="0">
                <a:solidFill>
                  <a:srgbClr val="7030A0"/>
                </a:solidFill>
              </a:rPr>
              <a:t>The west has a variety of </a:t>
            </a:r>
            <a:r>
              <a:rPr lang="en-IE" dirty="0" smtClean="0">
                <a:solidFill>
                  <a:srgbClr val="00B050"/>
                </a:solidFill>
              </a:rPr>
              <a:t>natural advantages </a:t>
            </a:r>
            <a:r>
              <a:rPr lang="en-IE" dirty="0" smtClean="0">
                <a:solidFill>
                  <a:srgbClr val="7030A0"/>
                </a:solidFill>
              </a:rPr>
              <a:t>for the fishing industry:</a:t>
            </a:r>
          </a:p>
          <a:p>
            <a:pPr>
              <a:buFont typeface="Wingdings 2" pitchFamily="18" charset="2"/>
              <a:buNone/>
            </a:pPr>
            <a:r>
              <a:rPr lang="en-IE" dirty="0" smtClean="0"/>
              <a:t>	</a:t>
            </a:r>
            <a:r>
              <a:rPr lang="en-IE" b="1" i="1" dirty="0" smtClean="0">
                <a:solidFill>
                  <a:srgbClr val="7030A0"/>
                </a:solidFill>
              </a:rPr>
              <a:t>-</a:t>
            </a:r>
            <a:r>
              <a:rPr lang="en-IE" i="1" dirty="0" smtClean="0">
                <a:solidFill>
                  <a:srgbClr val="00B050"/>
                </a:solidFill>
              </a:rPr>
              <a:t>Access to Atlantic fishing grounds.</a:t>
            </a:r>
          </a:p>
          <a:p>
            <a:pPr>
              <a:buFont typeface="Wingdings 2" pitchFamily="18" charset="2"/>
              <a:buNone/>
            </a:pPr>
            <a:r>
              <a:rPr lang="en-IE" i="1" dirty="0" smtClean="0">
                <a:solidFill>
                  <a:srgbClr val="00B050"/>
                </a:solidFill>
              </a:rPr>
              <a:t>	</a:t>
            </a:r>
            <a:r>
              <a:rPr lang="en-IE" b="1" i="1" dirty="0" smtClean="0">
                <a:solidFill>
                  <a:srgbClr val="00B050"/>
                </a:solidFill>
              </a:rPr>
              <a:t>-</a:t>
            </a:r>
            <a:r>
              <a:rPr lang="en-IE" i="1" dirty="0" smtClean="0">
                <a:solidFill>
                  <a:srgbClr val="00B050"/>
                </a:solidFill>
              </a:rPr>
              <a:t>Favourable currents &amp; water temperatures of NAD</a:t>
            </a:r>
          </a:p>
          <a:p>
            <a:pPr>
              <a:buFont typeface="Wingdings" pitchFamily="2" charset="2"/>
              <a:buNone/>
            </a:pPr>
            <a:r>
              <a:rPr lang="en-IE" i="1" dirty="0" smtClean="0">
                <a:solidFill>
                  <a:srgbClr val="00B050"/>
                </a:solidFill>
              </a:rPr>
              <a:t>	</a:t>
            </a:r>
            <a:r>
              <a:rPr lang="en-IE" b="1" i="1" dirty="0" smtClean="0">
                <a:solidFill>
                  <a:srgbClr val="00B050"/>
                </a:solidFill>
              </a:rPr>
              <a:t>-</a:t>
            </a:r>
            <a:r>
              <a:rPr lang="en-IE" i="1" dirty="0" smtClean="0">
                <a:solidFill>
                  <a:srgbClr val="00B050"/>
                </a:solidFill>
              </a:rPr>
              <a:t>Shallow continental shelf (100m deep) producing a rich plankton</a:t>
            </a:r>
            <a:r>
              <a:rPr lang="en-IE" i="1" dirty="0" smtClean="0">
                <a:solidFill>
                  <a:srgbClr val="7030A0"/>
                </a:solidFill>
              </a:rPr>
              <a:t> supply for fish food and making trawling easier.</a:t>
            </a:r>
          </a:p>
          <a:p>
            <a:pPr>
              <a:buFont typeface="Wingdings 2" pitchFamily="18" charset="2"/>
              <a:buNone/>
            </a:pPr>
            <a:endParaRPr lang="en-IE"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ctrTitle"/>
          </p:nvPr>
        </p:nvSpPr>
        <p:spPr>
          <a:xfrm>
            <a:off x="685800" y="2286000"/>
            <a:ext cx="7772400" cy="1143000"/>
          </a:xfrm>
        </p:spPr>
        <p:txBody>
          <a:bodyPr/>
          <a:lstStyle/>
          <a:p>
            <a:pPr eaLnBrk="1" hangingPunct="1">
              <a:defRPr/>
            </a:pPr>
            <a:r>
              <a:rPr lang="en-GB"/>
              <a:t> </a:t>
            </a:r>
          </a:p>
        </p:txBody>
      </p:sp>
      <p:pic>
        <p:nvPicPr>
          <p:cNvPr id="8195" name="Picture 3"/>
          <p:cNvPicPr>
            <a:picLocks noChangeAspect="1" noChangeArrowheads="1"/>
          </p:cNvPicPr>
          <p:nvPr/>
        </p:nvPicPr>
        <p:blipFill>
          <a:blip r:embed="rId3" cstate="print"/>
          <a:srcRect/>
          <a:stretch>
            <a:fillRect/>
          </a:stretch>
        </p:blipFill>
        <p:spPr bwMode="auto">
          <a:xfrm>
            <a:off x="357188" y="142875"/>
            <a:ext cx="8572500"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ctrTitle"/>
          </p:nvPr>
        </p:nvSpPr>
        <p:spPr>
          <a:xfrm>
            <a:off x="685800" y="2286000"/>
            <a:ext cx="7772400" cy="1143000"/>
          </a:xfrm>
        </p:spPr>
        <p:txBody>
          <a:bodyPr/>
          <a:lstStyle/>
          <a:p>
            <a:pPr eaLnBrk="1" hangingPunct="1">
              <a:defRPr/>
            </a:pPr>
            <a:r>
              <a:rPr lang="en-GB"/>
              <a:t> </a:t>
            </a:r>
          </a:p>
        </p:txBody>
      </p:sp>
      <p:pic>
        <p:nvPicPr>
          <p:cNvPr id="11267" name="Picture 3"/>
          <p:cNvPicPr>
            <a:picLocks noChangeAspect="1" noChangeArrowheads="1"/>
          </p:cNvPicPr>
          <p:nvPr/>
        </p:nvPicPr>
        <p:blipFill>
          <a:blip r:embed="rId3" cstate="print"/>
          <a:srcRect/>
          <a:stretch>
            <a:fillRect/>
          </a:stretch>
        </p:blipFill>
        <p:spPr bwMode="auto">
          <a:xfrm>
            <a:off x="827584" y="1"/>
            <a:ext cx="748883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Fishing</a:t>
            </a:r>
            <a:endParaRPr lang="en-IE" dirty="0"/>
          </a:p>
        </p:txBody>
      </p:sp>
      <p:sp>
        <p:nvSpPr>
          <p:cNvPr id="32771" name="Content Placeholder 2"/>
          <p:cNvSpPr>
            <a:spLocks noGrp="1"/>
          </p:cNvSpPr>
          <p:nvPr>
            <p:ph idx="1"/>
          </p:nvPr>
        </p:nvSpPr>
        <p:spPr>
          <a:xfrm>
            <a:off x="0" y="1268413"/>
            <a:ext cx="9144000" cy="5589587"/>
          </a:xfrm>
        </p:spPr>
        <p:txBody>
          <a:bodyPr/>
          <a:lstStyle/>
          <a:p>
            <a:pPr eaLnBrk="1" hangingPunct="1">
              <a:buFont typeface="Arial" charset="0"/>
              <a:buChar char="•"/>
            </a:pPr>
            <a:r>
              <a:rPr lang="en-IE" sz="3000" dirty="0" smtClean="0">
                <a:solidFill>
                  <a:srgbClr val="00B050"/>
                </a:solidFill>
              </a:rPr>
              <a:t>Numerous sheltered inlets </a:t>
            </a:r>
            <a:r>
              <a:rPr lang="en-IE" sz="3000" dirty="0" smtClean="0"/>
              <a:t>provide fishing harbours (</a:t>
            </a:r>
            <a:r>
              <a:rPr lang="en-IE" sz="3000" dirty="0" err="1" smtClean="0"/>
              <a:t>Killybegs</a:t>
            </a:r>
            <a:r>
              <a:rPr lang="en-IE" sz="3000" dirty="0" smtClean="0"/>
              <a:t>, Co. Donegal) &amp; calm water for fish farms (</a:t>
            </a:r>
            <a:r>
              <a:rPr lang="en-IE" sz="3000" dirty="0" err="1" smtClean="0"/>
              <a:t>Killary</a:t>
            </a:r>
            <a:r>
              <a:rPr lang="en-IE" sz="3000" dirty="0" smtClean="0"/>
              <a:t> Harbour, Co. Galway).</a:t>
            </a:r>
          </a:p>
          <a:p>
            <a:pPr eaLnBrk="1" hangingPunct="1">
              <a:buFont typeface="Arial" charset="0"/>
              <a:buChar char="•"/>
            </a:pPr>
            <a:r>
              <a:rPr lang="en-IE" sz="3000" dirty="0" smtClean="0">
                <a:solidFill>
                  <a:srgbClr val="7030A0"/>
                </a:solidFill>
              </a:rPr>
              <a:t>Successful sea fishing and aquaculture has developed thanks to several physical characteristics. </a:t>
            </a:r>
            <a:r>
              <a:rPr lang="en-IE" sz="3000" dirty="0" smtClean="0">
                <a:solidFill>
                  <a:srgbClr val="00B050"/>
                </a:solidFill>
              </a:rPr>
              <a:t>About 2,000 </a:t>
            </a:r>
            <a:r>
              <a:rPr lang="en-IE" sz="3000" dirty="0" err="1" smtClean="0">
                <a:solidFill>
                  <a:srgbClr val="00B050"/>
                </a:solidFill>
              </a:rPr>
              <a:t>ppl</a:t>
            </a:r>
            <a:r>
              <a:rPr lang="en-IE" sz="3000" dirty="0" smtClean="0">
                <a:solidFill>
                  <a:srgbClr val="00B050"/>
                </a:solidFill>
              </a:rPr>
              <a:t> are employed in fishing, processing and aquaculture in the western region</a:t>
            </a:r>
            <a:r>
              <a:rPr lang="en-IE" sz="3000" dirty="0" smtClean="0">
                <a:solidFill>
                  <a:srgbClr val="7030A0"/>
                </a:solidFill>
              </a:rPr>
              <a:t>.</a:t>
            </a:r>
          </a:p>
          <a:p>
            <a:pPr eaLnBrk="1" hangingPunct="1">
              <a:buFont typeface="Arial" charset="0"/>
              <a:buChar char="•"/>
            </a:pPr>
            <a:r>
              <a:rPr lang="en-IE" sz="3000" dirty="0" smtClean="0"/>
              <a:t>The west coast of Ireland is effected by the </a:t>
            </a:r>
            <a:r>
              <a:rPr lang="en-IE" sz="3000" dirty="0" smtClean="0">
                <a:solidFill>
                  <a:srgbClr val="00B050"/>
                </a:solidFill>
              </a:rPr>
              <a:t>warm North Atlantic Drift which keeps our shores free of ice and brings a variety of fish (Herring &amp; Mackerel).</a:t>
            </a:r>
          </a:p>
          <a:p>
            <a:pPr>
              <a:buFont typeface="Wingdings" pitchFamily="2" charset="2"/>
              <a:buChar char=""/>
            </a:pPr>
            <a:endParaRPr lang="en-IE" sz="25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normAutofit fontScale="90000"/>
          </a:bodyPr>
          <a:lstStyle/>
          <a:p>
            <a:r>
              <a:rPr lang="en-US" sz="4000"/>
              <a:t>Fig. 7 Fishing ports in the BMW region</a:t>
            </a:r>
            <a:br>
              <a:rPr lang="en-US" sz="4000"/>
            </a:br>
            <a:endParaRPr lang="en-US" sz="4000"/>
          </a:p>
        </p:txBody>
      </p:sp>
      <p:pic>
        <p:nvPicPr>
          <p:cNvPr id="17412" name="Picture 4"/>
          <p:cNvPicPr>
            <a:picLocks noGrp="1" noChangeAspect="1" noChangeArrowheads="1"/>
          </p:cNvPicPr>
          <p:nvPr>
            <p:ph idx="1"/>
          </p:nvPr>
        </p:nvPicPr>
        <p:blipFill>
          <a:blip r:embed="rId3" cstate="print"/>
          <a:srcRect/>
          <a:stretch>
            <a:fillRect/>
          </a:stretch>
        </p:blipFill>
        <p:spPr>
          <a:xfrm>
            <a:off x="611560" y="1171565"/>
            <a:ext cx="7704856" cy="5686435"/>
          </a:xfrm>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PPT1AB"/>
          <p:cNvPicPr>
            <a:picLocks noChangeAspect="1" noChangeArrowheads="1"/>
          </p:cNvPicPr>
          <p:nvPr/>
        </p:nvPicPr>
        <p:blipFill>
          <a:blip r:embed="rId3" cstate="print"/>
          <a:srcRect/>
          <a:stretch>
            <a:fillRect/>
          </a:stretch>
        </p:blipFill>
        <p:spPr bwMode="auto">
          <a:xfrm>
            <a:off x="0" y="0"/>
            <a:ext cx="89644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pic>
        <p:nvPicPr>
          <p:cNvPr id="9219" name="Picture 3"/>
          <p:cNvPicPr>
            <a:picLocks noGrp="1" noChangeAspect="1" noChangeArrowheads="1"/>
          </p:cNvPicPr>
          <p:nvPr>
            <p:ph type="body" idx="1"/>
          </p:nvPr>
        </p:nvPicPr>
        <p:blipFill>
          <a:blip r:embed="rId3" cstate="print"/>
          <a:srcRect l="25588" t="12201" r="26375" b="6951"/>
          <a:stretch>
            <a:fillRect/>
          </a:stretch>
        </p:blipFill>
        <p:spPr>
          <a:xfrm>
            <a:off x="611560" y="23427"/>
            <a:ext cx="7668344" cy="6861957"/>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Impact </a:t>
            </a:r>
            <a:r>
              <a:rPr lang="en-IE" dirty="0" err="1" smtClean="0"/>
              <a:t>oF</a:t>
            </a:r>
            <a:r>
              <a:rPr lang="en-IE" dirty="0" smtClean="0"/>
              <a:t> EU</a:t>
            </a:r>
            <a:endParaRPr lang="en-US" dirty="0"/>
          </a:p>
        </p:txBody>
      </p:sp>
      <p:sp>
        <p:nvSpPr>
          <p:cNvPr id="3" name="Content Placeholder 2"/>
          <p:cNvSpPr>
            <a:spLocks noGrp="1"/>
          </p:cNvSpPr>
          <p:nvPr>
            <p:ph idx="1"/>
          </p:nvPr>
        </p:nvSpPr>
        <p:spPr/>
        <p:txBody>
          <a:bodyPr/>
          <a:lstStyle/>
          <a:p>
            <a:r>
              <a:rPr lang="en-IE" dirty="0" smtClean="0"/>
              <a:t>Developed a </a:t>
            </a:r>
            <a:r>
              <a:rPr lang="en-IE" dirty="0" smtClean="0">
                <a:solidFill>
                  <a:srgbClr val="00B050"/>
                </a:solidFill>
              </a:rPr>
              <a:t>small, widely, old fishing culture and fleet into a modern financial viable industry.</a:t>
            </a:r>
          </a:p>
          <a:p>
            <a:r>
              <a:rPr lang="en-IE" dirty="0" smtClean="0"/>
              <a:t>More fish caught resulting in </a:t>
            </a:r>
            <a:r>
              <a:rPr lang="en-IE" dirty="0" smtClean="0">
                <a:solidFill>
                  <a:srgbClr val="00B050"/>
                </a:solidFill>
              </a:rPr>
              <a:t>over-fishing and stopped the expansion on the industry</a:t>
            </a:r>
            <a:r>
              <a:rPr lang="en-IE" dirty="0" smtClean="0"/>
              <a:t>.</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Common Fisheries Policy-CFP</a:t>
            </a:r>
            <a:endParaRPr lang="en-US" dirty="0"/>
          </a:p>
        </p:txBody>
      </p:sp>
      <p:sp>
        <p:nvSpPr>
          <p:cNvPr id="3" name="Content Placeholder 2"/>
          <p:cNvSpPr>
            <a:spLocks noGrp="1"/>
          </p:cNvSpPr>
          <p:nvPr>
            <p:ph idx="1"/>
          </p:nvPr>
        </p:nvSpPr>
        <p:spPr/>
        <p:txBody>
          <a:bodyPr/>
          <a:lstStyle/>
          <a:p>
            <a:r>
              <a:rPr lang="en-IE" dirty="0" smtClean="0"/>
              <a:t>As studied before </a:t>
            </a:r>
            <a:r>
              <a:rPr lang="en-IE" dirty="0" smtClean="0">
                <a:solidFill>
                  <a:srgbClr val="00B050"/>
                </a:solidFill>
              </a:rPr>
              <a:t>CFP</a:t>
            </a:r>
            <a:r>
              <a:rPr lang="en-IE" dirty="0" smtClean="0"/>
              <a:t> resulted in-</a:t>
            </a:r>
          </a:p>
          <a:p>
            <a:r>
              <a:rPr lang="en-IE" dirty="0" smtClean="0"/>
              <a:t>1. Fishing banned in certain areas, use of quotas and regulation on fishing nets.</a:t>
            </a:r>
          </a:p>
          <a:p>
            <a:r>
              <a:rPr lang="en-IE" dirty="0" smtClean="0"/>
              <a:t>2. Compensation is provided to skippers who scrap their boats.</a:t>
            </a:r>
          </a:p>
          <a:p>
            <a:r>
              <a:rPr lang="en-IE" dirty="0" smtClean="0"/>
              <a:t>3. Boats </a:t>
            </a:r>
            <a:r>
              <a:rPr lang="en-IE" dirty="0" err="1" smtClean="0"/>
              <a:t>limitied</a:t>
            </a:r>
            <a:r>
              <a:rPr lang="en-IE" dirty="0" smtClean="0"/>
              <a:t> to 9 day a month on the Atlantic corridor</a:t>
            </a:r>
            <a:endParaRPr lang="en-US" dirty="0"/>
          </a:p>
        </p:txBody>
      </p:sp>
      <p:sp>
        <p:nvSpPr>
          <p:cNvPr id="4" name="5-Point Star 3"/>
          <p:cNvSpPr/>
          <p:nvPr/>
        </p:nvSpPr>
        <p:spPr>
          <a:xfrm>
            <a:off x="7884368" y="6165304"/>
            <a:ext cx="1080120" cy="692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solidFill>
                  <a:srgbClr val="0070C0"/>
                </a:solidFill>
              </a:rPr>
              <a:t>Changes in the West’s Fishing Industry</a:t>
            </a:r>
            <a:endParaRPr lang="en-IE" dirty="0">
              <a:solidFill>
                <a:srgbClr val="0070C0"/>
              </a:solidFill>
            </a:endParaRPr>
          </a:p>
        </p:txBody>
      </p:sp>
      <p:sp>
        <p:nvSpPr>
          <p:cNvPr id="33795" name="Content Placeholder 2"/>
          <p:cNvSpPr>
            <a:spLocks noGrp="1"/>
          </p:cNvSpPr>
          <p:nvPr>
            <p:ph idx="1"/>
          </p:nvPr>
        </p:nvSpPr>
        <p:spPr>
          <a:xfrm>
            <a:off x="0" y="1412875"/>
            <a:ext cx="9144000" cy="5445125"/>
          </a:xfrm>
        </p:spPr>
        <p:txBody>
          <a:bodyPr/>
          <a:lstStyle/>
          <a:p>
            <a:pPr>
              <a:buFont typeface="Wingdings" pitchFamily="2" charset="2"/>
              <a:buChar char=""/>
            </a:pPr>
            <a:r>
              <a:rPr lang="en-IE" dirty="0" smtClean="0"/>
              <a:t>Greater concentration in the largest port, </a:t>
            </a:r>
            <a:r>
              <a:rPr lang="en-IE" dirty="0" err="1" smtClean="0"/>
              <a:t>Rossaveal</a:t>
            </a:r>
            <a:r>
              <a:rPr lang="en-IE" dirty="0" smtClean="0"/>
              <a:t>.</a:t>
            </a:r>
          </a:p>
          <a:p>
            <a:pPr>
              <a:buFont typeface="Wingdings" pitchFamily="2" charset="2"/>
              <a:buChar char=""/>
            </a:pPr>
            <a:r>
              <a:rPr lang="en-IE" dirty="0" smtClean="0">
                <a:solidFill>
                  <a:srgbClr val="00B050"/>
                </a:solidFill>
              </a:rPr>
              <a:t>Fewer but larger fishing boats</a:t>
            </a:r>
            <a:r>
              <a:rPr lang="en-IE" dirty="0" smtClean="0">
                <a:solidFill>
                  <a:srgbClr val="7030A0"/>
                </a:solidFill>
              </a:rPr>
              <a:t>.</a:t>
            </a:r>
          </a:p>
          <a:p>
            <a:pPr>
              <a:buFont typeface="Wingdings" pitchFamily="2" charset="2"/>
              <a:buChar char=""/>
            </a:pPr>
            <a:r>
              <a:rPr lang="en-IE" dirty="0" smtClean="0">
                <a:solidFill>
                  <a:srgbClr val="00B050"/>
                </a:solidFill>
              </a:rPr>
              <a:t>Reduced numbers of workers </a:t>
            </a:r>
            <a:r>
              <a:rPr lang="en-IE" dirty="0" smtClean="0"/>
              <a:t>employed in sea fishing.</a:t>
            </a:r>
          </a:p>
          <a:p>
            <a:pPr>
              <a:buFont typeface="Wingdings" pitchFamily="2" charset="2"/>
              <a:buChar char=""/>
            </a:pPr>
            <a:r>
              <a:rPr lang="en-IE" dirty="0" smtClean="0">
                <a:solidFill>
                  <a:srgbClr val="00B050"/>
                </a:solidFill>
              </a:rPr>
              <a:t>Increased onshore employment with 60% of fish landed being processed </a:t>
            </a:r>
            <a:r>
              <a:rPr lang="en-IE" dirty="0" smtClean="0">
                <a:solidFill>
                  <a:srgbClr val="7030A0"/>
                </a:solidFill>
              </a:rPr>
              <a:t>before leaving for market.</a:t>
            </a:r>
          </a:p>
          <a:p>
            <a:pPr>
              <a:buFont typeface="Wingdings" pitchFamily="2" charset="2"/>
              <a:buChar char=""/>
            </a:pPr>
            <a:r>
              <a:rPr lang="en-IE" dirty="0" smtClean="0">
                <a:solidFill>
                  <a:srgbClr val="00B050"/>
                </a:solidFill>
              </a:rPr>
              <a:t>Growth in fish farming</a:t>
            </a:r>
            <a:r>
              <a:rPr lang="en-IE" dirty="0" smtClean="0"/>
              <a:t>.</a:t>
            </a:r>
          </a:p>
        </p:txBody>
      </p:sp>
      <p:sp>
        <p:nvSpPr>
          <p:cNvPr id="4" name="5-Point Star 3"/>
          <p:cNvSpPr/>
          <p:nvPr/>
        </p:nvSpPr>
        <p:spPr>
          <a:xfrm>
            <a:off x="7884368" y="6165304"/>
            <a:ext cx="1080120" cy="6926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defRPr/>
            </a:pPr>
            <a:r>
              <a:rPr lang="en-IE" dirty="0" smtClean="0"/>
              <a:t>*Fish landing in tonnes (1995 – 2002)</a:t>
            </a:r>
            <a:endParaRPr lang="en-IE" dirty="0"/>
          </a:p>
        </p:txBody>
      </p:sp>
      <p:graphicFrame>
        <p:nvGraphicFramePr>
          <p:cNvPr id="4" name="Content Placeholder 3"/>
          <p:cNvGraphicFramePr>
            <a:graphicFrameLocks noGrp="1"/>
          </p:cNvGraphicFramePr>
          <p:nvPr>
            <p:ph idx="1"/>
          </p:nvPr>
        </p:nvGraphicFramePr>
        <p:xfrm>
          <a:off x="0" y="1341438"/>
          <a:ext cx="9144000" cy="5517230"/>
        </p:xfrm>
        <a:graphic>
          <a:graphicData uri="http://schemas.openxmlformats.org/drawingml/2006/table">
            <a:tbl>
              <a:tblPr firstRow="1" bandRow="1">
                <a:tableStyleId>{5C22544A-7EE6-4342-B048-85BDC9FD1C3A}</a:tableStyleId>
              </a:tblPr>
              <a:tblGrid>
                <a:gridCol w="3048000"/>
                <a:gridCol w="3048000"/>
                <a:gridCol w="3048000"/>
              </a:tblGrid>
              <a:tr h="1103446">
                <a:tc>
                  <a:txBody>
                    <a:bodyPr/>
                    <a:lstStyle/>
                    <a:p>
                      <a:pPr algn="ctr"/>
                      <a:r>
                        <a:rPr lang="en-IE" sz="4000" dirty="0" smtClean="0"/>
                        <a:t>Port</a:t>
                      </a:r>
                      <a:endParaRPr lang="en-IE" sz="4000" dirty="0"/>
                    </a:p>
                  </a:txBody>
                  <a:tcPr/>
                </a:tc>
                <a:tc>
                  <a:txBody>
                    <a:bodyPr/>
                    <a:lstStyle/>
                    <a:p>
                      <a:pPr algn="ctr"/>
                      <a:r>
                        <a:rPr lang="en-IE" sz="4000" dirty="0" smtClean="0"/>
                        <a:t>1995</a:t>
                      </a:r>
                      <a:endParaRPr lang="en-IE" sz="4000" dirty="0"/>
                    </a:p>
                  </a:txBody>
                  <a:tcPr/>
                </a:tc>
                <a:tc>
                  <a:txBody>
                    <a:bodyPr/>
                    <a:lstStyle/>
                    <a:p>
                      <a:pPr algn="ctr"/>
                      <a:r>
                        <a:rPr lang="en-IE" sz="4000" dirty="0" smtClean="0"/>
                        <a:t>2002</a:t>
                      </a:r>
                      <a:endParaRPr lang="en-IE" sz="4000" dirty="0"/>
                    </a:p>
                  </a:txBody>
                  <a:tcPr/>
                </a:tc>
              </a:tr>
              <a:tr h="1103446">
                <a:tc>
                  <a:txBody>
                    <a:bodyPr/>
                    <a:lstStyle/>
                    <a:p>
                      <a:pPr algn="ctr"/>
                      <a:r>
                        <a:rPr lang="en-IE" sz="4000" dirty="0" err="1" smtClean="0"/>
                        <a:t>Rossaveal</a:t>
                      </a:r>
                      <a:endParaRPr lang="en-IE" sz="4000" dirty="0"/>
                    </a:p>
                  </a:txBody>
                  <a:tcPr/>
                </a:tc>
                <a:tc>
                  <a:txBody>
                    <a:bodyPr/>
                    <a:lstStyle/>
                    <a:p>
                      <a:pPr algn="ctr"/>
                      <a:r>
                        <a:rPr lang="en-IE" sz="4000" dirty="0" smtClean="0"/>
                        <a:t>7,376</a:t>
                      </a:r>
                      <a:endParaRPr lang="en-IE" sz="4000" dirty="0"/>
                    </a:p>
                  </a:txBody>
                  <a:tcPr/>
                </a:tc>
                <a:tc>
                  <a:txBody>
                    <a:bodyPr/>
                    <a:lstStyle/>
                    <a:p>
                      <a:pPr algn="ctr"/>
                      <a:r>
                        <a:rPr lang="en-IE" sz="4000" dirty="0" smtClean="0"/>
                        <a:t>11,760</a:t>
                      </a:r>
                      <a:endParaRPr lang="en-IE" sz="4000" dirty="0"/>
                    </a:p>
                  </a:txBody>
                  <a:tcPr/>
                </a:tc>
              </a:tr>
              <a:tr h="1103446">
                <a:tc>
                  <a:txBody>
                    <a:bodyPr/>
                    <a:lstStyle/>
                    <a:p>
                      <a:pPr algn="ctr"/>
                      <a:r>
                        <a:rPr lang="en-IE" sz="4000" dirty="0" smtClean="0"/>
                        <a:t>Achill</a:t>
                      </a:r>
                      <a:endParaRPr lang="en-IE" sz="4000" dirty="0"/>
                    </a:p>
                  </a:txBody>
                  <a:tcPr/>
                </a:tc>
                <a:tc>
                  <a:txBody>
                    <a:bodyPr/>
                    <a:lstStyle/>
                    <a:p>
                      <a:pPr algn="ctr"/>
                      <a:r>
                        <a:rPr lang="en-IE" sz="4000" dirty="0" smtClean="0"/>
                        <a:t>697</a:t>
                      </a:r>
                      <a:endParaRPr lang="en-IE" sz="4000" dirty="0"/>
                    </a:p>
                  </a:txBody>
                  <a:tcPr/>
                </a:tc>
                <a:tc>
                  <a:txBody>
                    <a:bodyPr/>
                    <a:lstStyle/>
                    <a:p>
                      <a:pPr algn="ctr"/>
                      <a:r>
                        <a:rPr lang="en-IE" sz="4000" dirty="0" smtClean="0"/>
                        <a:t>189</a:t>
                      </a:r>
                      <a:endParaRPr lang="en-IE" sz="4000" dirty="0"/>
                    </a:p>
                  </a:txBody>
                  <a:tcPr/>
                </a:tc>
              </a:tr>
              <a:tr h="1103446">
                <a:tc>
                  <a:txBody>
                    <a:bodyPr/>
                    <a:lstStyle/>
                    <a:p>
                      <a:pPr algn="ctr"/>
                      <a:r>
                        <a:rPr lang="en-IE" sz="4000" dirty="0" err="1" smtClean="0"/>
                        <a:t>Carna</a:t>
                      </a:r>
                      <a:endParaRPr lang="en-IE" sz="4000" dirty="0"/>
                    </a:p>
                  </a:txBody>
                  <a:tcPr/>
                </a:tc>
                <a:tc>
                  <a:txBody>
                    <a:bodyPr/>
                    <a:lstStyle/>
                    <a:p>
                      <a:pPr algn="ctr"/>
                      <a:r>
                        <a:rPr lang="en-IE" sz="4000" dirty="0" smtClean="0"/>
                        <a:t>204</a:t>
                      </a:r>
                      <a:endParaRPr lang="en-IE" sz="4000" dirty="0"/>
                    </a:p>
                  </a:txBody>
                  <a:tcPr/>
                </a:tc>
                <a:tc>
                  <a:txBody>
                    <a:bodyPr/>
                    <a:lstStyle/>
                    <a:p>
                      <a:pPr algn="ctr"/>
                      <a:r>
                        <a:rPr lang="en-IE" sz="4000" dirty="0" smtClean="0"/>
                        <a:t>128</a:t>
                      </a:r>
                      <a:endParaRPr lang="en-IE" sz="4000" dirty="0"/>
                    </a:p>
                  </a:txBody>
                  <a:tcPr/>
                </a:tc>
              </a:tr>
              <a:tr h="1103446">
                <a:tc>
                  <a:txBody>
                    <a:bodyPr/>
                    <a:lstStyle/>
                    <a:p>
                      <a:pPr algn="ctr"/>
                      <a:r>
                        <a:rPr lang="en-IE" sz="4000" dirty="0" smtClean="0"/>
                        <a:t>Aran Islands</a:t>
                      </a:r>
                      <a:endParaRPr lang="en-IE" sz="4000" dirty="0"/>
                    </a:p>
                  </a:txBody>
                  <a:tcPr/>
                </a:tc>
                <a:tc>
                  <a:txBody>
                    <a:bodyPr/>
                    <a:lstStyle/>
                    <a:p>
                      <a:pPr algn="ctr"/>
                      <a:r>
                        <a:rPr lang="en-IE" sz="4000" dirty="0" smtClean="0"/>
                        <a:t>92</a:t>
                      </a:r>
                      <a:endParaRPr lang="en-IE" sz="4000" dirty="0"/>
                    </a:p>
                  </a:txBody>
                  <a:tcPr/>
                </a:tc>
                <a:tc>
                  <a:txBody>
                    <a:bodyPr/>
                    <a:lstStyle/>
                    <a:p>
                      <a:pPr algn="ctr"/>
                      <a:r>
                        <a:rPr lang="en-IE" sz="4000" dirty="0" smtClean="0"/>
                        <a:t>55</a:t>
                      </a:r>
                      <a:endParaRPr lang="en-IE" sz="4000" dirty="0"/>
                    </a:p>
                  </a:txBody>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1143000"/>
          </a:xfrm>
        </p:spPr>
        <p:txBody>
          <a:bodyPr/>
          <a:lstStyle/>
          <a:p>
            <a:pPr>
              <a:defRPr/>
            </a:pPr>
            <a:r>
              <a:rPr lang="en-IE" dirty="0" smtClean="0">
                <a:solidFill>
                  <a:srgbClr val="00B0F0"/>
                </a:solidFill>
              </a:rPr>
              <a:t>Fishing: Aquaculture</a:t>
            </a:r>
            <a:endParaRPr lang="en-IE" dirty="0">
              <a:solidFill>
                <a:srgbClr val="00B0F0"/>
              </a:solidFill>
            </a:endParaRPr>
          </a:p>
        </p:txBody>
      </p:sp>
      <p:sp>
        <p:nvSpPr>
          <p:cNvPr id="36867" name="Content Placeholder 2"/>
          <p:cNvSpPr>
            <a:spLocks noGrp="1"/>
          </p:cNvSpPr>
          <p:nvPr>
            <p:ph idx="1"/>
          </p:nvPr>
        </p:nvSpPr>
        <p:spPr>
          <a:xfrm>
            <a:off x="0" y="908050"/>
            <a:ext cx="9144000" cy="5589588"/>
          </a:xfrm>
        </p:spPr>
        <p:txBody>
          <a:bodyPr/>
          <a:lstStyle/>
          <a:p>
            <a:pPr>
              <a:buFont typeface="Wingdings" pitchFamily="2" charset="2"/>
              <a:buChar char=""/>
            </a:pPr>
            <a:r>
              <a:rPr lang="en-IE" dirty="0" smtClean="0">
                <a:solidFill>
                  <a:srgbClr val="00B050"/>
                </a:solidFill>
              </a:rPr>
              <a:t>Sheltered &amp; pollution frees </a:t>
            </a:r>
            <a:r>
              <a:rPr lang="en-IE" dirty="0" smtClean="0"/>
              <a:t>waters are ideal for aquaculture.</a:t>
            </a:r>
          </a:p>
          <a:p>
            <a:pPr>
              <a:buFont typeface="Wingdings" pitchFamily="2" charset="2"/>
              <a:buChar char=""/>
            </a:pPr>
            <a:r>
              <a:rPr lang="en-IE" dirty="0" smtClean="0">
                <a:solidFill>
                  <a:srgbClr val="7030A0"/>
                </a:solidFill>
              </a:rPr>
              <a:t>Output from this has increased from </a:t>
            </a:r>
            <a:r>
              <a:rPr lang="en-IE" dirty="0" smtClean="0">
                <a:solidFill>
                  <a:srgbClr val="00B050"/>
                </a:solidFill>
              </a:rPr>
              <a:t>30,000 tonnes in 1993 to over 50,000 tonnes in 2000</a:t>
            </a:r>
            <a:r>
              <a:rPr lang="en-IE" dirty="0" smtClean="0">
                <a:solidFill>
                  <a:srgbClr val="7030A0"/>
                </a:solidFill>
              </a:rPr>
              <a:t>.</a:t>
            </a:r>
          </a:p>
          <a:p>
            <a:pPr>
              <a:buFont typeface="Wingdings" pitchFamily="2" charset="2"/>
              <a:buChar char=""/>
            </a:pPr>
            <a:r>
              <a:rPr lang="en-IE" dirty="0" smtClean="0"/>
              <a:t>The increasing jobs at fish farming compensates for the jobs lost in sea fishing.</a:t>
            </a:r>
          </a:p>
        </p:txBody>
      </p:sp>
      <p:pic>
        <p:nvPicPr>
          <p:cNvPr id="36868" name="Picture 4" descr="C:\Documents\An Tíreolas 09-10\Patrick L.C Geo\Core Units\Regions---\ZZ\Pics-Regional\atlantic_salmon_fish_farm.jpg"/>
          <p:cNvPicPr>
            <a:picLocks noChangeAspect="1" noChangeArrowheads="1"/>
          </p:cNvPicPr>
          <p:nvPr/>
        </p:nvPicPr>
        <p:blipFill>
          <a:blip r:embed="rId3" cstate="print"/>
          <a:srcRect/>
          <a:stretch>
            <a:fillRect/>
          </a:stretch>
        </p:blipFill>
        <p:spPr bwMode="auto">
          <a:xfrm>
            <a:off x="0" y="4437063"/>
            <a:ext cx="4211638" cy="2420937"/>
          </a:xfrm>
          <a:prstGeom prst="rect">
            <a:avLst/>
          </a:prstGeom>
          <a:noFill/>
          <a:ln w="9525">
            <a:noFill/>
            <a:miter lim="800000"/>
            <a:headEnd/>
            <a:tailEnd/>
          </a:ln>
        </p:spPr>
      </p:pic>
      <p:pic>
        <p:nvPicPr>
          <p:cNvPr id="36869" name="Picture 5" descr="C:\Documents\An Tíreolas 09-10\Patrick L.C Geo\Core Units\Regions---\ZZ\Pics-Regional\fish-farm.png"/>
          <p:cNvPicPr>
            <a:picLocks noChangeAspect="1" noChangeArrowheads="1"/>
          </p:cNvPicPr>
          <p:nvPr/>
        </p:nvPicPr>
        <p:blipFill>
          <a:blip r:embed="rId4" cstate="print"/>
          <a:srcRect/>
          <a:stretch>
            <a:fillRect/>
          </a:stretch>
        </p:blipFill>
        <p:spPr bwMode="auto">
          <a:xfrm>
            <a:off x="4211638" y="4076700"/>
            <a:ext cx="4932362"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defRPr/>
            </a:pPr>
            <a:r>
              <a:rPr lang="en-IE" dirty="0" smtClean="0"/>
              <a:t>*Aquaculture licences (fish farming)</a:t>
            </a:r>
            <a:endParaRPr lang="en-IE" dirty="0"/>
          </a:p>
        </p:txBody>
      </p:sp>
      <p:graphicFrame>
        <p:nvGraphicFramePr>
          <p:cNvPr id="4" name="Content Placeholder 3"/>
          <p:cNvGraphicFramePr>
            <a:graphicFrameLocks noGrp="1"/>
          </p:cNvGraphicFramePr>
          <p:nvPr>
            <p:ph idx="1"/>
          </p:nvPr>
        </p:nvGraphicFramePr>
        <p:xfrm>
          <a:off x="0" y="941388"/>
          <a:ext cx="9144000" cy="5749035"/>
        </p:xfrm>
        <a:graphic>
          <a:graphicData uri="http://schemas.openxmlformats.org/drawingml/2006/table">
            <a:tbl>
              <a:tblPr firstRow="1" bandRow="1">
                <a:tableStyleId>{7DF18680-E054-41AD-8BC1-D1AEF772440D}</a:tableStyleId>
              </a:tblPr>
              <a:tblGrid>
                <a:gridCol w="1828800"/>
                <a:gridCol w="1828800"/>
                <a:gridCol w="1828800"/>
                <a:gridCol w="1828800"/>
                <a:gridCol w="1828800"/>
              </a:tblGrid>
              <a:tr h="1398185">
                <a:tc>
                  <a:txBody>
                    <a:bodyPr/>
                    <a:lstStyle/>
                    <a:p>
                      <a:pPr algn="ctr"/>
                      <a:endParaRPr lang="en-IE" sz="3200" dirty="0"/>
                    </a:p>
                  </a:txBody>
                  <a:tcPr/>
                </a:tc>
                <a:tc>
                  <a:txBody>
                    <a:bodyPr/>
                    <a:lstStyle/>
                    <a:p>
                      <a:pPr algn="ctr"/>
                      <a:r>
                        <a:rPr lang="en-IE" sz="3200" dirty="0" smtClean="0"/>
                        <a:t>Salmon</a:t>
                      </a:r>
                      <a:endParaRPr lang="en-IE" sz="3200" dirty="0"/>
                    </a:p>
                  </a:txBody>
                  <a:tcPr/>
                </a:tc>
                <a:tc>
                  <a:txBody>
                    <a:bodyPr/>
                    <a:lstStyle/>
                    <a:p>
                      <a:pPr algn="ctr"/>
                      <a:r>
                        <a:rPr lang="en-IE" sz="3200" dirty="0" smtClean="0"/>
                        <a:t>Oysters</a:t>
                      </a:r>
                      <a:endParaRPr lang="en-IE" sz="3200" dirty="0"/>
                    </a:p>
                  </a:txBody>
                  <a:tcPr/>
                </a:tc>
                <a:tc>
                  <a:txBody>
                    <a:bodyPr/>
                    <a:lstStyle/>
                    <a:p>
                      <a:pPr algn="ctr"/>
                      <a:r>
                        <a:rPr lang="en-IE" sz="3200" dirty="0" smtClean="0"/>
                        <a:t>Mussels</a:t>
                      </a:r>
                    </a:p>
                    <a:p>
                      <a:pPr algn="ctr"/>
                      <a:r>
                        <a:rPr lang="en-IE" sz="3200" dirty="0" smtClean="0"/>
                        <a:t>Shellfish</a:t>
                      </a:r>
                      <a:endParaRPr lang="en-IE" sz="3200" dirty="0"/>
                    </a:p>
                  </a:txBody>
                  <a:tcPr/>
                </a:tc>
                <a:tc>
                  <a:txBody>
                    <a:bodyPr/>
                    <a:lstStyle/>
                    <a:p>
                      <a:pPr algn="ctr"/>
                      <a:r>
                        <a:rPr lang="en-IE" sz="3200" dirty="0" smtClean="0"/>
                        <a:t>Other</a:t>
                      </a:r>
                      <a:endParaRPr lang="en-IE" sz="3200" dirty="0"/>
                    </a:p>
                  </a:txBody>
                  <a:tcPr/>
                </a:tc>
              </a:tr>
              <a:tr h="1398185">
                <a:tc>
                  <a:txBody>
                    <a:bodyPr/>
                    <a:lstStyle/>
                    <a:p>
                      <a:pPr algn="ctr"/>
                      <a:r>
                        <a:rPr lang="en-IE" sz="3200" dirty="0" smtClean="0"/>
                        <a:t>Galway</a:t>
                      </a:r>
                      <a:endParaRPr lang="en-IE" sz="3200" dirty="0"/>
                    </a:p>
                  </a:txBody>
                  <a:tcPr/>
                </a:tc>
                <a:tc>
                  <a:txBody>
                    <a:bodyPr/>
                    <a:lstStyle/>
                    <a:p>
                      <a:pPr algn="ctr"/>
                      <a:r>
                        <a:rPr lang="en-IE" sz="3200" dirty="0" smtClean="0"/>
                        <a:t>26</a:t>
                      </a:r>
                      <a:endParaRPr lang="en-IE" sz="3200" dirty="0"/>
                    </a:p>
                  </a:txBody>
                  <a:tcPr/>
                </a:tc>
                <a:tc>
                  <a:txBody>
                    <a:bodyPr/>
                    <a:lstStyle/>
                    <a:p>
                      <a:pPr algn="ctr"/>
                      <a:r>
                        <a:rPr lang="en-IE" sz="3200" dirty="0" smtClean="0"/>
                        <a:t>44</a:t>
                      </a:r>
                      <a:endParaRPr lang="en-IE" sz="3200" dirty="0"/>
                    </a:p>
                  </a:txBody>
                  <a:tcPr/>
                </a:tc>
                <a:tc>
                  <a:txBody>
                    <a:bodyPr/>
                    <a:lstStyle/>
                    <a:p>
                      <a:pPr algn="ctr"/>
                      <a:r>
                        <a:rPr lang="en-IE" sz="3200" dirty="0" smtClean="0"/>
                        <a:t>41</a:t>
                      </a:r>
                      <a:endParaRPr lang="en-IE" sz="3200" dirty="0"/>
                    </a:p>
                  </a:txBody>
                  <a:tcPr/>
                </a:tc>
                <a:tc>
                  <a:txBody>
                    <a:bodyPr/>
                    <a:lstStyle/>
                    <a:p>
                      <a:pPr algn="ctr"/>
                      <a:r>
                        <a:rPr lang="en-IE" sz="3200" dirty="0" smtClean="0"/>
                        <a:t>7</a:t>
                      </a:r>
                      <a:endParaRPr lang="en-IE" sz="3200" dirty="0"/>
                    </a:p>
                  </a:txBody>
                  <a:tcPr/>
                </a:tc>
              </a:tr>
              <a:tr h="1398185">
                <a:tc>
                  <a:txBody>
                    <a:bodyPr/>
                    <a:lstStyle/>
                    <a:p>
                      <a:pPr algn="ctr"/>
                      <a:r>
                        <a:rPr lang="en-IE" sz="3200" dirty="0" smtClean="0"/>
                        <a:t>Mayo</a:t>
                      </a:r>
                      <a:endParaRPr lang="en-IE" sz="3200" dirty="0"/>
                    </a:p>
                  </a:txBody>
                  <a:tcPr/>
                </a:tc>
                <a:tc>
                  <a:txBody>
                    <a:bodyPr/>
                    <a:lstStyle/>
                    <a:p>
                      <a:pPr algn="ctr"/>
                      <a:r>
                        <a:rPr lang="en-IE" sz="3200" dirty="0" smtClean="0"/>
                        <a:t>7</a:t>
                      </a:r>
                      <a:endParaRPr lang="en-IE" sz="3200" dirty="0"/>
                    </a:p>
                  </a:txBody>
                  <a:tcPr/>
                </a:tc>
                <a:tc>
                  <a:txBody>
                    <a:bodyPr/>
                    <a:lstStyle/>
                    <a:p>
                      <a:pPr algn="ctr"/>
                      <a:r>
                        <a:rPr lang="en-IE" sz="3200" dirty="0" smtClean="0"/>
                        <a:t>44</a:t>
                      </a:r>
                      <a:endParaRPr lang="en-IE" sz="3200" dirty="0"/>
                    </a:p>
                  </a:txBody>
                  <a:tcPr/>
                </a:tc>
                <a:tc>
                  <a:txBody>
                    <a:bodyPr/>
                    <a:lstStyle/>
                    <a:p>
                      <a:pPr algn="ctr"/>
                      <a:r>
                        <a:rPr lang="en-IE" sz="3200" dirty="0" smtClean="0"/>
                        <a:t>6</a:t>
                      </a:r>
                      <a:endParaRPr lang="en-IE" sz="3200" dirty="0"/>
                    </a:p>
                  </a:txBody>
                  <a:tcPr/>
                </a:tc>
                <a:tc>
                  <a:txBody>
                    <a:bodyPr/>
                    <a:lstStyle/>
                    <a:p>
                      <a:pPr algn="ctr"/>
                      <a:r>
                        <a:rPr lang="en-IE" sz="3200" dirty="0" smtClean="0"/>
                        <a:t>10</a:t>
                      </a:r>
                      <a:endParaRPr lang="en-IE" sz="3200" dirty="0"/>
                    </a:p>
                  </a:txBody>
                  <a:tcPr/>
                </a:tc>
              </a:tr>
              <a:tr h="1443844">
                <a:tc>
                  <a:txBody>
                    <a:bodyPr/>
                    <a:lstStyle/>
                    <a:p>
                      <a:pPr algn="ctr"/>
                      <a:r>
                        <a:rPr lang="en-IE" sz="3200" dirty="0" smtClean="0"/>
                        <a:t>Rep.</a:t>
                      </a:r>
                      <a:r>
                        <a:rPr lang="en-IE" sz="3200" baseline="0" dirty="0" smtClean="0"/>
                        <a:t> Of Ireland</a:t>
                      </a:r>
                    </a:p>
                    <a:p>
                      <a:pPr algn="ctr"/>
                      <a:r>
                        <a:rPr lang="en-IE" sz="3200" baseline="0" dirty="0" smtClean="0"/>
                        <a:t>Total</a:t>
                      </a:r>
                      <a:endParaRPr lang="en-IE" sz="3200" dirty="0"/>
                    </a:p>
                  </a:txBody>
                  <a:tcPr/>
                </a:tc>
                <a:tc>
                  <a:txBody>
                    <a:bodyPr/>
                    <a:lstStyle/>
                    <a:p>
                      <a:pPr algn="ctr"/>
                      <a:r>
                        <a:rPr lang="en-IE" sz="3200" dirty="0" smtClean="0"/>
                        <a:t>60</a:t>
                      </a:r>
                      <a:endParaRPr lang="en-IE" sz="3200" dirty="0"/>
                    </a:p>
                  </a:txBody>
                  <a:tcPr/>
                </a:tc>
                <a:tc>
                  <a:txBody>
                    <a:bodyPr/>
                    <a:lstStyle/>
                    <a:p>
                      <a:pPr algn="ctr"/>
                      <a:r>
                        <a:rPr lang="en-IE" sz="3200" dirty="0" smtClean="0"/>
                        <a:t>232</a:t>
                      </a:r>
                      <a:endParaRPr lang="en-IE" sz="3200" dirty="0"/>
                    </a:p>
                  </a:txBody>
                  <a:tcPr/>
                </a:tc>
                <a:tc>
                  <a:txBody>
                    <a:bodyPr/>
                    <a:lstStyle/>
                    <a:p>
                      <a:pPr algn="ctr"/>
                      <a:r>
                        <a:rPr lang="en-IE" sz="3200" dirty="0" smtClean="0"/>
                        <a:t>162</a:t>
                      </a:r>
                      <a:endParaRPr lang="en-IE" sz="3200" dirty="0"/>
                    </a:p>
                  </a:txBody>
                  <a:tcPr/>
                </a:tc>
                <a:tc>
                  <a:txBody>
                    <a:bodyPr/>
                    <a:lstStyle/>
                    <a:p>
                      <a:pPr algn="ctr"/>
                      <a:r>
                        <a:rPr lang="en-IE" sz="3200" dirty="0" smtClean="0"/>
                        <a:t>65</a:t>
                      </a:r>
                      <a:endParaRPr lang="en-IE" sz="3200" dirty="0"/>
                    </a:p>
                  </a:txBody>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3090" name="Picture 2" descr="http://upload.wikimedia.org/wikipedia/commons/c/c3/Risks_aquaculture_550.jpg"/>
          <p:cNvPicPr>
            <a:picLocks noChangeAspect="1" noChangeArrowheads="1"/>
          </p:cNvPicPr>
          <p:nvPr/>
        </p:nvPicPr>
        <p:blipFill>
          <a:blip r:embed="rId3" cstate="print"/>
          <a:srcRect t="6536"/>
          <a:stretch>
            <a:fillRect/>
          </a:stretch>
        </p:blipFill>
        <p:spPr bwMode="auto">
          <a:xfrm>
            <a:off x="0" y="332656"/>
            <a:ext cx="9144000" cy="6525345"/>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p:txBody>
          <a:bodyPr>
            <a:normAutofit fontScale="90000"/>
          </a:bodyPr>
          <a:lstStyle/>
          <a:p>
            <a:r>
              <a:rPr lang="en-US" sz="4000"/>
              <a:t>Fig. 8 Shellfish cultivation in the BMW region</a:t>
            </a:r>
            <a:br>
              <a:rPr lang="en-US" sz="4000"/>
            </a:br>
            <a:endParaRPr lang="en-US" sz="4000"/>
          </a:p>
        </p:txBody>
      </p:sp>
      <p:pic>
        <p:nvPicPr>
          <p:cNvPr id="19460" name="Picture 4"/>
          <p:cNvPicPr>
            <a:picLocks noGrp="1" noChangeAspect="1" noChangeArrowheads="1"/>
          </p:cNvPicPr>
          <p:nvPr>
            <p:ph idx="1"/>
          </p:nvPr>
        </p:nvPicPr>
        <p:blipFill>
          <a:blip r:embed="rId3" cstate="print"/>
          <a:srcRect/>
          <a:stretch>
            <a:fillRect/>
          </a:stretch>
        </p:blipFill>
        <p:spPr>
          <a:xfrm>
            <a:off x="755576" y="1196752"/>
            <a:ext cx="7344816" cy="5661248"/>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PT98"/>
          <p:cNvPicPr>
            <a:picLocks noChangeAspect="1" noChangeArrowheads="1"/>
          </p:cNvPicPr>
          <p:nvPr/>
        </p:nvPicPr>
        <p:blipFill>
          <a:blip r:embed="rId3" cstate="print"/>
          <a:srcRect b="8798"/>
          <a:stretch>
            <a:fillRect/>
          </a:stretch>
        </p:blipFill>
        <p:spPr bwMode="auto">
          <a:xfrm>
            <a:off x="323528" y="0"/>
            <a:ext cx="835292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18435" name="Picture 4" descr="C:\Documents\An Tíreolas 09-10\Patrick L.C Geo\Core Units\Regions---\ZZ\Pics-Regional\BMW.jpg"/>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www.marine.ie/NR/rdonlyres/915DB3C0-0DCF-4353-9DDA-529EB4B68156/0/AquacultureCagesgraphic_web_TL.jpg"/>
          <p:cNvPicPr>
            <a:picLocks noChangeAspect="1" noChangeArrowheads="1"/>
          </p:cNvPicPr>
          <p:nvPr/>
        </p:nvPicPr>
        <p:blipFill>
          <a:blip r:embed="rId3" cstate="print"/>
          <a:srcRect/>
          <a:stretch>
            <a:fillRect/>
          </a:stretch>
        </p:blipFill>
        <p:spPr bwMode="auto">
          <a:xfrm>
            <a:off x="323528" y="44624"/>
            <a:ext cx="8244408" cy="6787343"/>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solidFill>
                  <a:srgbClr val="0070C0"/>
                </a:solidFill>
              </a:rPr>
              <a:t>Forestry</a:t>
            </a:r>
            <a:endParaRPr lang="en-IE" dirty="0">
              <a:solidFill>
                <a:srgbClr val="0070C0"/>
              </a:solidFill>
            </a:endParaRPr>
          </a:p>
        </p:txBody>
      </p:sp>
      <p:sp>
        <p:nvSpPr>
          <p:cNvPr id="37891" name="Content Placeholder 2"/>
          <p:cNvSpPr>
            <a:spLocks noGrp="1"/>
          </p:cNvSpPr>
          <p:nvPr>
            <p:ph idx="1"/>
          </p:nvPr>
        </p:nvSpPr>
        <p:spPr>
          <a:xfrm>
            <a:off x="0" y="1268413"/>
            <a:ext cx="9144000" cy="5589587"/>
          </a:xfrm>
        </p:spPr>
        <p:txBody>
          <a:bodyPr/>
          <a:lstStyle/>
          <a:p>
            <a:pPr>
              <a:buFont typeface="Wingdings" pitchFamily="2" charset="2"/>
              <a:buChar char=""/>
            </a:pPr>
            <a:r>
              <a:rPr lang="en-IE" sz="2800" dirty="0" smtClean="0">
                <a:solidFill>
                  <a:srgbClr val="00B050"/>
                </a:solidFill>
              </a:rPr>
              <a:t>Mild temperatures, well-distributed rainfall &amp; long growing season of the west favour forestry.</a:t>
            </a:r>
          </a:p>
          <a:p>
            <a:pPr>
              <a:buFont typeface="Wingdings" pitchFamily="2" charset="2"/>
              <a:buChar char=""/>
            </a:pPr>
            <a:r>
              <a:rPr lang="en-IE" sz="2800" dirty="0" smtClean="0">
                <a:solidFill>
                  <a:srgbClr val="00B050"/>
                </a:solidFill>
              </a:rPr>
              <a:t>Spruce &amp; Pine common trees planted</a:t>
            </a:r>
          </a:p>
          <a:p>
            <a:pPr>
              <a:buFont typeface="Wingdings" pitchFamily="2" charset="2"/>
              <a:buChar char=""/>
            </a:pPr>
            <a:r>
              <a:rPr lang="en-IE" sz="2800" b="1" dirty="0" err="1" smtClean="0">
                <a:solidFill>
                  <a:srgbClr val="00B050"/>
                </a:solidFill>
              </a:rPr>
              <a:t>Coillte</a:t>
            </a:r>
            <a:r>
              <a:rPr lang="en-IE" sz="2800" dirty="0" smtClean="0">
                <a:solidFill>
                  <a:srgbClr val="7030A0"/>
                </a:solidFill>
              </a:rPr>
              <a:t>, a semi-state company, planted most of Ireland’s coniferous forests, this exceeds 30,000 hectares in the West.</a:t>
            </a:r>
          </a:p>
          <a:p>
            <a:pPr>
              <a:buFont typeface="Wingdings" pitchFamily="2" charset="2"/>
              <a:buChar char=""/>
            </a:pPr>
            <a:r>
              <a:rPr lang="en-IE" sz="2800" dirty="0" smtClean="0">
                <a:solidFill>
                  <a:srgbClr val="00B050"/>
                </a:solidFill>
              </a:rPr>
              <a:t>Government and EU grants encourage private investment </a:t>
            </a:r>
            <a:r>
              <a:rPr lang="en-IE" sz="2800" dirty="0" smtClean="0"/>
              <a:t>in forestry as an alternative land use (idea is to reduce areas being farmed)</a:t>
            </a:r>
          </a:p>
        </p:txBody>
      </p:sp>
      <p:pic>
        <p:nvPicPr>
          <p:cNvPr id="322562" name="Picture 2" descr="http://upload.wikimedia.org/wikipedia/commons/thumb/8/81/Picea_abies.jpg/220px-Picea_abies.jpg">
            <a:hlinkClick r:id="rId3"/>
          </p:cNvPr>
          <p:cNvPicPr>
            <a:picLocks noChangeAspect="1" noChangeArrowheads="1"/>
          </p:cNvPicPr>
          <p:nvPr/>
        </p:nvPicPr>
        <p:blipFill>
          <a:blip r:embed="rId4" cstate="print"/>
          <a:srcRect/>
          <a:stretch>
            <a:fillRect/>
          </a:stretch>
        </p:blipFill>
        <p:spPr bwMode="auto">
          <a:xfrm>
            <a:off x="7048500" y="5157192"/>
            <a:ext cx="2095500" cy="170080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3"/>
          <p:cNvPicPr>
            <a:picLocks noGrp="1" noChangeAspect="1" noChangeArrowheads="1"/>
          </p:cNvPicPr>
          <p:nvPr>
            <p:ph type="body" idx="1"/>
          </p:nvPr>
        </p:nvPicPr>
        <p:blipFill>
          <a:blip r:embed="rId3" cstate="print"/>
          <a:srcRect l="26375" t="13251" r="26375" b="6951"/>
          <a:stretch>
            <a:fillRect/>
          </a:stretch>
        </p:blipFill>
        <p:spPr>
          <a:xfrm>
            <a:off x="0" y="-1"/>
            <a:ext cx="9144000" cy="6794511"/>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solidFill>
                  <a:srgbClr val="0070C0"/>
                </a:solidFill>
              </a:rPr>
              <a:t>Forestry</a:t>
            </a:r>
            <a:endParaRPr lang="en-IE" dirty="0">
              <a:solidFill>
                <a:srgbClr val="0070C0"/>
              </a:solidFill>
            </a:endParaRPr>
          </a:p>
        </p:txBody>
      </p:sp>
      <p:sp>
        <p:nvSpPr>
          <p:cNvPr id="37891" name="Content Placeholder 2"/>
          <p:cNvSpPr>
            <a:spLocks noGrp="1"/>
          </p:cNvSpPr>
          <p:nvPr>
            <p:ph idx="1"/>
          </p:nvPr>
        </p:nvSpPr>
        <p:spPr>
          <a:xfrm>
            <a:off x="0" y="1268413"/>
            <a:ext cx="9144000" cy="5589587"/>
          </a:xfrm>
        </p:spPr>
        <p:txBody>
          <a:bodyPr/>
          <a:lstStyle/>
          <a:p>
            <a:pPr>
              <a:buFont typeface="Wingdings" pitchFamily="2" charset="2"/>
              <a:buChar char=""/>
            </a:pPr>
            <a:r>
              <a:rPr lang="en-IE" sz="2800" dirty="0" smtClean="0">
                <a:solidFill>
                  <a:srgbClr val="7030A0"/>
                </a:solidFill>
              </a:rPr>
              <a:t>Since the </a:t>
            </a:r>
            <a:r>
              <a:rPr lang="en-IE" sz="2800" dirty="0" smtClean="0">
                <a:solidFill>
                  <a:srgbClr val="00B050"/>
                </a:solidFill>
              </a:rPr>
              <a:t>1980’s, more than 60% of plantings have been on cheaper peat lands in the West</a:t>
            </a:r>
            <a:r>
              <a:rPr lang="en-IE" sz="2800" dirty="0" smtClean="0">
                <a:solidFill>
                  <a:srgbClr val="7030A0"/>
                </a:solidFill>
              </a:rPr>
              <a:t>.</a:t>
            </a:r>
          </a:p>
          <a:p>
            <a:pPr>
              <a:buFont typeface="Wingdings" pitchFamily="2" charset="2"/>
              <a:buChar char=""/>
            </a:pPr>
            <a:r>
              <a:rPr lang="en-IE" sz="2800" dirty="0" smtClean="0">
                <a:solidFill>
                  <a:srgbClr val="00B050"/>
                </a:solidFill>
              </a:rPr>
              <a:t>50% higher yields of spruce trees than in the east</a:t>
            </a:r>
          </a:p>
          <a:p>
            <a:pPr>
              <a:buFont typeface="Wingdings" pitchFamily="2" charset="2"/>
              <a:buChar char=""/>
            </a:pPr>
            <a:r>
              <a:rPr lang="en-IE" sz="2800" dirty="0" err="1" smtClean="0"/>
              <a:t>Afforestation</a:t>
            </a:r>
            <a:r>
              <a:rPr lang="en-IE" sz="2800" dirty="0" smtClean="0"/>
              <a:t> (turning bare or cultivated land into forest) provides a profitable use for cut-away bogs in the coastal lowlands.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92480" cy="1143000"/>
          </a:xfrm>
        </p:spPr>
        <p:txBody>
          <a:bodyPr>
            <a:normAutofit fontScale="90000"/>
          </a:bodyPr>
          <a:lstStyle/>
          <a:p>
            <a:r>
              <a:rPr lang="en-IE" dirty="0" smtClean="0"/>
              <a:t>Coniferous forests can grow in areas with poor soils (</a:t>
            </a:r>
            <a:r>
              <a:rPr lang="en-IE" dirty="0" err="1" smtClean="0"/>
              <a:t>podzols</a:t>
            </a:r>
            <a:r>
              <a:rPr lang="en-IE" dirty="0" smtClean="0"/>
              <a:t>, gley soil) </a:t>
            </a:r>
            <a:endParaRPr lang="en-US" dirty="0"/>
          </a:p>
        </p:txBody>
      </p:sp>
      <p:sp>
        <p:nvSpPr>
          <p:cNvPr id="3" name="Content Placeholder 2"/>
          <p:cNvSpPr>
            <a:spLocks noGrp="1"/>
          </p:cNvSpPr>
          <p:nvPr>
            <p:ph idx="1"/>
          </p:nvPr>
        </p:nvSpPr>
        <p:spPr/>
        <p:txBody>
          <a:bodyPr/>
          <a:lstStyle/>
          <a:p>
            <a:endParaRPr lang="en-US"/>
          </a:p>
        </p:txBody>
      </p:sp>
      <p:pic>
        <p:nvPicPr>
          <p:cNvPr id="403458" name="Picture 2" descr="http://www.teagasc.ie/forestry/images/sunshinetree.JPG"/>
          <p:cNvPicPr>
            <a:picLocks noChangeAspect="1" noChangeArrowheads="1"/>
          </p:cNvPicPr>
          <p:nvPr/>
        </p:nvPicPr>
        <p:blipFill>
          <a:blip r:embed="rId3" cstate="print"/>
          <a:srcRect/>
          <a:stretch>
            <a:fillRect/>
          </a:stretch>
        </p:blipFill>
        <p:spPr bwMode="auto">
          <a:xfrm>
            <a:off x="179512" y="1556792"/>
            <a:ext cx="8496944" cy="530120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solidFill>
                  <a:srgbClr val="0070C0"/>
                </a:solidFill>
              </a:rPr>
              <a:t>Mining &amp; Energy</a:t>
            </a:r>
            <a:endParaRPr lang="en-IE" dirty="0">
              <a:solidFill>
                <a:srgbClr val="0070C0"/>
              </a:solidFill>
            </a:endParaRPr>
          </a:p>
        </p:txBody>
      </p:sp>
      <p:sp>
        <p:nvSpPr>
          <p:cNvPr id="38915" name="Content Placeholder 2"/>
          <p:cNvSpPr>
            <a:spLocks noGrp="1"/>
          </p:cNvSpPr>
          <p:nvPr>
            <p:ph idx="1"/>
          </p:nvPr>
        </p:nvSpPr>
        <p:spPr>
          <a:xfrm>
            <a:off x="0" y="1196975"/>
            <a:ext cx="9144000" cy="5661025"/>
          </a:xfrm>
        </p:spPr>
        <p:txBody>
          <a:bodyPr/>
          <a:lstStyle/>
          <a:p>
            <a:pPr>
              <a:buFont typeface="Wingdings" pitchFamily="2" charset="2"/>
              <a:buChar char=""/>
            </a:pPr>
            <a:r>
              <a:rPr lang="en-IE" sz="3100" dirty="0" smtClean="0">
                <a:solidFill>
                  <a:srgbClr val="00B050"/>
                </a:solidFill>
              </a:rPr>
              <a:t>Peat quickly forms in wet and humid areas where the rate of evaporation is low, as in the West of Ireland.</a:t>
            </a:r>
          </a:p>
          <a:p>
            <a:pPr>
              <a:buFont typeface="Wingdings" pitchFamily="2" charset="2"/>
              <a:buChar char=""/>
            </a:pPr>
            <a:r>
              <a:rPr lang="en-IE" sz="3100" dirty="0" smtClean="0">
                <a:solidFill>
                  <a:srgbClr val="00B050"/>
                </a:solidFill>
              </a:rPr>
              <a:t>Renewable energy </a:t>
            </a:r>
            <a:r>
              <a:rPr lang="en-IE" sz="3100" dirty="0" smtClean="0"/>
              <a:t>is generated by wind farming locations such as </a:t>
            </a:r>
            <a:r>
              <a:rPr lang="en-IE" sz="3100" dirty="0" err="1" smtClean="0">
                <a:solidFill>
                  <a:srgbClr val="00B050"/>
                </a:solidFill>
              </a:rPr>
              <a:t>Bellacorick</a:t>
            </a:r>
            <a:r>
              <a:rPr lang="en-IE" sz="3100" dirty="0" smtClean="0"/>
              <a:t> (6.5MW), saving the atmosphere from 160 tonnes of Sulphur Dioxide and 20,000 tonnes of Carbon Dioxide.</a:t>
            </a:r>
          </a:p>
          <a:p>
            <a:pPr>
              <a:buFont typeface="Wingdings" pitchFamily="2" charset="2"/>
              <a:buChar char=""/>
            </a:pPr>
            <a:endParaRPr lang="en-IE" sz="3100" dirty="0" smtClean="0">
              <a:solidFill>
                <a:srgbClr val="00B05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Peat Bog</a:t>
            </a:r>
            <a:endParaRPr lang="en-US" dirty="0"/>
          </a:p>
        </p:txBody>
      </p:sp>
      <p:sp>
        <p:nvSpPr>
          <p:cNvPr id="3" name="Content Placeholder 2"/>
          <p:cNvSpPr>
            <a:spLocks noGrp="1"/>
          </p:cNvSpPr>
          <p:nvPr>
            <p:ph idx="1"/>
          </p:nvPr>
        </p:nvSpPr>
        <p:spPr/>
        <p:txBody>
          <a:bodyPr/>
          <a:lstStyle/>
          <a:p>
            <a:endParaRPr lang="en-US"/>
          </a:p>
        </p:txBody>
      </p:sp>
      <p:pic>
        <p:nvPicPr>
          <p:cNvPr id="428034" name="Picture 2" descr="http://upload.wikimedia.org/wikipedia/commons/4/43/Peat-bog-Ireland.jpg"/>
          <p:cNvPicPr>
            <a:picLocks noChangeAspect="1" noChangeArrowheads="1"/>
          </p:cNvPicPr>
          <p:nvPr/>
        </p:nvPicPr>
        <p:blipFill>
          <a:blip r:embed="rId3" cstate="print"/>
          <a:srcRect/>
          <a:stretch>
            <a:fillRect/>
          </a:stretch>
        </p:blipFill>
        <p:spPr bwMode="auto">
          <a:xfrm>
            <a:off x="323528" y="1241376"/>
            <a:ext cx="8352928" cy="5616624"/>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Bellacorick</a:t>
            </a:r>
            <a:endParaRPr lang="en-US" dirty="0"/>
          </a:p>
        </p:txBody>
      </p:sp>
      <p:sp>
        <p:nvSpPr>
          <p:cNvPr id="3" name="Content Placeholder 2"/>
          <p:cNvSpPr>
            <a:spLocks noGrp="1"/>
          </p:cNvSpPr>
          <p:nvPr>
            <p:ph idx="1"/>
          </p:nvPr>
        </p:nvSpPr>
        <p:spPr/>
        <p:txBody>
          <a:bodyPr/>
          <a:lstStyle/>
          <a:p>
            <a:endParaRPr lang="en-US"/>
          </a:p>
        </p:txBody>
      </p:sp>
      <p:pic>
        <p:nvPicPr>
          <p:cNvPr id="423938" name="Picture 2" descr="http://www.industcards.com/bellacorick.jpg"/>
          <p:cNvPicPr>
            <a:picLocks noChangeAspect="1" noChangeArrowheads="1"/>
          </p:cNvPicPr>
          <p:nvPr/>
        </p:nvPicPr>
        <p:blipFill>
          <a:blip r:embed="rId3" cstate="print"/>
          <a:srcRect/>
          <a:stretch>
            <a:fillRect/>
          </a:stretch>
        </p:blipFill>
        <p:spPr bwMode="auto">
          <a:xfrm>
            <a:off x="971600" y="1700808"/>
            <a:ext cx="6673924" cy="4894211"/>
          </a:xfrm>
          <a:prstGeom prst="rect">
            <a:avLst/>
          </a:prstGeom>
          <a:noFill/>
        </p:spPr>
      </p:pic>
      <p:pic>
        <p:nvPicPr>
          <p:cNvPr id="423940" name="Picture 4" descr="http://www.ucd.ie/bogland/Bogland%20images/B00564.jpg"/>
          <p:cNvPicPr>
            <a:picLocks noChangeAspect="1" noChangeArrowheads="1"/>
          </p:cNvPicPr>
          <p:nvPr/>
        </p:nvPicPr>
        <p:blipFill>
          <a:blip r:embed="rId4" cstate="print"/>
          <a:srcRect/>
          <a:stretch>
            <a:fillRect/>
          </a:stretch>
        </p:blipFill>
        <p:spPr bwMode="auto">
          <a:xfrm>
            <a:off x="0" y="1412776"/>
            <a:ext cx="9144000" cy="5261223"/>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1143000"/>
          </a:xfrm>
        </p:spPr>
        <p:txBody>
          <a:bodyPr/>
          <a:lstStyle/>
          <a:p>
            <a:pPr>
              <a:defRPr/>
            </a:pPr>
            <a:r>
              <a:rPr lang="en-IE" dirty="0" smtClean="0">
                <a:solidFill>
                  <a:srgbClr val="0070C0"/>
                </a:solidFill>
              </a:rPr>
              <a:t>Mining &amp; Energy</a:t>
            </a:r>
            <a:endParaRPr lang="en-IE" dirty="0">
              <a:solidFill>
                <a:srgbClr val="0070C0"/>
              </a:solidFill>
            </a:endParaRPr>
          </a:p>
        </p:txBody>
      </p:sp>
      <p:sp>
        <p:nvSpPr>
          <p:cNvPr id="39939" name="Content Placeholder 2"/>
          <p:cNvSpPr>
            <a:spLocks noGrp="1"/>
          </p:cNvSpPr>
          <p:nvPr>
            <p:ph idx="1"/>
          </p:nvPr>
        </p:nvSpPr>
        <p:spPr>
          <a:xfrm>
            <a:off x="0" y="908050"/>
            <a:ext cx="9144000" cy="5949950"/>
          </a:xfrm>
        </p:spPr>
        <p:txBody>
          <a:bodyPr/>
          <a:lstStyle/>
          <a:p>
            <a:pPr>
              <a:buFont typeface="Wingdings" pitchFamily="2" charset="2"/>
              <a:buChar char=""/>
            </a:pPr>
            <a:r>
              <a:rPr lang="en-IE" dirty="0" smtClean="0"/>
              <a:t>A substantial natural gas deposit, </a:t>
            </a:r>
            <a:r>
              <a:rPr lang="en-IE" dirty="0" smtClean="0">
                <a:solidFill>
                  <a:srgbClr val="00B050"/>
                </a:solidFill>
              </a:rPr>
              <a:t>the Corrib Field, has been discovered about 70km off the Mayo </a:t>
            </a:r>
            <a:r>
              <a:rPr lang="en-IE" dirty="0" smtClean="0"/>
              <a:t>coastline, estimated to be capable of supplying Ireland’s energy needs for up to 15 years.</a:t>
            </a:r>
          </a:p>
          <a:p>
            <a:pPr>
              <a:buFont typeface="Wingdings" pitchFamily="2" charset="2"/>
              <a:buChar char=""/>
            </a:pPr>
            <a:r>
              <a:rPr lang="en-IE" dirty="0" smtClean="0">
                <a:solidFill>
                  <a:srgbClr val="7030A0"/>
                </a:solidFill>
              </a:rPr>
              <a:t>The gas will be piped ashore and processed at </a:t>
            </a:r>
            <a:r>
              <a:rPr lang="en-IE" dirty="0" err="1" smtClean="0">
                <a:solidFill>
                  <a:srgbClr val="7030A0"/>
                </a:solidFill>
              </a:rPr>
              <a:t>Bellanaboy</a:t>
            </a:r>
            <a:r>
              <a:rPr lang="en-IE" dirty="0" smtClean="0">
                <a:solidFill>
                  <a:srgbClr val="7030A0"/>
                </a:solidFill>
              </a:rPr>
              <a:t> Bridge, Co Mayo.</a:t>
            </a:r>
          </a:p>
          <a:p>
            <a:pPr>
              <a:buFont typeface="Wingdings" pitchFamily="2" charset="2"/>
              <a:buChar char=""/>
            </a:pPr>
            <a:r>
              <a:rPr lang="en-IE" dirty="0" smtClean="0"/>
              <a:t>Work on the offshore section occurred in summer 2009 and involved over 7,000 lengths of pipe being welded together The onshore pipeline is still in the proposal phase but is expected to be some 9 kilometres (5.6 mi) in length.</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p:txBody>
          <a:bodyPr>
            <a:normAutofit fontScale="90000"/>
          </a:bodyPr>
          <a:lstStyle/>
          <a:p>
            <a:r>
              <a:rPr lang="en-US" sz="4000" dirty="0" smtClean="0"/>
              <a:t>Location </a:t>
            </a:r>
            <a:r>
              <a:rPr lang="en-US" sz="4000" dirty="0"/>
              <a:t>map of Corrib gas field</a:t>
            </a:r>
            <a:br>
              <a:rPr lang="en-US" sz="4000" dirty="0"/>
            </a:br>
            <a:endParaRPr lang="en-US" sz="4000" dirty="0"/>
          </a:p>
        </p:txBody>
      </p:sp>
      <p:pic>
        <p:nvPicPr>
          <p:cNvPr id="21508" name="Picture 4"/>
          <p:cNvPicPr>
            <a:picLocks noGrp="1" noChangeAspect="1" noChangeArrowheads="1"/>
          </p:cNvPicPr>
          <p:nvPr>
            <p:ph idx="1"/>
          </p:nvPr>
        </p:nvPicPr>
        <p:blipFill>
          <a:blip r:embed="rId3" cstate="print"/>
          <a:srcRect/>
          <a:stretch>
            <a:fillRect/>
          </a:stretch>
        </p:blipFill>
        <p:spPr>
          <a:xfrm>
            <a:off x="0" y="980728"/>
            <a:ext cx="8964488" cy="5877272"/>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fontAlgn="auto" hangingPunct="1">
              <a:spcAft>
                <a:spcPts val="0"/>
              </a:spcAft>
              <a:defRPr/>
            </a:pPr>
            <a:endParaRPr lang="en-IE" dirty="0" smtClean="0"/>
          </a:p>
        </p:txBody>
      </p:sp>
      <p:graphicFrame>
        <p:nvGraphicFramePr>
          <p:cNvPr id="5" name="Table 4"/>
          <p:cNvGraphicFramePr>
            <a:graphicFrameLocks noGrp="1"/>
          </p:cNvGraphicFramePr>
          <p:nvPr/>
        </p:nvGraphicFramePr>
        <p:xfrm>
          <a:off x="0" y="0"/>
          <a:ext cx="9144000" cy="6596206"/>
        </p:xfrm>
        <a:graphic>
          <a:graphicData uri="http://schemas.openxmlformats.org/drawingml/2006/table">
            <a:tbl>
              <a:tblPr firstRow="1" bandRow="1">
                <a:tableStyleId>{93296810-A885-4BE3-A3E7-6D5BEEA58F35}</a:tableStyleId>
              </a:tblPr>
              <a:tblGrid>
                <a:gridCol w="3048000"/>
                <a:gridCol w="3048000"/>
                <a:gridCol w="3048000"/>
              </a:tblGrid>
              <a:tr h="870699">
                <a:tc>
                  <a:txBody>
                    <a:bodyPr/>
                    <a:lstStyle/>
                    <a:p>
                      <a:r>
                        <a:rPr lang="en-IE" b="1" dirty="0" smtClean="0"/>
                        <a:t>Core</a:t>
                      </a:r>
                      <a:r>
                        <a:rPr lang="en-IE" b="1" baseline="0" dirty="0" smtClean="0"/>
                        <a:t> Regions</a:t>
                      </a:r>
                      <a:endParaRPr lang="en-IE" b="1" dirty="0"/>
                    </a:p>
                  </a:txBody>
                  <a:tcPr/>
                </a:tc>
                <a:tc>
                  <a:txBody>
                    <a:bodyPr/>
                    <a:lstStyle/>
                    <a:p>
                      <a:r>
                        <a:rPr lang="en-IE" b="1" dirty="0" smtClean="0"/>
                        <a:t>Movement of Resources</a:t>
                      </a:r>
                      <a:endParaRPr lang="en-IE" b="1" dirty="0"/>
                    </a:p>
                  </a:txBody>
                  <a:tcPr/>
                </a:tc>
                <a:tc>
                  <a:txBody>
                    <a:bodyPr/>
                    <a:lstStyle/>
                    <a:p>
                      <a:r>
                        <a:rPr lang="en-IE" b="1" dirty="0" smtClean="0"/>
                        <a:t>Peripheral Regions</a:t>
                      </a:r>
                      <a:endParaRPr lang="en-IE" b="1" dirty="0"/>
                    </a:p>
                  </a:txBody>
                  <a:tcPr/>
                </a:tc>
              </a:tr>
              <a:tr h="604867">
                <a:tc>
                  <a:txBody>
                    <a:bodyPr/>
                    <a:lstStyle/>
                    <a:p>
                      <a:r>
                        <a:rPr lang="en-IE" b="1" dirty="0" smtClean="0"/>
                        <a:t>Central Location</a:t>
                      </a:r>
                      <a:endParaRPr lang="en-IE" b="1" dirty="0"/>
                    </a:p>
                  </a:txBody>
                  <a:tcPr/>
                </a:tc>
                <a:tc>
                  <a:txBody>
                    <a:bodyPr/>
                    <a:lstStyle/>
                    <a:p>
                      <a:r>
                        <a:rPr lang="en-IE" b="1" dirty="0" smtClean="0">
                          <a:solidFill>
                            <a:srgbClr val="FF0000"/>
                          </a:solidFill>
                        </a:rPr>
                        <a:t>High-quality</a:t>
                      </a:r>
                      <a:r>
                        <a:rPr lang="en-IE" b="1" baseline="0" dirty="0" smtClean="0">
                          <a:solidFill>
                            <a:srgbClr val="FF0000"/>
                          </a:solidFill>
                        </a:rPr>
                        <a:t> goods &amp; services, government</a:t>
                      </a:r>
                      <a:endParaRPr lang="en-IE" b="1" dirty="0">
                        <a:solidFill>
                          <a:srgbClr val="FF0000"/>
                        </a:solidFill>
                      </a:endParaRPr>
                    </a:p>
                  </a:txBody>
                  <a:tcPr/>
                </a:tc>
                <a:tc>
                  <a:txBody>
                    <a:bodyPr/>
                    <a:lstStyle/>
                    <a:p>
                      <a:r>
                        <a:rPr lang="en-IE" b="1" dirty="0" smtClean="0"/>
                        <a:t>Marginal Location</a:t>
                      </a:r>
                      <a:endParaRPr lang="en-IE" b="1" dirty="0"/>
                    </a:p>
                  </a:txBody>
                  <a:tcPr/>
                </a:tc>
              </a:tr>
              <a:tr h="604867">
                <a:tc>
                  <a:txBody>
                    <a:bodyPr/>
                    <a:lstStyle/>
                    <a:p>
                      <a:r>
                        <a:rPr lang="en-IE" b="1" dirty="0" smtClean="0"/>
                        <a:t>Favourable</a:t>
                      </a:r>
                      <a:r>
                        <a:rPr lang="en-IE" b="1" baseline="0" dirty="0" smtClean="0"/>
                        <a:t> Natural Environment (relief, soil..)</a:t>
                      </a:r>
                      <a:endParaRPr lang="en-IE" b="1" dirty="0"/>
                    </a:p>
                  </a:txBody>
                  <a:tcPr/>
                </a:tc>
                <a:tc>
                  <a:txBody>
                    <a:bodyPr/>
                    <a:lstStyle/>
                    <a:p>
                      <a:r>
                        <a:rPr lang="en-IE" b="1" baseline="0" dirty="0" smtClean="0">
                          <a:solidFill>
                            <a:srgbClr val="FF0000"/>
                          </a:solidFill>
                        </a:rPr>
                        <a:t>decisions &amp; incentives for regional growth.</a:t>
                      </a:r>
                      <a:endParaRPr lang="en-IE" b="1" dirty="0">
                        <a:solidFill>
                          <a:srgbClr val="FF0000"/>
                        </a:solidFill>
                      </a:endParaRPr>
                    </a:p>
                  </a:txBody>
                  <a:tcPr/>
                </a:tc>
                <a:tc>
                  <a:txBody>
                    <a:bodyPr/>
                    <a:lstStyle/>
                    <a:p>
                      <a:r>
                        <a:rPr lang="en-IE" b="1" dirty="0" smtClean="0"/>
                        <a:t>Difficult Natural Environment</a:t>
                      </a:r>
                    </a:p>
                    <a:p>
                      <a:r>
                        <a:rPr lang="en-IE" b="1" dirty="0" smtClean="0"/>
                        <a:t>(relief,</a:t>
                      </a:r>
                      <a:r>
                        <a:rPr lang="en-IE" b="1" baseline="0" dirty="0" smtClean="0"/>
                        <a:t> soil, climate)</a:t>
                      </a:r>
                      <a:endParaRPr lang="en-IE" b="1" dirty="0"/>
                    </a:p>
                  </a:txBody>
                  <a:tcPr/>
                </a:tc>
              </a:tr>
              <a:tr h="604867">
                <a:tc>
                  <a:txBody>
                    <a:bodyPr/>
                    <a:lstStyle/>
                    <a:p>
                      <a:r>
                        <a:rPr lang="en-IE" b="1" dirty="0" smtClean="0"/>
                        <a:t>Good Communications</a:t>
                      </a:r>
                      <a:endParaRPr lang="en-IE" b="1" dirty="0"/>
                    </a:p>
                  </a:txBody>
                  <a:tcPr/>
                </a:tc>
                <a:tc>
                  <a:txBody>
                    <a:bodyPr/>
                    <a:lstStyle/>
                    <a:p>
                      <a:endParaRPr lang="en-IE" b="1" dirty="0"/>
                    </a:p>
                  </a:txBody>
                  <a:tcPr/>
                </a:tc>
                <a:tc>
                  <a:txBody>
                    <a:bodyPr/>
                    <a:lstStyle/>
                    <a:p>
                      <a:r>
                        <a:rPr lang="en-IE" b="1" dirty="0" smtClean="0"/>
                        <a:t>Undeveloped Communications</a:t>
                      </a:r>
                      <a:endParaRPr lang="en-IE" b="1" dirty="0"/>
                    </a:p>
                  </a:txBody>
                  <a:tcPr/>
                </a:tc>
              </a:tr>
              <a:tr h="604867">
                <a:tc>
                  <a:txBody>
                    <a:bodyPr/>
                    <a:lstStyle/>
                    <a:p>
                      <a:r>
                        <a:rPr lang="en-IE" b="1" dirty="0" smtClean="0"/>
                        <a:t>Intensive Farming</a:t>
                      </a:r>
                      <a:endParaRPr lang="en-IE" b="1" dirty="0"/>
                    </a:p>
                  </a:txBody>
                  <a:tcPr/>
                </a:tc>
                <a:tc>
                  <a:txBody>
                    <a:bodyPr/>
                    <a:lstStyle/>
                    <a:p>
                      <a:endParaRPr lang="en-IE" b="1" dirty="0"/>
                    </a:p>
                  </a:txBody>
                  <a:tcPr/>
                </a:tc>
                <a:tc>
                  <a:txBody>
                    <a:bodyPr/>
                    <a:lstStyle/>
                    <a:p>
                      <a:r>
                        <a:rPr lang="en-IE" b="1" dirty="0" smtClean="0"/>
                        <a:t>Extensive Farming (</a:t>
                      </a:r>
                      <a:r>
                        <a:rPr lang="en-IE" b="1" dirty="0" err="1" smtClean="0"/>
                        <a:t>Pastoralism</a:t>
                      </a:r>
                      <a:r>
                        <a:rPr lang="en-IE" b="1" dirty="0" smtClean="0"/>
                        <a:t>)</a:t>
                      </a:r>
                      <a:endParaRPr lang="en-IE" b="1" dirty="0"/>
                    </a:p>
                  </a:txBody>
                  <a:tcPr/>
                </a:tc>
              </a:tr>
              <a:tr h="604867">
                <a:tc>
                  <a:txBody>
                    <a:bodyPr/>
                    <a:lstStyle/>
                    <a:p>
                      <a:r>
                        <a:rPr lang="en-IE" b="1" dirty="0" smtClean="0"/>
                        <a:t>Urban, diversified, expanding</a:t>
                      </a:r>
                      <a:r>
                        <a:rPr lang="en-IE" b="1" baseline="0" dirty="0" smtClean="0"/>
                        <a:t> economy</a:t>
                      </a:r>
                      <a:endParaRPr lang="en-IE" b="1" dirty="0"/>
                    </a:p>
                  </a:txBody>
                  <a:tcPr/>
                </a:tc>
                <a:tc>
                  <a:txBody>
                    <a:bodyPr/>
                    <a:lstStyle/>
                    <a:p>
                      <a:endParaRPr lang="en-IE" b="1" dirty="0"/>
                    </a:p>
                  </a:txBody>
                  <a:tcPr/>
                </a:tc>
                <a:tc>
                  <a:txBody>
                    <a:bodyPr/>
                    <a:lstStyle/>
                    <a:p>
                      <a:r>
                        <a:rPr lang="en-IE" b="1" dirty="0" smtClean="0"/>
                        <a:t>Rural society, over-dependent</a:t>
                      </a:r>
                      <a:r>
                        <a:rPr lang="en-IE" b="1" baseline="0" dirty="0" smtClean="0"/>
                        <a:t> on primary industry</a:t>
                      </a:r>
                      <a:endParaRPr lang="en-IE" b="1" dirty="0"/>
                    </a:p>
                  </a:txBody>
                  <a:tcPr/>
                </a:tc>
              </a:tr>
              <a:tr h="604867">
                <a:tc>
                  <a:txBody>
                    <a:bodyPr/>
                    <a:lstStyle/>
                    <a:p>
                      <a:r>
                        <a:rPr lang="en-IE" b="1" dirty="0" smtClean="0"/>
                        <a:t>Plentiful supply of jobs</a:t>
                      </a:r>
                      <a:endParaRPr lang="en-IE" b="1" dirty="0"/>
                    </a:p>
                  </a:txBody>
                  <a:tcPr/>
                </a:tc>
                <a:tc>
                  <a:txBody>
                    <a:bodyPr/>
                    <a:lstStyle/>
                    <a:p>
                      <a:endParaRPr lang="en-IE" b="1" dirty="0"/>
                    </a:p>
                  </a:txBody>
                  <a:tcPr/>
                </a:tc>
                <a:tc>
                  <a:txBody>
                    <a:bodyPr/>
                    <a:lstStyle/>
                    <a:p>
                      <a:r>
                        <a:rPr lang="en-IE" b="1" dirty="0" smtClean="0"/>
                        <a:t>Higher Unemployment</a:t>
                      </a:r>
                      <a:endParaRPr lang="en-IE" b="1" dirty="0"/>
                    </a:p>
                  </a:txBody>
                  <a:tcPr/>
                </a:tc>
              </a:tr>
              <a:tr h="604867">
                <a:tc>
                  <a:txBody>
                    <a:bodyPr/>
                    <a:lstStyle/>
                    <a:p>
                      <a:r>
                        <a:rPr lang="en-IE" b="1" dirty="0" smtClean="0"/>
                        <a:t>Access to prosperous</a:t>
                      </a:r>
                      <a:r>
                        <a:rPr lang="en-IE" b="1" baseline="0" dirty="0" smtClean="0"/>
                        <a:t> markets</a:t>
                      </a:r>
                      <a:endParaRPr lang="en-IE" b="1" dirty="0"/>
                    </a:p>
                  </a:txBody>
                  <a:tcPr/>
                </a:tc>
                <a:tc>
                  <a:txBody>
                    <a:bodyPr/>
                    <a:lstStyle/>
                    <a:p>
                      <a:endParaRPr lang="en-IE" b="1" dirty="0"/>
                    </a:p>
                  </a:txBody>
                  <a:tcPr/>
                </a:tc>
                <a:tc>
                  <a:txBody>
                    <a:bodyPr/>
                    <a:lstStyle/>
                    <a:p>
                      <a:r>
                        <a:rPr lang="en-IE" b="1" dirty="0" smtClean="0"/>
                        <a:t>Difficulty in accessing markets</a:t>
                      </a:r>
                      <a:endParaRPr lang="en-IE" b="1" dirty="0"/>
                    </a:p>
                  </a:txBody>
                  <a:tcPr/>
                </a:tc>
              </a:tr>
              <a:tr h="604867">
                <a:tc>
                  <a:txBody>
                    <a:bodyPr/>
                    <a:lstStyle/>
                    <a:p>
                      <a:r>
                        <a:rPr lang="en-IE" b="1" dirty="0" smtClean="0"/>
                        <a:t>High incomes &amp; living standards</a:t>
                      </a:r>
                      <a:endParaRPr lang="en-IE" b="1" dirty="0"/>
                    </a:p>
                  </a:txBody>
                  <a:tcPr/>
                </a:tc>
                <a:tc>
                  <a:txBody>
                    <a:bodyPr/>
                    <a:lstStyle/>
                    <a:p>
                      <a:r>
                        <a:rPr lang="en-IE" b="1" dirty="0" smtClean="0">
                          <a:solidFill>
                            <a:srgbClr val="00B050"/>
                          </a:solidFill>
                        </a:rPr>
                        <a:t>Raw materials, food, labour,</a:t>
                      </a:r>
                    </a:p>
                    <a:p>
                      <a:r>
                        <a:rPr lang="en-IE" b="1" dirty="0" smtClean="0">
                          <a:solidFill>
                            <a:srgbClr val="00B050"/>
                          </a:solidFill>
                        </a:rPr>
                        <a:t>Capital, semi-processed</a:t>
                      </a:r>
                      <a:endParaRPr lang="en-IE" b="1" dirty="0">
                        <a:solidFill>
                          <a:srgbClr val="00B050"/>
                        </a:solidFill>
                      </a:endParaRPr>
                    </a:p>
                  </a:txBody>
                  <a:tcPr/>
                </a:tc>
                <a:tc>
                  <a:txBody>
                    <a:bodyPr/>
                    <a:lstStyle/>
                    <a:p>
                      <a:r>
                        <a:rPr lang="en-IE" b="1" dirty="0" smtClean="0"/>
                        <a:t>Conservatism,</a:t>
                      </a:r>
                      <a:r>
                        <a:rPr lang="en-IE" b="1" baseline="0" dirty="0" smtClean="0"/>
                        <a:t> low incomes &amp; Standards of Living</a:t>
                      </a:r>
                      <a:endParaRPr lang="en-IE" b="1" dirty="0"/>
                    </a:p>
                  </a:txBody>
                  <a:tcPr/>
                </a:tc>
              </a:tr>
              <a:tr h="604867">
                <a:tc>
                  <a:txBody>
                    <a:bodyPr/>
                    <a:lstStyle/>
                    <a:p>
                      <a:r>
                        <a:rPr lang="en-IE" b="1" dirty="0" smtClean="0"/>
                        <a:t>Highly developed public services</a:t>
                      </a:r>
                      <a:endParaRPr lang="en-IE"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b="1" dirty="0" smtClean="0">
                          <a:solidFill>
                            <a:srgbClr val="00B050"/>
                          </a:solidFill>
                        </a:rPr>
                        <a:t>goods, profits.</a:t>
                      </a:r>
                    </a:p>
                    <a:p>
                      <a:endParaRPr lang="en-IE" b="1" dirty="0">
                        <a:solidFill>
                          <a:srgbClr val="00B050"/>
                        </a:solidFill>
                      </a:endParaRPr>
                    </a:p>
                  </a:txBody>
                  <a:tcPr/>
                </a:tc>
                <a:tc>
                  <a:txBody>
                    <a:bodyPr/>
                    <a:lstStyle/>
                    <a:p>
                      <a:r>
                        <a:rPr lang="en-IE" b="1" dirty="0" smtClean="0"/>
                        <a:t>Inadequate</a:t>
                      </a:r>
                      <a:r>
                        <a:rPr lang="en-IE" b="1" baseline="0" dirty="0" smtClean="0"/>
                        <a:t> services &amp; Emigration</a:t>
                      </a:r>
                      <a:endParaRPr lang="en-IE" b="1" dirty="0"/>
                    </a:p>
                  </a:txBody>
                  <a:tcPr/>
                </a:tc>
              </a:tr>
            </a:tbl>
          </a:graphicData>
        </a:graphic>
      </p:graphicFrame>
      <p:cxnSp>
        <p:nvCxnSpPr>
          <p:cNvPr id="8" name="Straight Arrow Connector 7"/>
          <p:cNvCxnSpPr/>
          <p:nvPr/>
        </p:nvCxnSpPr>
        <p:spPr>
          <a:xfrm>
            <a:off x="3132138" y="2781300"/>
            <a:ext cx="2735262"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rot="10800000">
            <a:off x="3132138" y="5229225"/>
            <a:ext cx="2808287" cy="1588"/>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PT99"/>
          <p:cNvPicPr>
            <a:picLocks noChangeAspect="1" noChangeArrowheads="1"/>
          </p:cNvPicPr>
          <p:nvPr/>
        </p:nvPicPr>
        <p:blipFill>
          <a:blip r:embed="rId3" cstate="print"/>
          <a:srcRect/>
          <a:stretch>
            <a:fillRect/>
          </a:stretch>
        </p:blipFill>
        <p:spPr bwMode="auto">
          <a:xfrm>
            <a:off x="0" y="0"/>
            <a:ext cx="8892480" cy="67940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993775"/>
          </a:xfrm>
        </p:spPr>
        <p:txBody>
          <a:bodyPr/>
          <a:lstStyle/>
          <a:p>
            <a:pPr>
              <a:defRPr/>
            </a:pPr>
            <a:r>
              <a:rPr lang="en-IE" dirty="0" smtClean="0">
                <a:solidFill>
                  <a:srgbClr val="0070C0"/>
                </a:solidFill>
              </a:rPr>
              <a:t>West Clare Renewable Energy</a:t>
            </a:r>
            <a:endParaRPr lang="en-IE" dirty="0">
              <a:solidFill>
                <a:srgbClr val="0070C0"/>
              </a:solidFill>
            </a:endParaRPr>
          </a:p>
        </p:txBody>
      </p:sp>
      <p:sp>
        <p:nvSpPr>
          <p:cNvPr id="3" name="Content Placeholder 2"/>
          <p:cNvSpPr>
            <a:spLocks noGrp="1"/>
          </p:cNvSpPr>
          <p:nvPr>
            <p:ph idx="1"/>
          </p:nvPr>
        </p:nvSpPr>
        <p:spPr>
          <a:xfrm>
            <a:off x="0" y="620713"/>
            <a:ext cx="9144000" cy="6237287"/>
          </a:xfrm>
        </p:spPr>
        <p:txBody>
          <a:bodyPr/>
          <a:lstStyle/>
          <a:p>
            <a:pPr algn="ctr">
              <a:buFont typeface="Wingdings"/>
              <a:buNone/>
              <a:defRPr/>
            </a:pPr>
            <a:r>
              <a:rPr lang="en-IE" sz="2400" b="1" dirty="0" smtClean="0">
                <a:solidFill>
                  <a:srgbClr val="7030A0"/>
                </a:solidFill>
              </a:rPr>
              <a:t>20 August 2010</a:t>
            </a:r>
          </a:p>
          <a:p>
            <a:pPr>
              <a:defRPr/>
            </a:pPr>
            <a:r>
              <a:rPr lang="en-IE" sz="2420" dirty="0" smtClean="0"/>
              <a:t>Up to </a:t>
            </a:r>
            <a:r>
              <a:rPr lang="en-IE" sz="2420" dirty="0" smtClean="0">
                <a:solidFill>
                  <a:srgbClr val="00B050"/>
                </a:solidFill>
              </a:rPr>
              <a:t>300 jobs will be created with the construction of a co-operative wind farm capable of powering every home and business in Co Clare that at a cost of €200m</a:t>
            </a:r>
            <a:r>
              <a:rPr lang="en-IE" sz="2420" dirty="0" smtClean="0"/>
              <a:t>.</a:t>
            </a:r>
            <a:br>
              <a:rPr lang="en-IE" sz="2420" dirty="0" smtClean="0"/>
            </a:br>
            <a:endParaRPr lang="en-IE" sz="2420" dirty="0" smtClean="0"/>
          </a:p>
          <a:p>
            <a:pPr>
              <a:defRPr/>
            </a:pPr>
            <a:r>
              <a:rPr lang="en-IE" sz="2420" dirty="0" smtClean="0">
                <a:solidFill>
                  <a:srgbClr val="00B050"/>
                </a:solidFill>
              </a:rPr>
              <a:t>West Clare Renewable Energy (WCRE) Ltd has been granted planning permission </a:t>
            </a:r>
            <a:r>
              <a:rPr lang="en-IE" sz="2420" dirty="0" smtClean="0">
                <a:solidFill>
                  <a:srgbClr val="7030A0"/>
                </a:solidFill>
              </a:rPr>
              <a:t>to construct the largest community owned wind farm in Ireland.</a:t>
            </a:r>
            <a:br>
              <a:rPr lang="en-IE" sz="2420" dirty="0" smtClean="0">
                <a:solidFill>
                  <a:srgbClr val="7030A0"/>
                </a:solidFill>
              </a:rPr>
            </a:br>
            <a:endParaRPr lang="en-IE" sz="2420" dirty="0" smtClean="0">
              <a:solidFill>
                <a:srgbClr val="7030A0"/>
              </a:solidFill>
            </a:endParaRPr>
          </a:p>
          <a:p>
            <a:pPr>
              <a:defRPr/>
            </a:pPr>
            <a:r>
              <a:rPr lang="en-IE" sz="2420" dirty="0" smtClean="0"/>
              <a:t>It plans to construct </a:t>
            </a:r>
            <a:r>
              <a:rPr lang="en-IE" sz="2420" dirty="0" smtClean="0">
                <a:solidFill>
                  <a:srgbClr val="00B050"/>
                </a:solidFill>
              </a:rPr>
              <a:t>28 wind turbines </a:t>
            </a:r>
            <a:r>
              <a:rPr lang="en-IE" sz="2420" dirty="0" smtClean="0"/>
              <a:t>on the western slopes of Mount </a:t>
            </a:r>
            <a:r>
              <a:rPr lang="en-IE" sz="2420" dirty="0" err="1" smtClean="0"/>
              <a:t>Callan</a:t>
            </a:r>
            <a:r>
              <a:rPr lang="en-IE" sz="2420" dirty="0" smtClean="0"/>
              <a:t> between Ennis and </a:t>
            </a:r>
            <a:r>
              <a:rPr lang="en-IE" sz="2420" dirty="0" err="1" smtClean="0"/>
              <a:t>Miltown</a:t>
            </a:r>
            <a:r>
              <a:rPr lang="en-IE" sz="2420" dirty="0" smtClean="0"/>
              <a:t> </a:t>
            </a:r>
            <a:r>
              <a:rPr lang="en-IE" sz="2420" dirty="0" err="1" smtClean="0"/>
              <a:t>Malbay</a:t>
            </a:r>
            <a:r>
              <a:rPr lang="en-IE" sz="2420" dirty="0" smtClean="0"/>
              <a:t>. </a:t>
            </a:r>
            <a:br>
              <a:rPr lang="en-IE" sz="2420" dirty="0" smtClean="0"/>
            </a:br>
            <a:endParaRPr lang="en-IE" sz="2420" dirty="0" smtClean="0"/>
          </a:p>
          <a:p>
            <a:pPr>
              <a:defRPr/>
            </a:pPr>
            <a:r>
              <a:rPr lang="en-IE" sz="2420" dirty="0" smtClean="0">
                <a:solidFill>
                  <a:srgbClr val="7030A0"/>
                </a:solidFill>
              </a:rPr>
              <a:t>It is said that it has the potential to create 250-300 jobs during construction and sustain 30 farm families for the next 30 years in a rural part of West Clare.</a:t>
            </a:r>
          </a:p>
          <a:p>
            <a:pPr>
              <a:defRPr/>
            </a:pPr>
            <a:endParaRPr lang="en-IE" sz="241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dirty="0"/>
          </a:p>
        </p:txBody>
      </p:sp>
      <p:pic>
        <p:nvPicPr>
          <p:cNvPr id="41987" name="Picture 2" descr="C:\Documents\An Tíreolas 09-10\Patrick L.C Geo\Core Units\Regions---\ZZ\Pics-Regional\carnsore.jpg"/>
          <p:cNvPicPr>
            <a:picLocks noGrp="1" noChangeAspect="1" noChangeArrowheads="1"/>
          </p:cNvPicPr>
          <p:nvPr>
            <p:ph idx="1"/>
          </p:nvPr>
        </p:nvPicPr>
        <p:blipFill>
          <a:blip r:embed="rId3" cstate="print"/>
          <a:srcRect/>
          <a:stretch>
            <a:fillRect/>
          </a:stretch>
        </p:blipFill>
        <p:spPr>
          <a:xfrm>
            <a:off x="0" y="4149725"/>
            <a:ext cx="9144000" cy="2708275"/>
          </a:xfrm>
          <a:noFill/>
        </p:spPr>
      </p:pic>
      <p:pic>
        <p:nvPicPr>
          <p:cNvPr id="41988" name="Picture 3" descr="C:\Documents\An Tíreolas 09-10\Patrick L.C Geo\Core Units\Regions---\ZZ\Pics-Regional\2ocqn930ubywvi8z0wl9dhefnm6z926$j7h2pmcwmv4wpe5zi6i1h7b6qs6k7eb.png"/>
          <p:cNvPicPr>
            <a:picLocks noChangeAspect="1" noChangeArrowheads="1"/>
          </p:cNvPicPr>
          <p:nvPr/>
        </p:nvPicPr>
        <p:blipFill>
          <a:blip r:embed="rId4" cstate="print"/>
          <a:srcRect/>
          <a:stretch>
            <a:fillRect/>
          </a:stretch>
        </p:blipFill>
        <p:spPr bwMode="auto">
          <a:xfrm>
            <a:off x="0" y="620713"/>
            <a:ext cx="9144000" cy="352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3. SECONDARY ACTIVITIES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Secondary </a:t>
            </a:r>
            <a:r>
              <a:rPr lang="en-IE" dirty="0" err="1" smtClean="0"/>
              <a:t>Actvities</a:t>
            </a:r>
            <a:endParaRPr lang="en-US" dirty="0"/>
          </a:p>
        </p:txBody>
      </p:sp>
      <p:sp>
        <p:nvSpPr>
          <p:cNvPr id="3" name="Content Placeholder 2"/>
          <p:cNvSpPr>
            <a:spLocks noGrp="1"/>
          </p:cNvSpPr>
          <p:nvPr>
            <p:ph idx="1"/>
          </p:nvPr>
        </p:nvSpPr>
        <p:spPr/>
        <p:txBody>
          <a:bodyPr/>
          <a:lstStyle/>
          <a:p>
            <a:r>
              <a:rPr lang="en-IE" dirty="0" smtClean="0"/>
              <a:t>Secondary Activities are raw material being processed or semi processed</a:t>
            </a:r>
          </a:p>
          <a:p>
            <a:r>
              <a:rPr lang="en-IE" dirty="0" smtClean="0">
                <a:solidFill>
                  <a:srgbClr val="00B050"/>
                </a:solidFill>
              </a:rPr>
              <a:t>Industries are either owned by Irish people are multinational companies (MNC’s)</a:t>
            </a:r>
          </a:p>
          <a:p>
            <a:r>
              <a:rPr lang="en-IE" dirty="0" smtClean="0">
                <a:solidFill>
                  <a:srgbClr val="00B050"/>
                </a:solidFill>
              </a:rPr>
              <a:t>In the Western region, a lower than average number of people are employed in the secondary sector as it is less well developed.</a:t>
            </a:r>
            <a:endParaRPr lang="en-US" dirty="0">
              <a:solidFill>
                <a:srgbClr val="00B05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6130"/>
          </a:xfrm>
        </p:spPr>
        <p:txBody>
          <a:bodyPr>
            <a:normAutofit fontScale="90000"/>
          </a:bodyPr>
          <a:lstStyle/>
          <a:p>
            <a:pPr eaLnBrk="1" fontAlgn="auto" hangingPunct="1">
              <a:spcAft>
                <a:spcPts val="0"/>
              </a:spcAft>
              <a:defRPr/>
            </a:pPr>
            <a:r>
              <a:rPr lang="en-IE" b="1" dirty="0" smtClean="0">
                <a:solidFill>
                  <a:srgbClr val="0070C0"/>
                </a:solidFill>
              </a:rPr>
              <a:t>Secondary Activities</a:t>
            </a:r>
            <a:br>
              <a:rPr lang="en-IE" b="1" dirty="0" smtClean="0">
                <a:solidFill>
                  <a:srgbClr val="0070C0"/>
                </a:solidFill>
              </a:rPr>
            </a:br>
            <a:r>
              <a:rPr lang="en-IE" b="1" dirty="0" smtClean="0">
                <a:solidFill>
                  <a:srgbClr val="0070C0"/>
                </a:solidFill>
              </a:rPr>
              <a:t>Manufacturing</a:t>
            </a:r>
          </a:p>
        </p:txBody>
      </p:sp>
      <p:sp>
        <p:nvSpPr>
          <p:cNvPr id="3" name="Content Placeholder 2"/>
          <p:cNvSpPr>
            <a:spLocks noGrp="1"/>
          </p:cNvSpPr>
          <p:nvPr>
            <p:ph idx="1"/>
          </p:nvPr>
        </p:nvSpPr>
        <p:spPr>
          <a:xfrm>
            <a:off x="395536" y="1484784"/>
            <a:ext cx="8280920" cy="4536504"/>
          </a:xfrm>
        </p:spPr>
        <p:txBody>
          <a:bodyPr rtlCol="0">
            <a:normAutofit fontScale="77500" lnSpcReduction="20000"/>
          </a:bodyPr>
          <a:lstStyle/>
          <a:p>
            <a:pPr eaLnBrk="1" fontAlgn="auto" hangingPunct="1">
              <a:spcAft>
                <a:spcPts val="0"/>
              </a:spcAft>
              <a:buFont typeface="Arial" pitchFamily="34" charset="0"/>
              <a:buChar char="•"/>
              <a:defRPr/>
            </a:pPr>
            <a:r>
              <a:rPr lang="en-IE" sz="4800" dirty="0" smtClean="0"/>
              <a:t>The West is </a:t>
            </a:r>
            <a:r>
              <a:rPr lang="en-IE" sz="4800" dirty="0" smtClean="0">
                <a:solidFill>
                  <a:srgbClr val="00B050"/>
                </a:solidFill>
              </a:rPr>
              <a:t>unattractive for inward investment due to physical &amp; human factors, particularly in comparison to Dublin</a:t>
            </a:r>
            <a:r>
              <a:rPr lang="en-IE" sz="4800" dirty="0" smtClean="0"/>
              <a:t>. </a:t>
            </a:r>
          </a:p>
          <a:p>
            <a:pPr eaLnBrk="1" fontAlgn="auto" hangingPunct="1">
              <a:spcAft>
                <a:spcPts val="0"/>
              </a:spcAft>
              <a:buFont typeface="Arial" pitchFamily="34" charset="0"/>
              <a:buChar char="•"/>
              <a:defRPr/>
            </a:pPr>
            <a:r>
              <a:rPr lang="en-IE" sz="4800" dirty="0" smtClean="0">
                <a:solidFill>
                  <a:srgbClr val="00B050"/>
                </a:solidFill>
              </a:rPr>
              <a:t>Poorly developed transport network, peripheral economic region, low pop. density, few urban centres and no major port facilities.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pic>
        <p:nvPicPr>
          <p:cNvPr id="11267" name="Picture 3"/>
          <p:cNvPicPr>
            <a:picLocks noGrp="1" noChangeAspect="1" noChangeArrowheads="1"/>
          </p:cNvPicPr>
          <p:nvPr>
            <p:ph type="body" idx="1"/>
          </p:nvPr>
        </p:nvPicPr>
        <p:blipFill>
          <a:blip r:embed="rId3" cstate="print"/>
          <a:srcRect l="2751" t="27587" r="3538" b="20600"/>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PTA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IE" dirty="0" smtClean="0">
                <a:solidFill>
                  <a:srgbClr val="0070C0"/>
                </a:solidFill>
                <a:effectLst/>
              </a:rPr>
              <a:t>Secondary Activities</a:t>
            </a:r>
          </a:p>
        </p:txBody>
      </p:sp>
      <p:sp>
        <p:nvSpPr>
          <p:cNvPr id="3" name="Content Placeholder 2"/>
          <p:cNvSpPr>
            <a:spLocks noGrp="1"/>
          </p:cNvSpPr>
          <p:nvPr>
            <p:ph idx="1"/>
          </p:nvPr>
        </p:nvSpPr>
        <p:spPr>
          <a:xfrm>
            <a:off x="467544" y="1196752"/>
            <a:ext cx="8424936" cy="5040560"/>
          </a:xfrm>
        </p:spPr>
        <p:txBody>
          <a:bodyPr rtlCol="0">
            <a:normAutofit fontScale="77500" lnSpcReduction="20000"/>
          </a:bodyPr>
          <a:lstStyle/>
          <a:p>
            <a:pPr eaLnBrk="1" fontAlgn="auto" hangingPunct="1">
              <a:spcAft>
                <a:spcPts val="0"/>
              </a:spcAft>
              <a:buFont typeface="Arial" pitchFamily="34" charset="0"/>
              <a:buChar char="•"/>
              <a:defRPr/>
            </a:pPr>
            <a:r>
              <a:rPr lang="en-IE" sz="4800" dirty="0" smtClean="0">
                <a:solidFill>
                  <a:srgbClr val="00B050"/>
                </a:solidFill>
              </a:rPr>
              <a:t>Roads/Railway lines are poorly developed as the region is generally mountainous with large lakes (e.g. Lough </a:t>
            </a:r>
            <a:r>
              <a:rPr lang="en-IE" sz="4800" dirty="0" err="1" smtClean="0">
                <a:solidFill>
                  <a:srgbClr val="00B050"/>
                </a:solidFill>
              </a:rPr>
              <a:t>Ree</a:t>
            </a:r>
            <a:r>
              <a:rPr lang="en-IE" sz="4800" dirty="0" smtClean="0">
                <a:solidFill>
                  <a:srgbClr val="00B050"/>
                </a:solidFill>
              </a:rPr>
              <a:t>). Roads narrow &amp; winding</a:t>
            </a:r>
            <a:r>
              <a:rPr lang="en-IE" sz="4800" dirty="0" smtClean="0"/>
              <a:t>.</a:t>
            </a:r>
            <a:r>
              <a:rPr lang="en-IE" sz="4800" dirty="0" smtClean="0">
                <a:solidFill>
                  <a:srgbClr val="7030A0"/>
                </a:solidFill>
              </a:rPr>
              <a:t>.</a:t>
            </a:r>
          </a:p>
          <a:p>
            <a:pPr eaLnBrk="1" fontAlgn="auto" hangingPunct="1">
              <a:spcAft>
                <a:spcPts val="0"/>
              </a:spcAft>
              <a:buFont typeface="Arial" pitchFamily="34" charset="0"/>
              <a:buChar char="•"/>
              <a:defRPr/>
            </a:pPr>
            <a:r>
              <a:rPr lang="en-IE" sz="4800" dirty="0" smtClean="0"/>
              <a:t>It also </a:t>
            </a:r>
            <a:r>
              <a:rPr lang="en-IE" sz="4800" dirty="0" smtClean="0">
                <a:solidFill>
                  <a:srgbClr val="00B050"/>
                </a:solidFill>
              </a:rPr>
              <a:t>adds to transport cost for industries that locate in the region (E.g. Donegal is 200km from Dublin</a:t>
            </a:r>
            <a:r>
              <a:rPr lang="en-IE" sz="4800" dirty="0" smtClean="0"/>
              <a:t>) which discourages industrial development and inward investment</a:t>
            </a:r>
            <a:r>
              <a:rPr lang="en-IE" sz="4700" dirty="0" smtClean="0"/>
              <a:t>. </a:t>
            </a:r>
            <a:endParaRPr lang="en-IE" dirty="0" smtClean="0"/>
          </a:p>
          <a:p>
            <a:pPr eaLnBrk="1" fontAlgn="auto" hangingPunct="1">
              <a:spcAft>
                <a:spcPts val="0"/>
              </a:spcAft>
              <a:buFont typeface="Arial" pitchFamily="34" charset="0"/>
              <a:buChar char="•"/>
              <a:defRPr/>
            </a:pPr>
            <a:endParaRPr lang="en-IE"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PTA0"/>
          <p:cNvPicPr>
            <a:picLocks noChangeAspect="1" noChangeArrowheads="1"/>
          </p:cNvPicPr>
          <p:nvPr/>
        </p:nvPicPr>
        <p:blipFill>
          <a:blip r:embed="rId3" cstate="print"/>
          <a:srcRect/>
          <a:stretch>
            <a:fillRect/>
          </a:stretch>
        </p:blipFill>
        <p:spPr bwMode="auto">
          <a:xfrm>
            <a:off x="0" y="332656"/>
            <a:ext cx="8892480" cy="65253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LuckyTie">
  <a:themeElements>
    <a:clrScheme name="Lucky Tie">
      <a:dk1>
        <a:sysClr val="windowText" lastClr="000000"/>
      </a:dk1>
      <a:lt1>
        <a:sysClr val="window" lastClr="FFFFFF"/>
      </a:lt1>
      <a:dk2>
        <a:srgbClr val="C80000"/>
      </a:dk2>
      <a:lt2>
        <a:srgbClr val="FFECEC"/>
      </a:lt2>
      <a:accent1>
        <a:srgbClr val="C93131"/>
      </a:accent1>
      <a:accent2>
        <a:srgbClr val="F58C5D"/>
      </a:accent2>
      <a:accent3>
        <a:srgbClr val="EABC33"/>
      </a:accent3>
      <a:accent4>
        <a:srgbClr val="698F9B"/>
      </a:accent4>
      <a:accent5>
        <a:srgbClr val="825397"/>
      </a:accent5>
      <a:accent6>
        <a:srgbClr val="814359"/>
      </a:accent6>
      <a:hlink>
        <a:srgbClr val="03AEC5"/>
      </a:hlink>
      <a:folHlink>
        <a:srgbClr val="8D9B07"/>
      </a:folHlink>
    </a:clrScheme>
    <a:fontScheme name="Lucky Tie">
      <a:majorFont>
        <a:latin typeface="Tahoma"/>
        <a:ea typeface=""/>
        <a:cs typeface=""/>
        <a:font script="Cyrl" typeface="Tahoma"/>
        <a:font script="Grek" typeface="Tahoma"/>
        <a:font script="Jpan" typeface="ＭＳ Ｐ明朝"/>
        <a:font script="Hang" typeface="굴림"/>
        <a:font script="Hans" typeface="黑体"/>
        <a:font script="Hant" typeface="新細明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ranklin Gothic Book"/>
        <a:ea typeface=""/>
        <a:cs typeface=""/>
        <a:font script="Cyrl" typeface="Arial"/>
        <a:font script="Grek"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ucky Tie">
      <a:fillStyleLst>
        <a:solidFill>
          <a:schemeClr val="phClr">
            <a:tint val="100000"/>
            <a:shade val="100000"/>
            <a:hueMod val="100000"/>
            <a:satMod val="100000"/>
          </a:schemeClr>
        </a:solidFill>
        <a:gradFill rotWithShape="1">
          <a:gsLst>
            <a:gs pos="0">
              <a:schemeClr val="phClr">
                <a:tint val="100000"/>
                <a:shade val="50000"/>
                <a:hueMod val="100000"/>
                <a:satMod val="90000"/>
              </a:schemeClr>
            </a:gs>
            <a:gs pos="50000">
              <a:schemeClr val="phClr">
                <a:tint val="50000"/>
                <a:shade val="100000"/>
                <a:hueMod val="100000"/>
                <a:satMod val="100000"/>
              </a:schemeClr>
            </a:gs>
            <a:gs pos="100000">
              <a:schemeClr val="phClr">
                <a:tint val="100000"/>
                <a:shade val="50000"/>
                <a:hueMod val="100000"/>
                <a:satMod val="90000"/>
              </a:schemeClr>
            </a:gs>
          </a:gsLst>
          <a:lin ang="1800000" scaled="1"/>
        </a:gradFill>
        <a:solidFill>
          <a:schemeClr val="phClr">
            <a:tint val="100000"/>
            <a:shade val="100000"/>
            <a:hueMod val="100000"/>
            <a:satMod val="100000"/>
          </a:schemeClr>
        </a:solidFill>
      </a:fillStyleLst>
      <a:lnStyleLst>
        <a:ln w="20000" cap="flat" cmpd="sng" algn="ctr">
          <a:solidFill>
            <a:schemeClr val="phClr"/>
          </a:solidFill>
          <a:prstDash val="solid"/>
        </a:ln>
        <a:ln w="30000" cap="flat" cmpd="sng" algn="ctr">
          <a:solidFill>
            <a:schemeClr val="phClr"/>
          </a:solidFill>
          <a:prstDash val="solid"/>
        </a:ln>
        <a:ln w="40000" cap="flat" cmpd="dbl" algn="ctr">
          <a:solidFill>
            <a:schemeClr val="phClr"/>
          </a:solidFill>
          <a:prstDash val="solid"/>
        </a:ln>
      </a:lnStyleLst>
      <a:effectStyleLst>
        <a:effectStyle>
          <a:effectLst>
            <a:glow rad="12700">
              <a:schemeClr val="phClr">
                <a:tint val="100000"/>
                <a:shade val="100000"/>
                <a:alpha val="50196"/>
                <a:hueMod val="100000"/>
                <a:satMod val="100000"/>
              </a:schemeClr>
            </a:glow>
          </a:effectLst>
        </a:effectStyle>
        <a:effectStyle>
          <a:effectLst>
            <a:innerShdw blurRad="25400" dist="38100" dir="2700000">
              <a:schemeClr val="phClr">
                <a:tint val="90000"/>
                <a:shade val="100000"/>
                <a:hueMod val="100000"/>
                <a:satMod val="100000"/>
              </a:schemeClr>
            </a:innerShdw>
          </a:effectLst>
        </a:effectStyle>
        <a:effectStyle>
          <a:effectLst>
            <a:innerShdw blurRad="25400" dist="38100" dir="2700000">
              <a:schemeClr val="phClr">
                <a:tint val="100000"/>
                <a:shade val="50000"/>
                <a:hueMod val="100000"/>
                <a:satMod val="100000"/>
              </a:schemeClr>
            </a:innerShdw>
          </a:effectLst>
          <a:scene3d>
            <a:camera prst="orthographicFront"/>
            <a:lightRig rig="soft" dir="t"/>
          </a:scene3d>
          <a:sp3d extrusionH="76200" prstMaterial="matte">
            <a:bevelT h="50800"/>
            <a:bevelB w="0" h="0"/>
            <a:extrusionClr>
              <a:schemeClr val="accent3">
                <a:tint val="40000"/>
              </a:schemeClr>
            </a:extrusionClr>
          </a:sp3d>
        </a:effectStyle>
      </a:effectStyleLst>
      <a:bgFillStyleLst>
        <a:gradFill rotWithShape="1">
          <a:gsLst>
            <a:gs pos="0">
              <a:schemeClr val="phClr">
                <a:tint val="100000"/>
                <a:shade val="50000"/>
                <a:hueMod val="100000"/>
                <a:satMod val="100000"/>
              </a:schemeClr>
            </a:gs>
            <a:gs pos="40000">
              <a:schemeClr val="phClr">
                <a:tint val="85000"/>
                <a:shade val="100000"/>
                <a:hueMod val="100000"/>
                <a:satMod val="100000"/>
              </a:schemeClr>
            </a:gs>
            <a:gs pos="100000">
              <a:schemeClr val="phClr">
                <a:tint val="100000"/>
                <a:shade val="50000"/>
                <a:hueMod val="100000"/>
                <a:satMod val="100000"/>
              </a:schemeClr>
            </a:gs>
          </a:gsLst>
          <a:lin ang="2700000" scaled="1"/>
        </a:gradFill>
        <a:blipFill>
          <a:blip xmlns:r="http://schemas.openxmlformats.org/officeDocument/2006/relationships" r:embed="rId1">
            <a:duotone>
              <a:schemeClr val="phClr">
                <a:tint val="100000"/>
                <a:shade val="60000"/>
                <a:hueMod val="100000"/>
                <a:satMod val="100000"/>
              </a:schemeClr>
              <a:schemeClr val="phClr">
                <a:tint val="70000"/>
                <a:shade val="100000"/>
                <a:hueMod val="100000"/>
                <a:satMod val="100000"/>
              </a:schemeClr>
            </a:duotone>
          </a:blip>
          <a:stretch>
            <a:fillRect/>
          </a:stretch>
        </a:blipFill>
        <a:blipFill>
          <a:blip xmlns:r="http://schemas.openxmlformats.org/officeDocument/2006/relationships" r:embed="rId2">
            <a:duotone>
              <a:schemeClr val="phClr">
                <a:tint val="100000"/>
                <a:shade val="60000"/>
                <a:hueMod val="100000"/>
                <a:satMod val="100000"/>
              </a:schemeClr>
              <a:schemeClr val="phClr">
                <a:tint val="7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ucky Tie">
    <a:dk1>
      <a:sysClr val="windowText" lastClr="000000"/>
    </a:dk1>
    <a:lt1>
      <a:sysClr val="window" lastClr="FFFFFF"/>
    </a:lt1>
    <a:dk2>
      <a:srgbClr val="C80000"/>
    </a:dk2>
    <a:lt2>
      <a:srgbClr val="FFECEC"/>
    </a:lt2>
    <a:accent1>
      <a:srgbClr val="C93131"/>
    </a:accent1>
    <a:accent2>
      <a:srgbClr val="F58C5D"/>
    </a:accent2>
    <a:accent3>
      <a:srgbClr val="EABC33"/>
    </a:accent3>
    <a:accent4>
      <a:srgbClr val="698F9B"/>
    </a:accent4>
    <a:accent5>
      <a:srgbClr val="825397"/>
    </a:accent5>
    <a:accent6>
      <a:srgbClr val="814359"/>
    </a:accent6>
    <a:hlink>
      <a:srgbClr val="03AEC5"/>
    </a:hlink>
    <a:folHlink>
      <a:srgbClr val="8D9B07"/>
    </a:folHlink>
  </a:clrScheme>
</a:themeOverride>
</file>

<file path=ppt/theme/themeOverride2.xml><?xml version="1.0" encoding="utf-8"?>
<a:themeOverride xmlns:a="http://schemas.openxmlformats.org/drawingml/2006/main">
  <a:clrScheme name="Lucky Tie">
    <a:dk1>
      <a:sysClr val="windowText" lastClr="000000"/>
    </a:dk1>
    <a:lt1>
      <a:sysClr val="window" lastClr="FFFFFF"/>
    </a:lt1>
    <a:dk2>
      <a:srgbClr val="C80000"/>
    </a:dk2>
    <a:lt2>
      <a:srgbClr val="FFECEC"/>
    </a:lt2>
    <a:accent1>
      <a:srgbClr val="C93131"/>
    </a:accent1>
    <a:accent2>
      <a:srgbClr val="F58C5D"/>
    </a:accent2>
    <a:accent3>
      <a:srgbClr val="EABC33"/>
    </a:accent3>
    <a:accent4>
      <a:srgbClr val="698F9B"/>
    </a:accent4>
    <a:accent5>
      <a:srgbClr val="825397"/>
    </a:accent5>
    <a:accent6>
      <a:srgbClr val="814359"/>
    </a:accent6>
    <a:hlink>
      <a:srgbClr val="03AEC5"/>
    </a:hlink>
    <a:folHlink>
      <a:srgbClr val="8D9B07"/>
    </a:folHlink>
  </a:clrScheme>
</a:themeOverride>
</file>

<file path=docProps/app.xml><?xml version="1.0" encoding="utf-8"?>
<Properties xmlns="http://schemas.openxmlformats.org/officeDocument/2006/extended-properties" xmlns:vt="http://schemas.openxmlformats.org/officeDocument/2006/docPropsVTypes">
  <Template>Lucky Tie</Template>
  <TotalTime>2673</TotalTime>
  <Words>6308</Words>
  <Application>Microsoft Office PowerPoint</Application>
  <PresentationFormat>On-screen Show (4:3)</PresentationFormat>
  <Paragraphs>864</Paragraphs>
  <Slides>252</Slides>
  <Notes>252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252</vt:i4>
      </vt:variant>
    </vt:vector>
  </HeadingPairs>
  <TitlesOfParts>
    <vt:vector size="260" baseType="lpstr">
      <vt:lpstr>Arial</vt:lpstr>
      <vt:lpstr>Calibri</vt:lpstr>
      <vt:lpstr>Franklin Gothic Book</vt:lpstr>
      <vt:lpstr>Tahoma</vt:lpstr>
      <vt:lpstr>Wingdings</vt:lpstr>
      <vt:lpstr>Wingdings 2</vt:lpstr>
      <vt:lpstr>LuckyTie</vt:lpstr>
      <vt:lpstr>Bitmap Image</vt:lpstr>
      <vt:lpstr>Regional Geography</vt:lpstr>
      <vt:lpstr>THE CORE-PERIPHERY MODEL</vt:lpstr>
      <vt:lpstr>Core regions of Europe </vt:lpstr>
      <vt:lpstr>Peripheral regions of Europe </vt:lpstr>
      <vt:lpstr>Socio-Economic Regions Peripheral v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WEST</vt:lpstr>
      <vt:lpstr>A Peripheral area- The West</vt:lpstr>
      <vt:lpstr>1. MAP OF west</vt:lpstr>
      <vt:lpstr>PowerPoint Presentation</vt:lpstr>
      <vt:lpstr>THE BMW 2. PHYSICAL PROCESSES</vt:lpstr>
      <vt:lpstr>1.Physical Activities West Of Ireland A. Climate</vt:lpstr>
      <vt:lpstr>PowerPoint Presentation</vt:lpstr>
      <vt:lpstr>PowerPoint Presentation</vt:lpstr>
      <vt:lpstr>Physical Activities West Of Ireland A. Cilmate</vt:lpstr>
      <vt:lpstr>PowerPoint Presentation</vt:lpstr>
      <vt:lpstr>PowerPoint Presentation</vt:lpstr>
      <vt:lpstr>Relief rainfall-west coast</vt:lpstr>
      <vt:lpstr>Rainfall in the West Region</vt:lpstr>
      <vt:lpstr>PowerPoint Presentation</vt:lpstr>
      <vt:lpstr>Physical Activities West Of Ireland A. Cilmate</vt:lpstr>
      <vt:lpstr>PowerPoint Presentation</vt:lpstr>
      <vt:lpstr>Physical Activities B. Relief and drainage</vt:lpstr>
      <vt:lpstr>BMW – Rivers, mountains and lakes </vt:lpstr>
      <vt:lpstr>PowerPoint Presentation</vt:lpstr>
      <vt:lpstr>THE 12 PINS</vt:lpstr>
      <vt:lpstr>PowerPoint Presentation</vt:lpstr>
      <vt:lpstr>PowerPoint Presentation</vt:lpstr>
      <vt:lpstr>PowerPoint Presentation</vt:lpstr>
      <vt:lpstr>Physical Processes C. Rock</vt:lpstr>
      <vt:lpstr>PowerPoint Presentation</vt:lpstr>
      <vt:lpstr>PowerPoint Presentation</vt:lpstr>
      <vt:lpstr>ROCKTYPE&gt;&gt;&gt;SOIL TYPE</vt:lpstr>
      <vt:lpstr>Physical Processes D. Soil</vt:lpstr>
      <vt:lpstr>PowerPoint Presentation</vt:lpstr>
      <vt:lpstr>PowerPoint Presentation</vt:lpstr>
      <vt:lpstr>Fig. 5 Soils of the BMW region  </vt:lpstr>
      <vt:lpstr>D. Soils</vt:lpstr>
      <vt:lpstr>THE BMW 3. PRIMARY ACTIVITIES</vt:lpstr>
      <vt:lpstr>Primary Activities</vt:lpstr>
      <vt:lpstr>Primary Economic Activities Agriculture </vt:lpstr>
      <vt:lpstr>PowerPoint Presentation</vt:lpstr>
      <vt:lpstr>PowerPoint Presentation</vt:lpstr>
      <vt:lpstr> General agricultural regions of the BMW region.  </vt:lpstr>
      <vt:lpstr>PowerPoint Presentation</vt:lpstr>
      <vt:lpstr>Agricultural Activities</vt:lpstr>
      <vt:lpstr>Primary Activities BMW </vt:lpstr>
      <vt:lpstr>PowerPoint Presentation</vt:lpstr>
      <vt:lpstr>PowerPoint Presentation</vt:lpstr>
      <vt:lpstr>AGRICULTURE</vt:lpstr>
      <vt:lpstr>PowerPoint Presentation</vt:lpstr>
      <vt:lpstr>PowerPoint Presentation</vt:lpstr>
      <vt:lpstr>PowerPoint Presentation</vt:lpstr>
      <vt:lpstr>Primary Activities Agriculture</vt:lpstr>
      <vt:lpstr>Impact of European union policies On Agriculture</vt:lpstr>
      <vt:lpstr>Impact of European union policies on agriculture</vt:lpstr>
      <vt:lpstr>PowerPoint Presentation</vt:lpstr>
      <vt:lpstr>PowerPoint Presentation</vt:lpstr>
      <vt:lpstr>Primary Economic Activities Fishing </vt:lpstr>
      <vt:lpstr> </vt:lpstr>
      <vt:lpstr> </vt:lpstr>
      <vt:lpstr>Fishing</vt:lpstr>
      <vt:lpstr>Fig. 7 Fishing ports in the BMW region </vt:lpstr>
      <vt:lpstr>PowerPoint Presentation</vt:lpstr>
      <vt:lpstr>Impact oF EU</vt:lpstr>
      <vt:lpstr>Common Fisheries Policy-CFP</vt:lpstr>
      <vt:lpstr>Changes in the West’s Fishing Industry</vt:lpstr>
      <vt:lpstr>*Fish landing in tonnes (1995 – 2002)</vt:lpstr>
      <vt:lpstr>Fishing: Aquaculture</vt:lpstr>
      <vt:lpstr>*Aquaculture licences (fish farming)</vt:lpstr>
      <vt:lpstr>PowerPoint Presentation</vt:lpstr>
      <vt:lpstr>Fig. 8 Shellfish cultivation in the BMW region </vt:lpstr>
      <vt:lpstr>PowerPoint Presentation</vt:lpstr>
      <vt:lpstr>PowerPoint Presentation</vt:lpstr>
      <vt:lpstr>Forestry</vt:lpstr>
      <vt:lpstr>PowerPoint Presentation</vt:lpstr>
      <vt:lpstr>Forestry</vt:lpstr>
      <vt:lpstr>Coniferous forests can grow in areas with poor soils (podzols, gley soil) </vt:lpstr>
      <vt:lpstr>Mining &amp; Energy</vt:lpstr>
      <vt:lpstr>Peat Bog</vt:lpstr>
      <vt:lpstr>Bellacorick</vt:lpstr>
      <vt:lpstr>Mining &amp; Energy</vt:lpstr>
      <vt:lpstr>Location map of Corrib gas field </vt:lpstr>
      <vt:lpstr>PowerPoint Presentation</vt:lpstr>
      <vt:lpstr>West Clare Renewable Energy</vt:lpstr>
      <vt:lpstr>PowerPoint Presentation</vt:lpstr>
      <vt:lpstr>3. SECONDARY ACTIVITIES</vt:lpstr>
      <vt:lpstr>Secondary Actvities</vt:lpstr>
      <vt:lpstr>Secondary Activities Manufacturing</vt:lpstr>
      <vt:lpstr>PowerPoint Presentation</vt:lpstr>
      <vt:lpstr>PowerPoint Presentation</vt:lpstr>
      <vt:lpstr>Secondary Activities</vt:lpstr>
      <vt:lpstr>PowerPoint Presentation</vt:lpstr>
      <vt:lpstr>PowerPoint Presentation</vt:lpstr>
      <vt:lpstr> Factors that affect secondary activities </vt:lpstr>
      <vt:lpstr>PowerPoint Presentation</vt:lpstr>
      <vt:lpstr>Factors that affect secondary activities</vt:lpstr>
      <vt:lpstr>Even with these college a lot of educated workers are going to the east of Ireland for Jobs (Braindraining)</vt:lpstr>
      <vt:lpstr>Secondary Activities</vt:lpstr>
      <vt:lpstr>Patterns in Manufacturing Industry</vt:lpstr>
      <vt:lpstr>PowerPoint Presentation</vt:lpstr>
      <vt:lpstr>PowerPoint Presentation</vt:lpstr>
      <vt:lpstr>Industry in Galway city</vt:lpstr>
      <vt:lpstr>PowerPoint Presentation</vt:lpstr>
      <vt:lpstr>Industry in Galway city</vt:lpstr>
      <vt:lpstr>PowerPoint Presentation</vt:lpstr>
      <vt:lpstr>Secondary Activities BMW</vt:lpstr>
      <vt:lpstr>PowerPoint Presentation</vt:lpstr>
      <vt:lpstr>PowerPoint Presentation</vt:lpstr>
      <vt:lpstr>Patterns in Manufacturing Industry</vt:lpstr>
      <vt:lpstr>The BMW region – future plans under the NSS </vt:lpstr>
      <vt:lpstr>Patterns in Manufacturing Industry</vt:lpstr>
      <vt:lpstr>PowerPoint Presentation</vt:lpstr>
      <vt:lpstr>Patterns in Manufacturing Industry</vt:lpstr>
      <vt:lpstr>Patterns in Manufacturing Industry- Influence of the EU</vt:lpstr>
      <vt:lpstr>PowerPoint Presentation</vt:lpstr>
      <vt:lpstr> Economic Challenge:  Attracting Replacement Industries </vt:lpstr>
      <vt:lpstr>Fig. 11 Communications in the BMW region  </vt:lpstr>
      <vt:lpstr>4.TERTIARY ACTIVITIES</vt:lpstr>
      <vt:lpstr>Tertiary</vt:lpstr>
      <vt:lpstr>Tertiary Activities - BMW Transport</vt:lpstr>
      <vt:lpstr>PowerPoint Presentation</vt:lpstr>
      <vt:lpstr>Transport</vt:lpstr>
      <vt:lpstr>PowerPoint Presentation</vt:lpstr>
      <vt:lpstr>PowerPoint Presentation</vt:lpstr>
      <vt:lpstr>Transport</vt:lpstr>
      <vt:lpstr>Knock Airport</vt:lpstr>
      <vt:lpstr>Tourism</vt:lpstr>
      <vt:lpstr>PowerPoint Presentation</vt:lpstr>
      <vt:lpstr>Tourism</vt:lpstr>
      <vt:lpstr>PowerPoint Presentation</vt:lpstr>
      <vt:lpstr>Tourism</vt:lpstr>
      <vt:lpstr>PowerPoint Presentation</vt:lpstr>
      <vt:lpstr>5.Human Processes </vt:lpstr>
      <vt:lpstr>Population dynamics</vt:lpstr>
      <vt:lpstr>PowerPoint Presentation</vt:lpstr>
      <vt:lpstr>Population dynamics</vt:lpstr>
      <vt:lpstr>PowerPoint Presentation</vt:lpstr>
      <vt:lpstr>PowerPoint Presentation</vt:lpstr>
      <vt:lpstr>Language, Irish</vt:lpstr>
      <vt:lpstr>Regional (Rural) Development</vt:lpstr>
      <vt:lpstr>Regional (Rural) Development</vt:lpstr>
      <vt:lpstr>Urban Development</vt:lpstr>
      <vt:lpstr>PowerPoint Presentation</vt:lpstr>
      <vt:lpstr>PowerPoint Presentation</vt:lpstr>
      <vt:lpstr>Population Change</vt:lpstr>
      <vt:lpstr>PowerPoint Presentation</vt:lpstr>
      <vt:lpstr>THE EAST OF IRELAND A CORE AREA</vt:lpstr>
      <vt:lpstr>East Ireland-GDA Greater Dublin Area</vt:lpstr>
      <vt:lpstr>GDA</vt:lpstr>
      <vt:lpstr>1. Map of the GDA</vt:lpstr>
      <vt:lpstr>Fig. 14 Location of the GDA – Dublin and Mid East regions </vt:lpstr>
      <vt:lpstr>The Dublin Region </vt:lpstr>
      <vt:lpstr>Physical-Relief map of Greater Dublin Area </vt:lpstr>
      <vt:lpstr>PowerPoint Presentation</vt:lpstr>
      <vt:lpstr>PowerPoint Presentation</vt:lpstr>
      <vt:lpstr>Physical-Relief map of Greater Dublin Area </vt:lpstr>
      <vt:lpstr>Physical Characteristics of the GDA</vt:lpstr>
      <vt:lpstr>Physical Processes Relief and drainage in the East</vt:lpstr>
      <vt:lpstr>PowerPoint Presentation</vt:lpstr>
      <vt:lpstr>PowerPoint Presentation</vt:lpstr>
      <vt:lpstr>Physical Processes Climate in the East</vt:lpstr>
      <vt:lpstr>PowerPoint Presentation</vt:lpstr>
      <vt:lpstr>PowerPoint Presentation</vt:lpstr>
      <vt:lpstr>PowerPoint Presentation</vt:lpstr>
      <vt:lpstr>Physical Processes Soil in the East</vt:lpstr>
      <vt:lpstr>ROCKTYPE&gt;&gt;&gt;SOIL TYPE</vt:lpstr>
      <vt:lpstr>PowerPoint Presentation</vt:lpstr>
      <vt:lpstr>Primary Activities in the GDA</vt:lpstr>
      <vt:lpstr>Primary Activities</vt:lpstr>
      <vt:lpstr>Primary Activities</vt:lpstr>
      <vt:lpstr>Agriculture</vt:lpstr>
      <vt:lpstr>Agriculture</vt:lpstr>
      <vt:lpstr>PowerPoint Presentation</vt:lpstr>
      <vt:lpstr>Agriculture</vt:lpstr>
      <vt:lpstr>PowerPoint Presentation</vt:lpstr>
      <vt:lpstr>Agriculture</vt:lpstr>
      <vt:lpstr>PowerPoint Presentation</vt:lpstr>
      <vt:lpstr>PowerPoint Presentation</vt:lpstr>
      <vt:lpstr>Agriculture</vt:lpstr>
      <vt:lpstr>PowerPoint Presentation</vt:lpstr>
      <vt:lpstr>Agriculture the human factors </vt:lpstr>
      <vt:lpstr>Fishing</vt:lpstr>
      <vt:lpstr>Howth</vt:lpstr>
      <vt:lpstr>Forestry</vt:lpstr>
      <vt:lpstr>PowerPoint Presentation</vt:lpstr>
      <vt:lpstr>PowerPoint Presentation</vt:lpstr>
      <vt:lpstr>PowerPoint Presentation</vt:lpstr>
      <vt:lpstr>Secondary Activities in the GDA</vt:lpstr>
      <vt:lpstr>Secondary Activities</vt:lpstr>
      <vt:lpstr>Secondary Activities Reasons for growth</vt:lpstr>
      <vt:lpstr>Secondary Activities Reasons for growth</vt:lpstr>
      <vt:lpstr>Secondary Activities- varieties of industries</vt:lpstr>
      <vt:lpstr>Secondary Activities Dublin</vt:lpstr>
      <vt:lpstr>PowerPoint Presentation</vt:lpstr>
      <vt:lpstr>Secondary Activities Dublin</vt:lpstr>
      <vt:lpstr>PowerPoint Presentation</vt:lpstr>
      <vt:lpstr>Secondary Activities Dublin</vt:lpstr>
      <vt:lpstr>Fig. 9 The location of Blanchardstown, City West Business Park, Dublin Airport, Dundrum and Tallaght </vt:lpstr>
      <vt:lpstr>Secondary Activities Dublin</vt:lpstr>
      <vt:lpstr>Fig. 9 The location of Blanchardstown, City West Business Park, Dublin Airport, Dundrum and Tallaght </vt:lpstr>
      <vt:lpstr>Secondary Activities Dublin</vt:lpstr>
      <vt:lpstr>PowerPoint Presentation</vt:lpstr>
      <vt:lpstr>Secondary Activities Dublin</vt:lpstr>
      <vt:lpstr>Secondary Activities Recession</vt:lpstr>
      <vt:lpstr>Tertiary activities in the GDA</vt:lpstr>
      <vt:lpstr>Tertiary Activities</vt:lpstr>
      <vt:lpstr>Tertiary Activities Dublin</vt:lpstr>
      <vt:lpstr>Tertiary Activities Dublin Education and IT companies </vt:lpstr>
      <vt:lpstr>PowerPoint Presentation</vt:lpstr>
      <vt:lpstr>PowerPoint Presentation</vt:lpstr>
      <vt:lpstr>The Dublin Transportation Initiative  </vt:lpstr>
      <vt:lpstr>Transport factors </vt:lpstr>
      <vt:lpstr>The number of cars in Ireland has increased  significantly since 1961 and is likely to continue to increase.  </vt:lpstr>
      <vt:lpstr>Fig. 10 The Dublin area commuter zone in the 1980s and 2000s </vt:lpstr>
      <vt:lpstr>Transport factors </vt:lpstr>
      <vt:lpstr>GDA rail network under Transport 21 </vt:lpstr>
      <vt:lpstr>PowerPoint Presentation</vt:lpstr>
      <vt:lpstr>Transport</vt:lpstr>
      <vt:lpstr>PowerPoint Presentation</vt:lpstr>
      <vt:lpstr>National roads network in the GDA </vt:lpstr>
      <vt:lpstr>Fig. 20 The construction of Dublin Port Tunnel  </vt:lpstr>
      <vt:lpstr>PowerPoint Presentation</vt:lpstr>
      <vt:lpstr>Tourism </vt:lpstr>
      <vt:lpstr>PowerPoint Presentation</vt:lpstr>
      <vt:lpstr>PowerPoint Presentation</vt:lpstr>
      <vt:lpstr>Tourism- Advancement </vt:lpstr>
      <vt:lpstr>PowerPoint Presentation</vt:lpstr>
      <vt:lpstr>PowerPoint Presentation</vt:lpstr>
      <vt:lpstr>Tourism</vt:lpstr>
      <vt:lpstr>PowerPoint Presentation</vt:lpstr>
      <vt:lpstr>Human processes in the GDA</vt:lpstr>
      <vt:lpstr>Human Processes Urban &amp; Rural Development</vt:lpstr>
      <vt:lpstr>PowerPoint Presentation</vt:lpstr>
      <vt:lpstr>Human Processes Urban &amp; Rural Development</vt:lpstr>
      <vt:lpstr>PowerPoint Presentation</vt:lpstr>
      <vt:lpstr>Human Processes Population</vt:lpstr>
      <vt:lpstr>PowerPoint Presentation</vt:lpstr>
      <vt:lpstr>Human Processes Population</vt:lpstr>
      <vt:lpstr>PowerPoint Presentation</vt:lpstr>
      <vt:lpstr>PowerPoint Presentation</vt:lpstr>
      <vt:lpstr>PowerPoint Presentation</vt:lpstr>
      <vt:lpstr>Population of newer &amp; older suburbs</vt:lpstr>
      <vt:lpstr>PowerPoint Presentation</vt:lpstr>
      <vt:lpstr>Human Processes Population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Geography</dc:title>
  <dc:creator>Pádraig Ó Míocháin</dc:creator>
  <cp:lastModifiedBy>Denis Boland</cp:lastModifiedBy>
  <cp:revision>193</cp:revision>
  <dcterms:created xsi:type="dcterms:W3CDTF">2010-08-17T13:34:17Z</dcterms:created>
  <dcterms:modified xsi:type="dcterms:W3CDTF">2014-02-27T14:12:59Z</dcterms:modified>
</cp:coreProperties>
</file>