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257" r:id="rId3"/>
    <p:sldId id="259" r:id="rId4"/>
    <p:sldId id="260" r:id="rId5"/>
    <p:sldId id="263" r:id="rId6"/>
    <p:sldId id="264" r:id="rId7"/>
    <p:sldId id="265" r:id="rId8"/>
    <p:sldId id="269" r:id="rId9"/>
    <p:sldId id="266" r:id="rId10"/>
    <p:sldId id="310" r:id="rId11"/>
    <p:sldId id="295" r:id="rId12"/>
    <p:sldId id="267" r:id="rId13"/>
    <p:sldId id="311" r:id="rId14"/>
    <p:sldId id="286" r:id="rId15"/>
    <p:sldId id="268" r:id="rId16"/>
    <p:sldId id="270" r:id="rId17"/>
    <p:sldId id="296" r:id="rId18"/>
    <p:sldId id="297" r:id="rId19"/>
    <p:sldId id="304" r:id="rId20"/>
    <p:sldId id="317" r:id="rId21"/>
    <p:sldId id="271" r:id="rId22"/>
    <p:sldId id="272" r:id="rId23"/>
    <p:sldId id="273" r:id="rId24"/>
    <p:sldId id="274" r:id="rId25"/>
    <p:sldId id="275" r:id="rId26"/>
    <p:sldId id="313" r:id="rId27"/>
    <p:sldId id="314" r:id="rId28"/>
    <p:sldId id="315" r:id="rId29"/>
    <p:sldId id="316" r:id="rId30"/>
    <p:sldId id="312" r:id="rId31"/>
    <p:sldId id="277" r:id="rId32"/>
    <p:sldId id="292" r:id="rId33"/>
    <p:sldId id="293" r:id="rId34"/>
    <p:sldId id="298" r:id="rId35"/>
    <p:sldId id="278" r:id="rId36"/>
    <p:sldId id="279" r:id="rId37"/>
    <p:sldId id="280" r:id="rId38"/>
    <p:sldId id="281" r:id="rId39"/>
    <p:sldId id="282" r:id="rId40"/>
    <p:sldId id="307" r:id="rId41"/>
    <p:sldId id="283" r:id="rId42"/>
    <p:sldId id="284" r:id="rId43"/>
    <p:sldId id="308" r:id="rId44"/>
    <p:sldId id="320" r:id="rId45"/>
    <p:sldId id="318" r:id="rId46"/>
    <p:sldId id="319" r:id="rId47"/>
    <p:sldId id="321" r:id="rId48"/>
    <p:sldId id="285" r:id="rId49"/>
    <p:sldId id="326" r:id="rId50"/>
    <p:sldId id="276" r:id="rId51"/>
    <p:sldId id="323" r:id="rId52"/>
    <p:sldId id="324" r:id="rId53"/>
    <p:sldId id="287" r:id="rId54"/>
    <p:sldId id="325" r:id="rId55"/>
    <p:sldId id="305" r:id="rId56"/>
    <p:sldId id="303" r:id="rId57"/>
    <p:sldId id="288" r:id="rId58"/>
    <p:sldId id="322" r:id="rId59"/>
    <p:sldId id="289" r:id="rId60"/>
    <p:sldId id="290" r:id="rId61"/>
    <p:sldId id="291" r:id="rId62"/>
    <p:sldId id="302" r:id="rId63"/>
    <p:sldId id="309" r:id="rId64"/>
    <p:sldId id="299" r:id="rId65"/>
    <p:sldId id="300" r:id="rId66"/>
    <p:sldId id="30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1" autoAdjust="0"/>
    <p:restoredTop sz="86420" autoAdjust="0"/>
  </p:normalViewPr>
  <p:slideViewPr>
    <p:cSldViewPr>
      <p:cViewPr varScale="1">
        <p:scale>
          <a:sx n="109" d="100"/>
          <a:sy n="109" d="100"/>
        </p:scale>
        <p:origin x="186" y="102"/>
      </p:cViewPr>
      <p:guideLst>
        <p:guide orient="horz" pos="2160"/>
        <p:guide pos="2880"/>
      </p:guideLst>
    </p:cSldViewPr>
  </p:slideViewPr>
  <p:outlineViewPr>
    <p:cViewPr>
      <p:scale>
        <a:sx n="33" d="100"/>
        <a:sy n="33" d="100"/>
      </p:scale>
      <p:origin x="240" y="2886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CD4DD-98F4-4CCB-AA29-2F9E83263EEF}" type="datetimeFigureOut">
              <a:rPr lang="en-US" smtClean="0"/>
              <a:pPr/>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443A3-97EB-4AD1-8AF4-4DC778CBF011}" type="slidenum">
              <a:rPr lang="en-US" smtClean="0"/>
              <a:pPr/>
              <a:t>‹#›</a:t>
            </a:fld>
            <a:endParaRPr lang="en-US"/>
          </a:p>
        </p:txBody>
      </p:sp>
    </p:spTree>
    <p:extLst>
      <p:ext uri="{BB962C8B-B14F-4D97-AF65-F5344CB8AC3E}">
        <p14:creationId xmlns:p14="http://schemas.microsoft.com/office/powerpoint/2010/main" val="195733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1</a:t>
            </a:fld>
            <a:endParaRPr lang="en-US" dirty="0"/>
          </a:p>
        </p:txBody>
      </p:sp>
    </p:spTree>
    <p:extLst>
      <p:ext uri="{BB962C8B-B14F-4D97-AF65-F5344CB8AC3E}">
        <p14:creationId xmlns:p14="http://schemas.microsoft.com/office/powerpoint/2010/main" val="151670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10</a:t>
            </a:fld>
            <a:endParaRPr lang="en-US"/>
          </a:p>
        </p:txBody>
      </p:sp>
    </p:spTree>
    <p:extLst>
      <p:ext uri="{BB962C8B-B14F-4D97-AF65-F5344CB8AC3E}">
        <p14:creationId xmlns:p14="http://schemas.microsoft.com/office/powerpoint/2010/main" val="102136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D5BF6-E168-4EF1-9809-2B3868597B7C}" type="slidenum">
              <a:rPr lang="en-US" smtClean="0"/>
              <a:pPr/>
              <a:t>11</a:t>
            </a:fld>
            <a:endParaRPr lang="en-US"/>
          </a:p>
        </p:txBody>
      </p:sp>
    </p:spTree>
    <p:extLst>
      <p:ext uri="{BB962C8B-B14F-4D97-AF65-F5344CB8AC3E}">
        <p14:creationId xmlns:p14="http://schemas.microsoft.com/office/powerpoint/2010/main" val="135455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12</a:t>
            </a:fld>
            <a:endParaRPr lang="en-US"/>
          </a:p>
        </p:txBody>
      </p:sp>
    </p:spTree>
    <p:extLst>
      <p:ext uri="{BB962C8B-B14F-4D97-AF65-F5344CB8AC3E}">
        <p14:creationId xmlns:p14="http://schemas.microsoft.com/office/powerpoint/2010/main" val="191169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13</a:t>
            </a:fld>
            <a:endParaRPr lang="en-US"/>
          </a:p>
        </p:txBody>
      </p:sp>
    </p:spTree>
    <p:extLst>
      <p:ext uri="{BB962C8B-B14F-4D97-AF65-F5344CB8AC3E}">
        <p14:creationId xmlns:p14="http://schemas.microsoft.com/office/powerpoint/2010/main" val="153902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14</a:t>
            </a:fld>
            <a:endParaRPr lang="en-US"/>
          </a:p>
        </p:txBody>
      </p:sp>
    </p:spTree>
    <p:extLst>
      <p:ext uri="{BB962C8B-B14F-4D97-AF65-F5344CB8AC3E}">
        <p14:creationId xmlns:p14="http://schemas.microsoft.com/office/powerpoint/2010/main" val="33247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15</a:t>
            </a:fld>
            <a:endParaRPr lang="en-US" dirty="0"/>
          </a:p>
        </p:txBody>
      </p:sp>
    </p:spTree>
    <p:extLst>
      <p:ext uri="{BB962C8B-B14F-4D97-AF65-F5344CB8AC3E}">
        <p14:creationId xmlns:p14="http://schemas.microsoft.com/office/powerpoint/2010/main" val="220605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16</a:t>
            </a:fld>
            <a:endParaRPr lang="en-US" dirty="0"/>
          </a:p>
        </p:txBody>
      </p:sp>
    </p:spTree>
    <p:extLst>
      <p:ext uri="{BB962C8B-B14F-4D97-AF65-F5344CB8AC3E}">
        <p14:creationId xmlns:p14="http://schemas.microsoft.com/office/powerpoint/2010/main" val="73960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D5BF6-E168-4EF1-9809-2B3868597B7C}" type="slidenum">
              <a:rPr lang="en-US" smtClean="0"/>
              <a:pPr/>
              <a:t>17</a:t>
            </a:fld>
            <a:endParaRPr lang="en-US" dirty="0"/>
          </a:p>
        </p:txBody>
      </p:sp>
    </p:spTree>
    <p:extLst>
      <p:ext uri="{BB962C8B-B14F-4D97-AF65-F5344CB8AC3E}">
        <p14:creationId xmlns:p14="http://schemas.microsoft.com/office/powerpoint/2010/main" val="1696229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D5BF6-E168-4EF1-9809-2B3868597B7C}" type="slidenum">
              <a:rPr lang="en-US" smtClean="0"/>
              <a:pPr/>
              <a:t>18</a:t>
            </a:fld>
            <a:endParaRPr lang="en-US" dirty="0"/>
          </a:p>
        </p:txBody>
      </p:sp>
    </p:spTree>
    <p:extLst>
      <p:ext uri="{BB962C8B-B14F-4D97-AF65-F5344CB8AC3E}">
        <p14:creationId xmlns:p14="http://schemas.microsoft.com/office/powerpoint/2010/main" val="2326407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19</a:t>
            </a:fld>
            <a:endParaRPr lang="en-US" dirty="0"/>
          </a:p>
        </p:txBody>
      </p:sp>
    </p:spTree>
    <p:extLst>
      <p:ext uri="{BB962C8B-B14F-4D97-AF65-F5344CB8AC3E}">
        <p14:creationId xmlns:p14="http://schemas.microsoft.com/office/powerpoint/2010/main" val="190535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2</a:t>
            </a:fld>
            <a:endParaRPr lang="en-US" dirty="0"/>
          </a:p>
        </p:txBody>
      </p:sp>
    </p:spTree>
    <p:extLst>
      <p:ext uri="{BB962C8B-B14F-4D97-AF65-F5344CB8AC3E}">
        <p14:creationId xmlns:p14="http://schemas.microsoft.com/office/powerpoint/2010/main" val="1526126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20</a:t>
            </a:fld>
            <a:endParaRPr lang="en-US"/>
          </a:p>
        </p:txBody>
      </p:sp>
    </p:spTree>
    <p:extLst>
      <p:ext uri="{BB962C8B-B14F-4D97-AF65-F5344CB8AC3E}">
        <p14:creationId xmlns:p14="http://schemas.microsoft.com/office/powerpoint/2010/main" val="4246442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21</a:t>
            </a:fld>
            <a:endParaRPr lang="en-US" dirty="0"/>
          </a:p>
        </p:txBody>
      </p:sp>
    </p:spTree>
    <p:extLst>
      <p:ext uri="{BB962C8B-B14F-4D97-AF65-F5344CB8AC3E}">
        <p14:creationId xmlns:p14="http://schemas.microsoft.com/office/powerpoint/2010/main" val="468324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22</a:t>
            </a:fld>
            <a:endParaRPr lang="en-US" dirty="0"/>
          </a:p>
        </p:txBody>
      </p:sp>
    </p:spTree>
    <p:extLst>
      <p:ext uri="{BB962C8B-B14F-4D97-AF65-F5344CB8AC3E}">
        <p14:creationId xmlns:p14="http://schemas.microsoft.com/office/powerpoint/2010/main" val="2771135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23</a:t>
            </a:fld>
            <a:endParaRPr lang="en-US" dirty="0"/>
          </a:p>
        </p:txBody>
      </p:sp>
    </p:spTree>
    <p:extLst>
      <p:ext uri="{BB962C8B-B14F-4D97-AF65-F5344CB8AC3E}">
        <p14:creationId xmlns:p14="http://schemas.microsoft.com/office/powerpoint/2010/main" val="3596128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24</a:t>
            </a:fld>
            <a:endParaRPr lang="en-US" dirty="0"/>
          </a:p>
        </p:txBody>
      </p:sp>
    </p:spTree>
    <p:extLst>
      <p:ext uri="{BB962C8B-B14F-4D97-AF65-F5344CB8AC3E}">
        <p14:creationId xmlns:p14="http://schemas.microsoft.com/office/powerpoint/2010/main" val="3758368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25</a:t>
            </a:fld>
            <a:endParaRPr lang="en-US" dirty="0"/>
          </a:p>
        </p:txBody>
      </p:sp>
    </p:spTree>
    <p:extLst>
      <p:ext uri="{BB962C8B-B14F-4D97-AF65-F5344CB8AC3E}">
        <p14:creationId xmlns:p14="http://schemas.microsoft.com/office/powerpoint/2010/main" val="2334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26</a:t>
            </a:fld>
            <a:endParaRPr lang="en-US"/>
          </a:p>
        </p:txBody>
      </p:sp>
    </p:spTree>
    <p:extLst>
      <p:ext uri="{BB962C8B-B14F-4D97-AF65-F5344CB8AC3E}">
        <p14:creationId xmlns:p14="http://schemas.microsoft.com/office/powerpoint/2010/main" val="2963961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27</a:t>
            </a:fld>
            <a:endParaRPr lang="en-US"/>
          </a:p>
        </p:txBody>
      </p:sp>
    </p:spTree>
    <p:extLst>
      <p:ext uri="{BB962C8B-B14F-4D97-AF65-F5344CB8AC3E}">
        <p14:creationId xmlns:p14="http://schemas.microsoft.com/office/powerpoint/2010/main" val="320193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28</a:t>
            </a:fld>
            <a:endParaRPr lang="en-US"/>
          </a:p>
        </p:txBody>
      </p:sp>
    </p:spTree>
    <p:extLst>
      <p:ext uri="{BB962C8B-B14F-4D97-AF65-F5344CB8AC3E}">
        <p14:creationId xmlns:p14="http://schemas.microsoft.com/office/powerpoint/2010/main" val="590889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29</a:t>
            </a:fld>
            <a:endParaRPr lang="en-US"/>
          </a:p>
        </p:txBody>
      </p:sp>
    </p:spTree>
    <p:extLst>
      <p:ext uri="{BB962C8B-B14F-4D97-AF65-F5344CB8AC3E}">
        <p14:creationId xmlns:p14="http://schemas.microsoft.com/office/powerpoint/2010/main" val="72390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3</a:t>
            </a:fld>
            <a:endParaRPr lang="en-US"/>
          </a:p>
        </p:txBody>
      </p:sp>
    </p:spTree>
    <p:extLst>
      <p:ext uri="{BB962C8B-B14F-4D97-AF65-F5344CB8AC3E}">
        <p14:creationId xmlns:p14="http://schemas.microsoft.com/office/powerpoint/2010/main" val="1617062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30</a:t>
            </a:fld>
            <a:endParaRPr lang="en-US" dirty="0"/>
          </a:p>
        </p:txBody>
      </p:sp>
    </p:spTree>
    <p:extLst>
      <p:ext uri="{BB962C8B-B14F-4D97-AF65-F5344CB8AC3E}">
        <p14:creationId xmlns:p14="http://schemas.microsoft.com/office/powerpoint/2010/main" val="1122414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31</a:t>
            </a:fld>
            <a:endParaRPr lang="en-US" dirty="0"/>
          </a:p>
        </p:txBody>
      </p:sp>
    </p:spTree>
    <p:extLst>
      <p:ext uri="{BB962C8B-B14F-4D97-AF65-F5344CB8AC3E}">
        <p14:creationId xmlns:p14="http://schemas.microsoft.com/office/powerpoint/2010/main" val="3915552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32</a:t>
            </a:fld>
            <a:endParaRPr lang="en-US" dirty="0"/>
          </a:p>
        </p:txBody>
      </p:sp>
    </p:spTree>
    <p:extLst>
      <p:ext uri="{BB962C8B-B14F-4D97-AF65-F5344CB8AC3E}">
        <p14:creationId xmlns:p14="http://schemas.microsoft.com/office/powerpoint/2010/main" val="1486379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33</a:t>
            </a:fld>
            <a:endParaRPr lang="en-US" dirty="0"/>
          </a:p>
        </p:txBody>
      </p:sp>
    </p:spTree>
    <p:extLst>
      <p:ext uri="{BB962C8B-B14F-4D97-AF65-F5344CB8AC3E}">
        <p14:creationId xmlns:p14="http://schemas.microsoft.com/office/powerpoint/2010/main" val="3980957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D5BF6-E168-4EF1-9809-2B3868597B7C}" type="slidenum">
              <a:rPr lang="en-US" smtClean="0"/>
              <a:pPr/>
              <a:t>34</a:t>
            </a:fld>
            <a:endParaRPr lang="en-US" dirty="0"/>
          </a:p>
        </p:txBody>
      </p:sp>
    </p:spTree>
    <p:extLst>
      <p:ext uri="{BB962C8B-B14F-4D97-AF65-F5344CB8AC3E}">
        <p14:creationId xmlns:p14="http://schemas.microsoft.com/office/powerpoint/2010/main" val="913559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35</a:t>
            </a:fld>
            <a:endParaRPr lang="en-US" dirty="0"/>
          </a:p>
        </p:txBody>
      </p:sp>
    </p:spTree>
    <p:extLst>
      <p:ext uri="{BB962C8B-B14F-4D97-AF65-F5344CB8AC3E}">
        <p14:creationId xmlns:p14="http://schemas.microsoft.com/office/powerpoint/2010/main" val="368896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36</a:t>
            </a:fld>
            <a:endParaRPr lang="en-US" dirty="0"/>
          </a:p>
        </p:txBody>
      </p:sp>
    </p:spTree>
    <p:extLst>
      <p:ext uri="{BB962C8B-B14F-4D97-AF65-F5344CB8AC3E}">
        <p14:creationId xmlns:p14="http://schemas.microsoft.com/office/powerpoint/2010/main" val="1393227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37</a:t>
            </a:fld>
            <a:endParaRPr lang="en-US" dirty="0"/>
          </a:p>
        </p:txBody>
      </p:sp>
    </p:spTree>
    <p:extLst>
      <p:ext uri="{BB962C8B-B14F-4D97-AF65-F5344CB8AC3E}">
        <p14:creationId xmlns:p14="http://schemas.microsoft.com/office/powerpoint/2010/main" val="3964624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38</a:t>
            </a:fld>
            <a:endParaRPr lang="en-US" dirty="0"/>
          </a:p>
        </p:txBody>
      </p:sp>
    </p:spTree>
    <p:extLst>
      <p:ext uri="{BB962C8B-B14F-4D97-AF65-F5344CB8AC3E}">
        <p14:creationId xmlns:p14="http://schemas.microsoft.com/office/powerpoint/2010/main" val="1391641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39</a:t>
            </a:fld>
            <a:endParaRPr lang="en-US" dirty="0"/>
          </a:p>
        </p:txBody>
      </p:sp>
    </p:spTree>
    <p:extLst>
      <p:ext uri="{BB962C8B-B14F-4D97-AF65-F5344CB8AC3E}">
        <p14:creationId xmlns:p14="http://schemas.microsoft.com/office/powerpoint/2010/main" val="196824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4</a:t>
            </a:fld>
            <a:endParaRPr lang="en-US"/>
          </a:p>
        </p:txBody>
      </p:sp>
    </p:spTree>
    <p:extLst>
      <p:ext uri="{BB962C8B-B14F-4D97-AF65-F5344CB8AC3E}">
        <p14:creationId xmlns:p14="http://schemas.microsoft.com/office/powerpoint/2010/main" val="3955766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443A3-97EB-4AD1-8AF4-4DC778CBF011}" type="slidenum">
              <a:rPr lang="en-US" smtClean="0"/>
              <a:pPr/>
              <a:t>40</a:t>
            </a:fld>
            <a:endParaRPr lang="en-US" dirty="0"/>
          </a:p>
        </p:txBody>
      </p:sp>
    </p:spTree>
    <p:extLst>
      <p:ext uri="{BB962C8B-B14F-4D97-AF65-F5344CB8AC3E}">
        <p14:creationId xmlns:p14="http://schemas.microsoft.com/office/powerpoint/2010/main" val="4254086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41</a:t>
            </a:fld>
            <a:endParaRPr lang="en-US"/>
          </a:p>
        </p:txBody>
      </p:sp>
    </p:spTree>
    <p:extLst>
      <p:ext uri="{BB962C8B-B14F-4D97-AF65-F5344CB8AC3E}">
        <p14:creationId xmlns:p14="http://schemas.microsoft.com/office/powerpoint/2010/main" val="2197303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42</a:t>
            </a:fld>
            <a:endParaRPr lang="en-US"/>
          </a:p>
        </p:txBody>
      </p:sp>
    </p:spTree>
    <p:extLst>
      <p:ext uri="{BB962C8B-B14F-4D97-AF65-F5344CB8AC3E}">
        <p14:creationId xmlns:p14="http://schemas.microsoft.com/office/powerpoint/2010/main" val="2075613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43</a:t>
            </a:fld>
            <a:endParaRPr lang="en-US"/>
          </a:p>
        </p:txBody>
      </p:sp>
    </p:spTree>
    <p:extLst>
      <p:ext uri="{BB962C8B-B14F-4D97-AF65-F5344CB8AC3E}">
        <p14:creationId xmlns:p14="http://schemas.microsoft.com/office/powerpoint/2010/main" val="3604025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D5BF6-E168-4EF1-9809-2B3868597B7C}" type="slidenum">
              <a:rPr lang="en-US" smtClean="0"/>
              <a:pPr/>
              <a:t>45</a:t>
            </a:fld>
            <a:endParaRPr lang="en-US"/>
          </a:p>
        </p:txBody>
      </p:sp>
    </p:spTree>
    <p:extLst>
      <p:ext uri="{BB962C8B-B14F-4D97-AF65-F5344CB8AC3E}">
        <p14:creationId xmlns:p14="http://schemas.microsoft.com/office/powerpoint/2010/main" val="54116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48</a:t>
            </a:fld>
            <a:endParaRPr lang="en-US"/>
          </a:p>
        </p:txBody>
      </p:sp>
    </p:spTree>
    <p:extLst>
      <p:ext uri="{BB962C8B-B14F-4D97-AF65-F5344CB8AC3E}">
        <p14:creationId xmlns:p14="http://schemas.microsoft.com/office/powerpoint/2010/main" val="2170784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49</a:t>
            </a:fld>
            <a:endParaRPr lang="en-US"/>
          </a:p>
        </p:txBody>
      </p:sp>
    </p:spTree>
    <p:extLst>
      <p:ext uri="{BB962C8B-B14F-4D97-AF65-F5344CB8AC3E}">
        <p14:creationId xmlns:p14="http://schemas.microsoft.com/office/powerpoint/2010/main" val="31306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50</a:t>
            </a:fld>
            <a:endParaRPr lang="en-US"/>
          </a:p>
        </p:txBody>
      </p:sp>
    </p:spTree>
    <p:extLst>
      <p:ext uri="{BB962C8B-B14F-4D97-AF65-F5344CB8AC3E}">
        <p14:creationId xmlns:p14="http://schemas.microsoft.com/office/powerpoint/2010/main" val="2833276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53</a:t>
            </a:fld>
            <a:endParaRPr lang="en-US"/>
          </a:p>
        </p:txBody>
      </p:sp>
    </p:spTree>
    <p:extLst>
      <p:ext uri="{BB962C8B-B14F-4D97-AF65-F5344CB8AC3E}">
        <p14:creationId xmlns:p14="http://schemas.microsoft.com/office/powerpoint/2010/main" val="632996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55</a:t>
            </a:fld>
            <a:endParaRPr lang="en-US"/>
          </a:p>
        </p:txBody>
      </p:sp>
    </p:spTree>
    <p:extLst>
      <p:ext uri="{BB962C8B-B14F-4D97-AF65-F5344CB8AC3E}">
        <p14:creationId xmlns:p14="http://schemas.microsoft.com/office/powerpoint/2010/main" val="86909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5</a:t>
            </a:fld>
            <a:endParaRPr lang="en-US"/>
          </a:p>
        </p:txBody>
      </p:sp>
    </p:spTree>
    <p:extLst>
      <p:ext uri="{BB962C8B-B14F-4D97-AF65-F5344CB8AC3E}">
        <p14:creationId xmlns:p14="http://schemas.microsoft.com/office/powerpoint/2010/main" val="39364642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56</a:t>
            </a:fld>
            <a:endParaRPr lang="en-US"/>
          </a:p>
        </p:txBody>
      </p:sp>
    </p:spTree>
    <p:extLst>
      <p:ext uri="{BB962C8B-B14F-4D97-AF65-F5344CB8AC3E}">
        <p14:creationId xmlns:p14="http://schemas.microsoft.com/office/powerpoint/2010/main" val="1521792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57</a:t>
            </a:fld>
            <a:endParaRPr lang="en-US"/>
          </a:p>
        </p:txBody>
      </p:sp>
    </p:spTree>
    <p:extLst>
      <p:ext uri="{BB962C8B-B14F-4D97-AF65-F5344CB8AC3E}">
        <p14:creationId xmlns:p14="http://schemas.microsoft.com/office/powerpoint/2010/main" val="3487536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59</a:t>
            </a:fld>
            <a:endParaRPr lang="en-US"/>
          </a:p>
        </p:txBody>
      </p:sp>
    </p:spTree>
    <p:extLst>
      <p:ext uri="{BB962C8B-B14F-4D97-AF65-F5344CB8AC3E}">
        <p14:creationId xmlns:p14="http://schemas.microsoft.com/office/powerpoint/2010/main" val="3999554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60</a:t>
            </a:fld>
            <a:endParaRPr lang="en-US"/>
          </a:p>
        </p:txBody>
      </p:sp>
    </p:spTree>
    <p:extLst>
      <p:ext uri="{BB962C8B-B14F-4D97-AF65-F5344CB8AC3E}">
        <p14:creationId xmlns:p14="http://schemas.microsoft.com/office/powerpoint/2010/main" val="3897913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61</a:t>
            </a:fld>
            <a:endParaRPr lang="en-US"/>
          </a:p>
        </p:txBody>
      </p:sp>
    </p:spTree>
    <p:extLst>
      <p:ext uri="{BB962C8B-B14F-4D97-AF65-F5344CB8AC3E}">
        <p14:creationId xmlns:p14="http://schemas.microsoft.com/office/powerpoint/2010/main" val="1014805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62</a:t>
            </a:fld>
            <a:endParaRPr lang="en-US"/>
          </a:p>
        </p:txBody>
      </p:sp>
    </p:spTree>
    <p:extLst>
      <p:ext uri="{BB962C8B-B14F-4D97-AF65-F5344CB8AC3E}">
        <p14:creationId xmlns:p14="http://schemas.microsoft.com/office/powerpoint/2010/main" val="3041417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63</a:t>
            </a:fld>
            <a:endParaRPr lang="en-US"/>
          </a:p>
        </p:txBody>
      </p:sp>
    </p:spTree>
    <p:extLst>
      <p:ext uri="{BB962C8B-B14F-4D97-AF65-F5344CB8AC3E}">
        <p14:creationId xmlns:p14="http://schemas.microsoft.com/office/powerpoint/2010/main" val="3533660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64</a:t>
            </a:fld>
            <a:endParaRPr lang="en-US"/>
          </a:p>
        </p:txBody>
      </p:sp>
    </p:spTree>
    <p:extLst>
      <p:ext uri="{BB962C8B-B14F-4D97-AF65-F5344CB8AC3E}">
        <p14:creationId xmlns:p14="http://schemas.microsoft.com/office/powerpoint/2010/main" val="39499067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65</a:t>
            </a:fld>
            <a:endParaRPr lang="en-US"/>
          </a:p>
        </p:txBody>
      </p:sp>
    </p:spTree>
    <p:extLst>
      <p:ext uri="{BB962C8B-B14F-4D97-AF65-F5344CB8AC3E}">
        <p14:creationId xmlns:p14="http://schemas.microsoft.com/office/powerpoint/2010/main" val="1545144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66</a:t>
            </a:fld>
            <a:endParaRPr lang="en-US"/>
          </a:p>
        </p:txBody>
      </p:sp>
    </p:spTree>
    <p:extLst>
      <p:ext uri="{BB962C8B-B14F-4D97-AF65-F5344CB8AC3E}">
        <p14:creationId xmlns:p14="http://schemas.microsoft.com/office/powerpoint/2010/main" val="86941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6</a:t>
            </a:fld>
            <a:endParaRPr lang="en-US"/>
          </a:p>
        </p:txBody>
      </p:sp>
    </p:spTree>
    <p:extLst>
      <p:ext uri="{BB962C8B-B14F-4D97-AF65-F5344CB8AC3E}">
        <p14:creationId xmlns:p14="http://schemas.microsoft.com/office/powerpoint/2010/main" val="146231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7</a:t>
            </a:fld>
            <a:endParaRPr lang="en-US"/>
          </a:p>
        </p:txBody>
      </p:sp>
    </p:spTree>
    <p:extLst>
      <p:ext uri="{BB962C8B-B14F-4D97-AF65-F5344CB8AC3E}">
        <p14:creationId xmlns:p14="http://schemas.microsoft.com/office/powerpoint/2010/main" val="135141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8</a:t>
            </a:fld>
            <a:endParaRPr lang="en-US"/>
          </a:p>
        </p:txBody>
      </p:sp>
    </p:spTree>
    <p:extLst>
      <p:ext uri="{BB962C8B-B14F-4D97-AF65-F5344CB8AC3E}">
        <p14:creationId xmlns:p14="http://schemas.microsoft.com/office/powerpoint/2010/main" val="225004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443A3-97EB-4AD1-8AF4-4DC778CBF011}" type="slidenum">
              <a:rPr lang="en-US" smtClean="0"/>
              <a:pPr/>
              <a:t>9</a:t>
            </a:fld>
            <a:endParaRPr lang="en-US"/>
          </a:p>
        </p:txBody>
      </p:sp>
    </p:spTree>
    <p:extLst>
      <p:ext uri="{BB962C8B-B14F-4D97-AF65-F5344CB8AC3E}">
        <p14:creationId xmlns:p14="http://schemas.microsoft.com/office/powerpoint/2010/main" val="269792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E0D647-2B2B-4E29-97CE-CD44FB4605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7B6E4D-5487-4F63-9238-55C0C8361618}" type="datetimeFigureOut">
              <a:rPr lang="en-US" smtClean="0"/>
              <a:pPr/>
              <a:t>10/16/2013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E0D647-2B2B-4E29-97CE-CD44FB46057E}"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67B6E4D-5487-4F63-9238-55C0C8361618}" type="datetimeFigureOut">
              <a:rPr lang="en-US" smtClean="0"/>
              <a:pPr/>
              <a:t>10/16/2013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E0D647-2B2B-4E29-97CE-CD44FB4605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8.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Deformation</a:t>
            </a:r>
            <a:endParaRPr lang="en-US" dirty="0"/>
          </a:p>
        </p:txBody>
      </p:sp>
      <p:sp>
        <p:nvSpPr>
          <p:cNvPr id="3" name="Subtitle 2"/>
          <p:cNvSpPr>
            <a:spLocks noGrp="1"/>
          </p:cNvSpPr>
          <p:nvPr>
            <p:ph type="subTitle" idx="1"/>
          </p:nvPr>
        </p:nvSpPr>
        <p:spPr/>
        <p:txBody>
          <a:bodyPr/>
          <a:lstStyle/>
          <a:p>
            <a:r>
              <a:rPr lang="en-GB" dirty="0" smtClean="0"/>
              <a:t>Mr Boland </a:t>
            </a:r>
          </a:p>
          <a:p>
            <a:r>
              <a:rPr lang="en-GB" dirty="0" smtClean="0"/>
              <a:t>Geography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572140"/>
            <a:ext cx="8183880" cy="1051560"/>
          </a:xfrm>
        </p:spPr>
        <p:txBody>
          <a:bodyPr/>
          <a:lstStyle/>
          <a:p>
            <a:r>
              <a:rPr lang="en-GB" dirty="0" smtClean="0"/>
              <a:t>Caledonian Fold Mountains</a:t>
            </a:r>
            <a:endParaRPr lang="en-US" dirty="0"/>
          </a:p>
        </p:txBody>
      </p:sp>
      <p:sp>
        <p:nvSpPr>
          <p:cNvPr id="3" name="Content Placeholder 2"/>
          <p:cNvSpPr>
            <a:spLocks noGrp="1"/>
          </p:cNvSpPr>
          <p:nvPr>
            <p:ph idx="1"/>
          </p:nvPr>
        </p:nvSpPr>
        <p:spPr>
          <a:xfrm>
            <a:off x="683568" y="764704"/>
            <a:ext cx="7992888" cy="5164626"/>
          </a:xfrm>
        </p:spPr>
        <p:txBody>
          <a:bodyPr>
            <a:normAutofit/>
          </a:bodyPr>
          <a:lstStyle/>
          <a:p>
            <a:r>
              <a:rPr lang="en-GB" sz="3200" dirty="0" smtClean="0"/>
              <a:t>Examples of Caledonian fold mountains are </a:t>
            </a:r>
            <a:r>
              <a:rPr lang="en-GB" sz="3200" dirty="0" smtClean="0">
                <a:solidFill>
                  <a:srgbClr val="00B050"/>
                </a:solidFill>
              </a:rPr>
              <a:t>Wicklow- Dublin mountains, Donegal mountains and the Galway/ Mayo mountains</a:t>
            </a:r>
            <a:r>
              <a:rPr lang="en-GB" sz="3200" dirty="0" smtClean="0"/>
              <a:t>.</a:t>
            </a:r>
          </a:p>
          <a:p>
            <a:r>
              <a:rPr lang="en-GB" sz="3200" dirty="0" smtClean="0"/>
              <a:t>These mountains all run from the </a:t>
            </a:r>
            <a:r>
              <a:rPr lang="en-GB" sz="3200" dirty="0" smtClean="0">
                <a:solidFill>
                  <a:srgbClr val="00B050"/>
                </a:solidFill>
              </a:rPr>
              <a:t>northeast to southwest</a:t>
            </a:r>
            <a:r>
              <a:rPr lang="en-GB" sz="3200" dirty="0" smtClean="0"/>
              <a:t>.</a:t>
            </a:r>
          </a:p>
          <a:p>
            <a:endParaRPr lang="en-GB"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3" cstate="print"/>
          <a:srcRect/>
          <a:stretch>
            <a:fillRect/>
          </a:stretch>
        </p:blipFill>
        <p:spPr bwMode="auto">
          <a:xfrm>
            <a:off x="285720" y="0"/>
            <a:ext cx="8358246"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PPT6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8" name="Up-Down Arrow 7"/>
          <p:cNvSpPr/>
          <p:nvPr/>
        </p:nvSpPr>
        <p:spPr>
          <a:xfrm rot="3577109">
            <a:off x="3485335" y="1084823"/>
            <a:ext cx="357190" cy="3687142"/>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Down Arrow 9"/>
          <p:cNvSpPr/>
          <p:nvPr/>
        </p:nvSpPr>
        <p:spPr>
          <a:xfrm rot="3418970">
            <a:off x="5859822" y="3314836"/>
            <a:ext cx="357190" cy="3687142"/>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farm2.static.flickr.com/1094/863792244_00c71a0e53.jpg"/>
          <p:cNvPicPr>
            <a:picLocks noChangeAspect="1" noChangeArrowheads="1"/>
          </p:cNvPicPr>
          <p:nvPr/>
        </p:nvPicPr>
        <p:blipFill>
          <a:blip r:embed="rId3" cstate="print"/>
          <a:srcRect/>
          <a:stretch>
            <a:fillRect/>
          </a:stretch>
        </p:blipFill>
        <p:spPr bwMode="auto">
          <a:xfrm>
            <a:off x="251520" y="620688"/>
            <a:ext cx="8438583" cy="56200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Image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857892"/>
            <a:ext cx="8183880" cy="785818"/>
          </a:xfrm>
        </p:spPr>
        <p:txBody>
          <a:bodyPr>
            <a:normAutofit/>
          </a:bodyPr>
          <a:lstStyle/>
          <a:p>
            <a:r>
              <a:rPr lang="en-GB" dirty="0" smtClean="0"/>
              <a:t>Armorican Folding</a:t>
            </a:r>
            <a:endParaRPr lang="en-US" dirty="0"/>
          </a:p>
        </p:txBody>
      </p:sp>
      <p:sp>
        <p:nvSpPr>
          <p:cNvPr id="3" name="Content Placeholder 2"/>
          <p:cNvSpPr>
            <a:spLocks noGrp="1"/>
          </p:cNvSpPr>
          <p:nvPr>
            <p:ph idx="1"/>
          </p:nvPr>
        </p:nvSpPr>
        <p:spPr>
          <a:xfrm>
            <a:off x="142844" y="428604"/>
            <a:ext cx="8786874" cy="6000792"/>
          </a:xfrm>
        </p:spPr>
        <p:txBody>
          <a:bodyPr>
            <a:normAutofit/>
          </a:bodyPr>
          <a:lstStyle/>
          <a:p>
            <a:r>
              <a:rPr lang="en-GB" sz="3000" dirty="0" smtClean="0"/>
              <a:t>The Armorican fold mountains formed less than </a:t>
            </a:r>
            <a:r>
              <a:rPr lang="en-GB" sz="3000" dirty="0" smtClean="0">
                <a:solidFill>
                  <a:srgbClr val="00B050"/>
                </a:solidFill>
              </a:rPr>
              <a:t>300 million years ago and affects the south of Ireland</a:t>
            </a:r>
            <a:r>
              <a:rPr lang="en-GB" sz="3000" dirty="0" smtClean="0"/>
              <a:t>. These mountains run </a:t>
            </a:r>
            <a:r>
              <a:rPr lang="en-GB" sz="3000" dirty="0" smtClean="0">
                <a:solidFill>
                  <a:srgbClr val="00B050"/>
                </a:solidFill>
              </a:rPr>
              <a:t>east to west and give rise to a distinct “ridge and valley” landscape</a:t>
            </a:r>
            <a:r>
              <a:rPr lang="en-GB" sz="3000" dirty="0" smtClean="0"/>
              <a:t>.</a:t>
            </a:r>
          </a:p>
          <a:p>
            <a:r>
              <a:rPr lang="en-GB" sz="3000" dirty="0" smtClean="0">
                <a:solidFill>
                  <a:srgbClr val="00B050"/>
                </a:solidFill>
              </a:rPr>
              <a:t>Anticlines (ridges) of red sandstone are separated by synclines (valleys) of limestone and shale.</a:t>
            </a:r>
          </a:p>
          <a:p>
            <a:r>
              <a:rPr lang="en-GB" sz="3000" dirty="0" smtClean="0"/>
              <a:t>It is this folding that lifted the </a:t>
            </a:r>
            <a:r>
              <a:rPr lang="en-GB" sz="3000" dirty="0" smtClean="0">
                <a:solidFill>
                  <a:srgbClr val="00B050"/>
                </a:solidFill>
              </a:rPr>
              <a:t>karst landscape of the Burren from beneath the sea</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PT6D"/>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PPT6C"/>
          <p:cNvPicPr>
            <a:picLocks noChangeAspect="1" noChangeArrowheads="1"/>
          </p:cNvPicPr>
          <p:nvPr/>
        </p:nvPicPr>
        <p:blipFill>
          <a:blip r:embed="rId3" cstate="print"/>
          <a:srcRect/>
          <a:stretch>
            <a:fillRect/>
          </a:stretch>
        </p:blipFill>
        <p:spPr bwMode="auto">
          <a:xfrm>
            <a:off x="428596" y="0"/>
            <a:ext cx="8429684" cy="6478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p>
            <a:endParaRPr lang="en-US" dirty="0"/>
          </a:p>
        </p:txBody>
      </p:sp>
      <p:sp>
        <p:nvSpPr>
          <p:cNvPr id="18435" name="Rectangle 3"/>
          <p:cNvSpPr>
            <a:spLocks noGrp="1" noChangeArrowheads="1"/>
          </p:cNvSpPr>
          <p:nvPr>
            <p:ph type="subTitle" idx="1"/>
          </p:nvPr>
        </p:nvSpPr>
        <p:spPr/>
        <p:txBody>
          <a:bodyPr/>
          <a:lstStyle/>
          <a:p>
            <a:endParaRPr lang="en-US" dirty="0"/>
          </a:p>
        </p:txBody>
      </p:sp>
      <p:pic>
        <p:nvPicPr>
          <p:cNvPr id="18436" name="Picture 4" descr="6"/>
          <p:cNvPicPr>
            <a:picLocks noChangeAspect="1" noChangeArrowheads="1"/>
          </p:cNvPicPr>
          <p:nvPr/>
        </p:nvPicPr>
        <p:blipFill>
          <a:blip r:embed="rId3" cstate="print"/>
          <a:srcRect/>
          <a:stretch>
            <a:fillRect/>
          </a:stretch>
        </p:blipFill>
        <p:spPr bwMode="auto">
          <a:xfrm>
            <a:off x="76200" y="381000"/>
            <a:ext cx="8915400" cy="5791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l="11438" t="18329" r="50172" b="14735"/>
          <a:stretch>
            <a:fillRect/>
          </a:stretch>
        </p:blipFill>
        <p:spPr bwMode="auto">
          <a:xfrm>
            <a:off x="251520" y="0"/>
            <a:ext cx="889248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357958"/>
            <a:ext cx="8183880" cy="45719"/>
          </a:xfrm>
        </p:spPr>
        <p:txBody>
          <a:bodyPr>
            <a:normAutofit fontScale="90000"/>
          </a:bodyPr>
          <a:lstStyle/>
          <a:p>
            <a:endParaRPr lang="en-US" dirty="0"/>
          </a:p>
        </p:txBody>
      </p:sp>
      <p:sp>
        <p:nvSpPr>
          <p:cNvPr id="3" name="Content Placeholder 2"/>
          <p:cNvSpPr>
            <a:spLocks noGrp="1"/>
          </p:cNvSpPr>
          <p:nvPr>
            <p:ph idx="1"/>
          </p:nvPr>
        </p:nvSpPr>
        <p:spPr>
          <a:xfrm>
            <a:off x="467544" y="476672"/>
            <a:ext cx="8208912" cy="5666972"/>
          </a:xfrm>
        </p:spPr>
        <p:txBody>
          <a:bodyPr>
            <a:normAutofit/>
          </a:bodyPr>
          <a:lstStyle/>
          <a:p>
            <a:r>
              <a:rPr lang="en-GB" sz="2900" dirty="0" smtClean="0"/>
              <a:t>The earths crust is divided into layers. But because the earths plates are convergent, neutral and divergent the layers of the earths crust have been changed and deformed.</a:t>
            </a:r>
          </a:p>
          <a:p>
            <a:endParaRPr lang="en-GB" sz="2900" dirty="0" smtClean="0"/>
          </a:p>
          <a:p>
            <a:r>
              <a:rPr lang="en-GB" sz="2900" dirty="0" smtClean="0"/>
              <a:t>The three types of deformation are</a:t>
            </a:r>
          </a:p>
          <a:p>
            <a:pPr>
              <a:buNone/>
            </a:pPr>
            <a:r>
              <a:rPr lang="en-GB" sz="2900" dirty="0" smtClean="0">
                <a:solidFill>
                  <a:srgbClr val="FF0000"/>
                </a:solidFill>
              </a:rPr>
              <a:t>1. Folding</a:t>
            </a:r>
          </a:p>
          <a:p>
            <a:pPr>
              <a:buNone/>
            </a:pPr>
            <a:r>
              <a:rPr lang="en-GB" sz="2900" dirty="0" smtClean="0">
                <a:solidFill>
                  <a:srgbClr val="FF0000"/>
                </a:solidFill>
              </a:rPr>
              <a:t>2. Faulting</a:t>
            </a:r>
          </a:p>
          <a:p>
            <a:pPr>
              <a:buNone/>
            </a:pPr>
            <a:r>
              <a:rPr lang="en-GB" sz="2900" dirty="0" smtClean="0">
                <a:solidFill>
                  <a:srgbClr val="FF0000"/>
                </a:solidFill>
              </a:rPr>
              <a:t>3. Doming </a:t>
            </a:r>
            <a:endParaRPr lang="en-US" sz="29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681022"/>
          </a:xfrm>
        </p:spPr>
        <p:txBody>
          <a:bodyPr>
            <a:normAutofit/>
          </a:bodyPr>
          <a:lstStyle/>
          <a:p>
            <a:r>
              <a:rPr lang="en-GB" sz="2800" dirty="0" smtClean="0"/>
              <a:t>Reverse Fault</a:t>
            </a:r>
            <a:endParaRPr lang="en-US" sz="2800" dirty="0"/>
          </a:p>
        </p:txBody>
      </p:sp>
      <p:sp>
        <p:nvSpPr>
          <p:cNvPr id="3" name="Text Placeholder 2"/>
          <p:cNvSpPr>
            <a:spLocks noGrp="1"/>
          </p:cNvSpPr>
          <p:nvPr>
            <p:ph type="body" idx="2"/>
          </p:nvPr>
        </p:nvSpPr>
        <p:spPr>
          <a:xfrm>
            <a:off x="5538846" y="1447802"/>
            <a:ext cx="3605154" cy="4767280"/>
          </a:xfrm>
        </p:spPr>
        <p:txBody>
          <a:bodyPr>
            <a:noAutofit/>
          </a:bodyPr>
          <a:lstStyle/>
          <a:p>
            <a:r>
              <a:rPr lang="en-GB" sz="2400" dirty="0" smtClean="0">
                <a:solidFill>
                  <a:srgbClr val="FF0000"/>
                </a:solidFill>
              </a:rPr>
              <a:t>There is an example of a Reverse fault running from </a:t>
            </a:r>
            <a:r>
              <a:rPr lang="en-GB" sz="2400" dirty="0" err="1" smtClean="0">
                <a:solidFill>
                  <a:srgbClr val="FF0000"/>
                </a:solidFill>
              </a:rPr>
              <a:t>Dungarvan</a:t>
            </a:r>
            <a:r>
              <a:rPr lang="en-GB" sz="2400" dirty="0" smtClean="0">
                <a:solidFill>
                  <a:srgbClr val="FF0000"/>
                </a:solidFill>
              </a:rPr>
              <a:t> to Dingle Bay, where the African and Eurasian plate collided</a:t>
            </a:r>
            <a:r>
              <a:rPr lang="en-GB" sz="2400" dirty="0" smtClean="0"/>
              <a:t>. </a:t>
            </a:r>
            <a:r>
              <a:rPr lang="en-GB" sz="2400" dirty="0" smtClean="0">
                <a:solidFill>
                  <a:srgbClr val="00B050"/>
                </a:solidFill>
              </a:rPr>
              <a:t>The pressure pushed the sandstone on top of the limestone.</a:t>
            </a:r>
            <a:endParaRPr lang="en-US" sz="2400" dirty="0">
              <a:solidFill>
                <a:srgbClr val="00B050"/>
              </a:solidFill>
            </a:endParaRPr>
          </a:p>
        </p:txBody>
      </p:sp>
      <p:sp>
        <p:nvSpPr>
          <p:cNvPr id="4" name="Content Placeholder 3"/>
          <p:cNvSpPr>
            <a:spLocks noGrp="1"/>
          </p:cNvSpPr>
          <p:nvPr>
            <p:ph sz="half" idx="1"/>
          </p:nvPr>
        </p:nvSpPr>
        <p:spPr/>
        <p:txBody>
          <a:bodyPr/>
          <a:lstStyle/>
          <a:p>
            <a:endParaRPr lang="en-US"/>
          </a:p>
        </p:txBody>
      </p:sp>
      <p:pic>
        <p:nvPicPr>
          <p:cNvPr id="7" name="Picture 6" descr="PPT71"/>
          <p:cNvPicPr>
            <a:picLocks noChangeAspect="1" noChangeArrowheads="1"/>
          </p:cNvPicPr>
          <p:nvPr/>
        </p:nvPicPr>
        <p:blipFill>
          <a:blip r:embed="rId3" cstate="print"/>
          <a:srcRect/>
          <a:stretch>
            <a:fillRect/>
          </a:stretch>
        </p:blipFill>
        <p:spPr bwMode="auto">
          <a:xfrm>
            <a:off x="0" y="1"/>
            <a:ext cx="550069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Alpine Mountains</a:t>
            </a:r>
            <a:endParaRPr lang="en-US" dirty="0"/>
          </a:p>
        </p:txBody>
      </p:sp>
      <p:sp>
        <p:nvSpPr>
          <p:cNvPr id="3" name="Content Placeholder 2"/>
          <p:cNvSpPr>
            <a:spLocks noGrp="1"/>
          </p:cNvSpPr>
          <p:nvPr>
            <p:ph idx="1"/>
          </p:nvPr>
        </p:nvSpPr>
        <p:spPr/>
        <p:txBody>
          <a:bodyPr/>
          <a:lstStyle/>
          <a:p>
            <a:r>
              <a:rPr lang="en-GB" dirty="0" smtClean="0"/>
              <a:t>When the </a:t>
            </a:r>
            <a:r>
              <a:rPr lang="en-GB" dirty="0" smtClean="0">
                <a:solidFill>
                  <a:srgbClr val="00B050"/>
                </a:solidFill>
              </a:rPr>
              <a:t>African and Eurasian plate converged 30 million years ago it formed alpine fold mountains like the Alps. These are young fold mountain</a:t>
            </a:r>
            <a:r>
              <a:rPr lang="en-GB" dirty="0" smtClean="0"/>
              <a:t>s. Earthquake activity in the area show that the plates are still converging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Documents and Settings\Owner\Desktop\School work\GEOGRAPHY\Senior house\GEOGRAPHY FOLDER\Core Units\Internal Forces  (Physical)\Defformation\Folding pictures\himaly1.gif"/>
          <p:cNvPicPr>
            <a:picLocks noChangeAspect="1" noChangeArrowheads="1"/>
          </p:cNvPicPr>
          <p:nvPr/>
        </p:nvPicPr>
        <p:blipFill>
          <a:blip r:embed="rId3" cstate="print"/>
          <a:srcRect/>
          <a:stretch>
            <a:fillRect/>
          </a:stretch>
        </p:blipFill>
        <p:spPr bwMode="auto">
          <a:xfrm>
            <a:off x="0" y="-22411"/>
            <a:ext cx="9144000" cy="688041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PT7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GB" dirty="0" smtClean="0"/>
              <a:t>When plates are </a:t>
            </a:r>
            <a:r>
              <a:rPr lang="en-GB" dirty="0" smtClean="0">
                <a:solidFill>
                  <a:srgbClr val="00B050"/>
                </a:solidFill>
              </a:rPr>
              <a:t>pushing together it causes uplift this means that the mountains are getting high</a:t>
            </a:r>
            <a:r>
              <a:rPr lang="en-GB" dirty="0" smtClean="0"/>
              <a:t>er, </a:t>
            </a:r>
            <a:r>
              <a:rPr lang="en-GB" dirty="0" smtClean="0">
                <a:solidFill>
                  <a:srgbClr val="FF0000"/>
                </a:solidFill>
              </a:rPr>
              <a:t>if the rate of erosion is greater than the uplift the mountains gets eroded and get smaller. </a:t>
            </a:r>
            <a:r>
              <a:rPr lang="en-GB" dirty="0" smtClean="0">
                <a:solidFill>
                  <a:srgbClr val="0070C0"/>
                </a:solidFill>
              </a:rPr>
              <a:t>If the rate of uplift is greater than erosion the mountain continues to grow.</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mountainviews.ie/mv/_serverdata/pix/picmtn_ct-00215-5.jpg"/>
          <p:cNvPicPr>
            <a:picLocks noChangeAspect="1" noChangeArrowheads="1"/>
          </p:cNvPicPr>
          <p:nvPr/>
        </p:nvPicPr>
        <p:blipFill>
          <a:blip r:embed="rId3" cstate="print"/>
          <a:srcRect/>
          <a:stretch>
            <a:fillRect/>
          </a:stretch>
        </p:blipFill>
        <p:spPr bwMode="auto">
          <a:xfrm>
            <a:off x="0" y="1"/>
            <a:ext cx="4714876" cy="6858000"/>
          </a:xfrm>
          <a:prstGeom prst="rect">
            <a:avLst/>
          </a:prstGeom>
          <a:noFill/>
        </p:spPr>
      </p:pic>
      <p:pic>
        <p:nvPicPr>
          <p:cNvPr id="2052" name="Picture 4" descr="http://www.wayfaring.info/images/guide_alps_wanderer_3.jpg"/>
          <p:cNvPicPr>
            <a:picLocks noChangeAspect="1" noChangeArrowheads="1"/>
          </p:cNvPicPr>
          <p:nvPr/>
        </p:nvPicPr>
        <p:blipFill>
          <a:blip r:embed="rId4" cstate="print"/>
          <a:srcRect/>
          <a:stretch>
            <a:fillRect/>
          </a:stretch>
        </p:blipFill>
        <p:spPr bwMode="auto">
          <a:xfrm>
            <a:off x="4714876" y="0"/>
            <a:ext cx="4429124"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Global distribution of fold mountains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E" dirty="0" smtClean="0"/>
              <a:t>Fold mountains are found at only one plate margin- Convergent margins.</a:t>
            </a:r>
          </a:p>
          <a:p>
            <a:r>
              <a:rPr lang="en-IE" dirty="0" smtClean="0"/>
              <a:t>At convergent margins fold mountains only occur at</a:t>
            </a:r>
          </a:p>
          <a:p>
            <a:pPr marL="514350" indent="-514350">
              <a:buFont typeface="+mj-lt"/>
              <a:buAutoNum type="arabicPeriod"/>
            </a:pPr>
            <a:r>
              <a:rPr lang="en-IE" dirty="0" smtClean="0"/>
              <a:t>Oceanic- continental margin</a:t>
            </a:r>
          </a:p>
          <a:p>
            <a:pPr marL="514350" indent="-514350">
              <a:buFont typeface="+mj-lt"/>
              <a:buAutoNum type="arabicPeriod"/>
            </a:pPr>
            <a:r>
              <a:rPr lang="en-IE" dirty="0" err="1" smtClean="0"/>
              <a:t>Contenental</a:t>
            </a:r>
            <a:r>
              <a:rPr lang="en-IE" dirty="0" smtClean="0"/>
              <a:t>- continental margins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45224"/>
            <a:ext cx="8183880" cy="589816"/>
          </a:xfrm>
        </p:spPr>
        <p:txBody>
          <a:bodyPr>
            <a:normAutofit fontScale="90000"/>
          </a:bodyPr>
          <a:lstStyle/>
          <a:p>
            <a:r>
              <a:rPr lang="en-IE" dirty="0" smtClean="0"/>
              <a:t>Continental- Oceanic Margin</a:t>
            </a:r>
            <a:endParaRPr lang="en-US" dirty="0"/>
          </a:p>
        </p:txBody>
      </p:sp>
      <p:sp>
        <p:nvSpPr>
          <p:cNvPr id="3" name="Content Placeholder 2"/>
          <p:cNvSpPr>
            <a:spLocks noGrp="1"/>
          </p:cNvSpPr>
          <p:nvPr>
            <p:ph idx="1"/>
          </p:nvPr>
        </p:nvSpPr>
        <p:spPr>
          <a:xfrm>
            <a:off x="502920" y="530352"/>
            <a:ext cx="8183880" cy="4914872"/>
          </a:xfrm>
        </p:spPr>
        <p:txBody>
          <a:bodyPr>
            <a:normAutofit fontScale="92500" lnSpcReduction="20000"/>
          </a:bodyPr>
          <a:lstStyle/>
          <a:p>
            <a:r>
              <a:rPr lang="en-IE" dirty="0" err="1" smtClean="0"/>
              <a:t>Ex;Nazca</a:t>
            </a:r>
            <a:r>
              <a:rPr lang="en-IE" dirty="0" smtClean="0"/>
              <a:t> plate &amp; South American Plate forming the Andes. </a:t>
            </a:r>
          </a:p>
          <a:p>
            <a:r>
              <a:rPr lang="en-IE" dirty="0" smtClean="0"/>
              <a:t>The heavier oceanic crust slides beneath the lighter </a:t>
            </a:r>
            <a:r>
              <a:rPr lang="en-IE" dirty="0" err="1" smtClean="0"/>
              <a:t>contennetal</a:t>
            </a:r>
            <a:r>
              <a:rPr lang="en-IE" dirty="0" smtClean="0"/>
              <a:t> crust. As the plates collide, the sea- floor sediments carried by plate collision slowly compresses the sediments and uplifts them.</a:t>
            </a:r>
          </a:p>
          <a:p>
            <a:r>
              <a:rPr lang="en-IE" dirty="0" smtClean="0"/>
              <a:t> At the same time the rocks of the continental crust are also folded and uplifted.</a:t>
            </a:r>
          </a:p>
          <a:p>
            <a:r>
              <a:rPr lang="en-IE" dirty="0" smtClean="0"/>
              <a:t>Fold mountains formed in this way may also have volcanic mountains within them. This is because as the oceanic crust is subducted below the continental crust, it melts and is recycled; Ex-</a:t>
            </a:r>
            <a:r>
              <a:rPr lang="en-IE" dirty="0" err="1" smtClean="0"/>
              <a:t>Cotapaxi</a:t>
            </a:r>
            <a:r>
              <a:rPr lang="en-IE"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Continental- Continental Margin</a:t>
            </a:r>
            <a:endParaRPr lang="en-US" dirty="0"/>
          </a:p>
        </p:txBody>
      </p:sp>
      <p:sp>
        <p:nvSpPr>
          <p:cNvPr id="3" name="Content Placeholder 2"/>
          <p:cNvSpPr>
            <a:spLocks noGrp="1"/>
          </p:cNvSpPr>
          <p:nvPr>
            <p:ph idx="1"/>
          </p:nvPr>
        </p:nvSpPr>
        <p:spPr/>
        <p:txBody>
          <a:bodyPr/>
          <a:lstStyle/>
          <a:p>
            <a:r>
              <a:rPr lang="en-IE" dirty="0" smtClean="0"/>
              <a:t>When two continental plates collide such as the India and Eurasian plate neither plate sinks into the mantle. This is due to plates being rich in silicon and aluminium (</a:t>
            </a:r>
            <a:r>
              <a:rPr lang="en-IE" dirty="0" err="1" smtClean="0"/>
              <a:t>sial</a:t>
            </a:r>
            <a:r>
              <a:rPr lang="en-IE" dirty="0" smtClean="0"/>
              <a:t>) that are less dense than the material below so they float of the surface of the mantle. Rocks on both sides are folded and uplifted.</a:t>
            </a:r>
          </a:p>
          <a:p>
            <a:r>
              <a:rPr lang="en-IE" dirty="0" smtClean="0"/>
              <a:t>Example Himalayas</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357826"/>
            <a:ext cx="8183880" cy="1051560"/>
          </a:xfrm>
        </p:spPr>
        <p:txBody>
          <a:bodyPr/>
          <a:lstStyle/>
          <a:p>
            <a:r>
              <a:rPr lang="en-GB" dirty="0" smtClean="0"/>
              <a:t>1. Folding</a:t>
            </a:r>
            <a:endParaRPr lang="en-US" dirty="0"/>
          </a:p>
        </p:txBody>
      </p:sp>
      <p:sp>
        <p:nvSpPr>
          <p:cNvPr id="3" name="Content Placeholder 2"/>
          <p:cNvSpPr>
            <a:spLocks noGrp="1"/>
          </p:cNvSpPr>
          <p:nvPr>
            <p:ph idx="1"/>
          </p:nvPr>
        </p:nvSpPr>
        <p:spPr>
          <a:xfrm>
            <a:off x="214282" y="530352"/>
            <a:ext cx="8715436" cy="5113226"/>
          </a:xfrm>
        </p:spPr>
        <p:txBody>
          <a:bodyPr>
            <a:normAutofit/>
          </a:bodyPr>
          <a:lstStyle/>
          <a:p>
            <a:r>
              <a:rPr lang="en-IE" dirty="0" smtClean="0"/>
              <a:t>Folding of rocks occurs when they are compressed or squeezed. Rock can be folded because at depth it is subjected to great heat and pressure which makes the rock flexible and so it cab bend without breaking</a:t>
            </a:r>
            <a:endParaRPr lang="en-GB" dirty="0" smtClean="0"/>
          </a:p>
          <a:p>
            <a:endParaRPr lang="en-GB" dirty="0" smtClean="0"/>
          </a:p>
          <a:p>
            <a:r>
              <a:rPr lang="en-GB" dirty="0" smtClean="0"/>
              <a:t>The parts of folds are </a:t>
            </a:r>
          </a:p>
          <a:p>
            <a:pPr>
              <a:buNone/>
            </a:pPr>
            <a:r>
              <a:rPr lang="en-GB" dirty="0" smtClean="0"/>
              <a:t>1. </a:t>
            </a:r>
            <a:r>
              <a:rPr lang="en-GB" dirty="0" smtClean="0">
                <a:solidFill>
                  <a:srgbClr val="00B050"/>
                </a:solidFill>
              </a:rPr>
              <a:t>Anticlines</a:t>
            </a:r>
            <a:r>
              <a:rPr lang="en-GB" dirty="0" smtClean="0"/>
              <a:t>- this is the </a:t>
            </a:r>
            <a:r>
              <a:rPr lang="en-GB" dirty="0" err="1" smtClean="0"/>
              <a:t>upfold</a:t>
            </a:r>
            <a:r>
              <a:rPr lang="en-GB" dirty="0" smtClean="0"/>
              <a:t> or the ridge.</a:t>
            </a:r>
          </a:p>
          <a:p>
            <a:pPr>
              <a:buNone/>
            </a:pPr>
            <a:r>
              <a:rPr lang="en-GB" dirty="0" smtClean="0"/>
              <a:t>2. </a:t>
            </a:r>
            <a:r>
              <a:rPr lang="en-GB" dirty="0" smtClean="0">
                <a:solidFill>
                  <a:srgbClr val="00B050"/>
                </a:solidFill>
              </a:rPr>
              <a:t>Synclines</a:t>
            </a:r>
            <a:r>
              <a:rPr lang="en-GB" dirty="0" smtClean="0"/>
              <a:t>- this is the </a:t>
            </a:r>
            <a:r>
              <a:rPr lang="en-GB" dirty="0" err="1" smtClean="0"/>
              <a:t>downfold</a:t>
            </a:r>
            <a:r>
              <a:rPr lang="en-GB" dirty="0" smtClean="0"/>
              <a:t> or the valley.</a:t>
            </a:r>
          </a:p>
          <a:p>
            <a:pPr>
              <a:buNone/>
            </a:pPr>
            <a:r>
              <a:rPr lang="en-GB" dirty="0" smtClean="0"/>
              <a:t>3. </a:t>
            </a:r>
            <a:r>
              <a:rPr lang="en-GB" dirty="0" smtClean="0">
                <a:solidFill>
                  <a:srgbClr val="00B050"/>
                </a:solidFill>
              </a:rPr>
              <a:t>Limbs</a:t>
            </a:r>
            <a:r>
              <a:rPr lang="en-GB" dirty="0" smtClean="0"/>
              <a:t>- these are the arms of the folds.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2.Faulting</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95536" y="404664"/>
            <a:ext cx="8605620" cy="3960440"/>
          </a:xfrm>
        </p:spPr>
        <p:txBody>
          <a:bodyPr/>
          <a:lstStyle/>
          <a:p>
            <a:r>
              <a:rPr lang="en-GB" dirty="0" smtClean="0"/>
              <a:t>Faulting happens when </a:t>
            </a:r>
            <a:r>
              <a:rPr lang="en-GB" dirty="0" smtClean="0">
                <a:solidFill>
                  <a:srgbClr val="00B050"/>
                </a:solidFill>
              </a:rPr>
              <a:t>pressure is so intense it open a fracture in the ground</a:t>
            </a:r>
            <a:r>
              <a:rPr lang="en-GB" dirty="0" smtClean="0"/>
              <a:t>. This could result in the fracture running along a fault line.  Movement here can be up/down/side to side.</a:t>
            </a:r>
          </a:p>
          <a:p>
            <a:r>
              <a:rPr lang="en-GB" dirty="0" smtClean="0"/>
              <a:t>Types of faults are, </a:t>
            </a:r>
            <a:r>
              <a:rPr lang="en-GB" dirty="0" smtClean="0">
                <a:solidFill>
                  <a:srgbClr val="00B050"/>
                </a:solidFill>
              </a:rPr>
              <a:t>normal, reverse &amp; tear faults.</a:t>
            </a:r>
            <a:endParaRPr lang="en-US" dirty="0">
              <a:solidFill>
                <a:srgbClr val="00B050"/>
              </a:solidFill>
            </a:endParaRPr>
          </a:p>
        </p:txBody>
      </p:sp>
      <p:pic>
        <p:nvPicPr>
          <p:cNvPr id="4" name="Picture 4" descr="PPT6E"/>
          <p:cNvPicPr>
            <a:picLocks noChangeAspect="1" noChangeArrowheads="1"/>
          </p:cNvPicPr>
          <p:nvPr/>
        </p:nvPicPr>
        <p:blipFill>
          <a:blip r:embed="rId3" cstate="print"/>
          <a:srcRect/>
          <a:stretch>
            <a:fillRect/>
          </a:stretch>
        </p:blipFill>
        <p:spPr bwMode="auto">
          <a:xfrm>
            <a:off x="0" y="3645024"/>
            <a:ext cx="9144000" cy="32129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64"/>
          <p:cNvPicPr>
            <a:picLocks noChangeAspect="1" noChangeArrowheads="1"/>
          </p:cNvPicPr>
          <p:nvPr/>
        </p:nvPicPr>
        <p:blipFill>
          <a:blip r:embed="rId3" cstate="print"/>
          <a:srcRect/>
          <a:stretch>
            <a:fillRect/>
          </a:stretch>
        </p:blipFill>
        <p:spPr bwMode="auto">
          <a:xfrm>
            <a:off x="250825" y="461963"/>
            <a:ext cx="8532813" cy="599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010"/>
          <p:cNvPicPr>
            <a:picLocks noChangeAspect="1" noChangeArrowheads="1"/>
          </p:cNvPicPr>
          <p:nvPr/>
        </p:nvPicPr>
        <p:blipFill>
          <a:blip r:embed="rId3" cstate="print"/>
          <a:srcRect/>
          <a:stretch>
            <a:fillRect/>
          </a:stretch>
        </p:blipFill>
        <p:spPr bwMode="auto">
          <a:xfrm>
            <a:off x="0" y="0"/>
            <a:ext cx="9144000" cy="634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PT68"/>
          <p:cNvPicPr>
            <a:picLocks noChangeAspect="1" noChangeArrowheads="1"/>
          </p:cNvPicPr>
          <p:nvPr/>
        </p:nvPicPr>
        <p:blipFill>
          <a:blip r:embed="rId3" cstate="print"/>
          <a:srcRect/>
          <a:stretch>
            <a:fillRect/>
          </a:stretch>
        </p:blipFill>
        <p:spPr bwMode="auto">
          <a:xfrm>
            <a:off x="107950" y="285728"/>
            <a:ext cx="8785225"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4" y="214290"/>
            <a:ext cx="3176620" cy="571504"/>
          </a:xfrm>
        </p:spPr>
        <p:txBody>
          <a:bodyPr>
            <a:noAutofit/>
          </a:bodyPr>
          <a:lstStyle/>
          <a:p>
            <a:r>
              <a:rPr lang="en-GB" sz="3200" dirty="0" smtClean="0"/>
              <a:t>1. Normal fault</a:t>
            </a:r>
            <a:endParaRPr lang="en-US" sz="3200" dirty="0"/>
          </a:p>
        </p:txBody>
      </p:sp>
      <p:sp>
        <p:nvSpPr>
          <p:cNvPr id="5" name="Text Placeholder 4"/>
          <p:cNvSpPr>
            <a:spLocks noGrp="1"/>
          </p:cNvSpPr>
          <p:nvPr>
            <p:ph type="body" idx="2"/>
          </p:nvPr>
        </p:nvSpPr>
        <p:spPr>
          <a:xfrm>
            <a:off x="5538846" y="1000108"/>
            <a:ext cx="3176557" cy="4786346"/>
          </a:xfrm>
        </p:spPr>
        <p:txBody>
          <a:bodyPr>
            <a:normAutofit fontScale="92500"/>
          </a:bodyPr>
          <a:lstStyle/>
          <a:p>
            <a:r>
              <a:rPr lang="en-GB" sz="2800" dirty="0" smtClean="0"/>
              <a:t>When </a:t>
            </a:r>
            <a:r>
              <a:rPr lang="en-GB" sz="2800" dirty="0" smtClean="0">
                <a:solidFill>
                  <a:srgbClr val="00B050"/>
                </a:solidFill>
              </a:rPr>
              <a:t>two plates are separating </a:t>
            </a:r>
            <a:r>
              <a:rPr lang="en-GB" sz="2800" dirty="0" smtClean="0"/>
              <a:t>a fracture occurs, one plate slips </a:t>
            </a:r>
            <a:r>
              <a:rPr lang="en-GB" sz="2800" dirty="0" smtClean="0">
                <a:solidFill>
                  <a:srgbClr val="00B050"/>
                </a:solidFill>
              </a:rPr>
              <a:t>downwards due to gravity</a:t>
            </a:r>
            <a:r>
              <a:rPr lang="en-GB" sz="2800" dirty="0" smtClean="0"/>
              <a:t>.</a:t>
            </a:r>
          </a:p>
          <a:p>
            <a:endParaRPr lang="en-GB" sz="2800" dirty="0" smtClean="0"/>
          </a:p>
          <a:p>
            <a:r>
              <a:rPr lang="en-GB" sz="2800" dirty="0" smtClean="0">
                <a:solidFill>
                  <a:srgbClr val="FF0000"/>
                </a:solidFill>
              </a:rPr>
              <a:t>Normal faults result in rift valleys and block mountains.</a:t>
            </a:r>
            <a:endParaRPr lang="en-US" sz="2800" dirty="0">
              <a:solidFill>
                <a:srgbClr val="FF0000"/>
              </a:solidFill>
            </a:endParaRPr>
          </a:p>
        </p:txBody>
      </p:sp>
      <p:sp>
        <p:nvSpPr>
          <p:cNvPr id="4" name="Content Placeholder 3"/>
          <p:cNvSpPr>
            <a:spLocks noGrp="1"/>
          </p:cNvSpPr>
          <p:nvPr>
            <p:ph sz="half" idx="1"/>
          </p:nvPr>
        </p:nvSpPr>
        <p:spPr/>
        <p:txBody>
          <a:bodyPr/>
          <a:lstStyle/>
          <a:p>
            <a:endParaRPr lang="en-US" dirty="0"/>
          </a:p>
        </p:txBody>
      </p:sp>
      <p:pic>
        <p:nvPicPr>
          <p:cNvPr id="33794" name="Picture 2" descr="http://facweb.bhc.edu/academics/science/harwoodr/Geol101/study/Images/NormalFault.gif"/>
          <p:cNvPicPr>
            <a:picLocks noChangeAspect="1" noChangeArrowheads="1"/>
          </p:cNvPicPr>
          <p:nvPr/>
        </p:nvPicPr>
        <p:blipFill>
          <a:blip r:embed="rId3" cstate="print"/>
          <a:srcRect/>
          <a:stretch>
            <a:fillRect/>
          </a:stretch>
        </p:blipFill>
        <p:spPr bwMode="auto">
          <a:xfrm>
            <a:off x="0" y="0"/>
            <a:ext cx="5429256" cy="3571876"/>
          </a:xfrm>
          <a:prstGeom prst="rect">
            <a:avLst/>
          </a:prstGeom>
          <a:noFill/>
        </p:spPr>
      </p:pic>
      <p:pic>
        <p:nvPicPr>
          <p:cNvPr id="33796" name="Picture 4" descr="http://www.indiana.edu/~g103/G103/week9/normfault.jpg"/>
          <p:cNvPicPr>
            <a:picLocks noChangeAspect="1" noChangeArrowheads="1"/>
          </p:cNvPicPr>
          <p:nvPr/>
        </p:nvPicPr>
        <p:blipFill>
          <a:blip r:embed="rId4" cstate="print"/>
          <a:srcRect/>
          <a:stretch>
            <a:fillRect/>
          </a:stretch>
        </p:blipFill>
        <p:spPr bwMode="auto">
          <a:xfrm>
            <a:off x="0" y="3500438"/>
            <a:ext cx="5429256" cy="335756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694" y="285728"/>
            <a:ext cx="2971800" cy="466708"/>
          </a:xfrm>
        </p:spPr>
        <p:txBody>
          <a:bodyPr/>
          <a:lstStyle/>
          <a:p>
            <a:r>
              <a:rPr lang="en-GB" dirty="0" smtClean="0"/>
              <a:t>Rift Valleys</a:t>
            </a:r>
            <a:endParaRPr lang="en-US" dirty="0"/>
          </a:p>
        </p:txBody>
      </p:sp>
      <p:sp>
        <p:nvSpPr>
          <p:cNvPr id="3" name="Text Placeholder 2"/>
          <p:cNvSpPr>
            <a:spLocks noGrp="1"/>
          </p:cNvSpPr>
          <p:nvPr>
            <p:ph type="body" idx="2"/>
          </p:nvPr>
        </p:nvSpPr>
        <p:spPr>
          <a:xfrm>
            <a:off x="5429256" y="857232"/>
            <a:ext cx="3357585" cy="4796682"/>
          </a:xfrm>
        </p:spPr>
        <p:txBody>
          <a:bodyPr>
            <a:noAutofit/>
          </a:bodyPr>
          <a:lstStyle/>
          <a:p>
            <a:r>
              <a:rPr lang="en-GB" sz="2400" dirty="0" smtClean="0"/>
              <a:t>When </a:t>
            </a:r>
            <a:r>
              <a:rPr lang="en-GB" sz="2400" dirty="0" smtClean="0">
                <a:solidFill>
                  <a:srgbClr val="FF0000"/>
                </a:solidFill>
              </a:rPr>
              <a:t>two normal faults are parallel to each other, the inner slab slips down as the crust parts</a:t>
            </a:r>
            <a:r>
              <a:rPr lang="en-GB" sz="2400" dirty="0" smtClean="0"/>
              <a:t>. This is what causes </a:t>
            </a:r>
            <a:r>
              <a:rPr lang="en-GB" sz="2400" dirty="0" smtClean="0">
                <a:solidFill>
                  <a:srgbClr val="FF0000"/>
                </a:solidFill>
              </a:rPr>
              <a:t>rift valleys or graben </a:t>
            </a:r>
            <a:r>
              <a:rPr lang="en-GB" sz="2400" dirty="0" smtClean="0"/>
              <a:t>as they are sometimes know.</a:t>
            </a:r>
          </a:p>
          <a:p>
            <a:endParaRPr lang="en-GB" sz="2400" dirty="0" smtClean="0"/>
          </a:p>
          <a:p>
            <a:r>
              <a:rPr lang="en-GB" sz="2400" dirty="0" smtClean="0"/>
              <a:t>The east </a:t>
            </a:r>
            <a:r>
              <a:rPr lang="en-GB" sz="2400" dirty="0" smtClean="0">
                <a:solidFill>
                  <a:srgbClr val="FF0000"/>
                </a:solidFill>
              </a:rPr>
              <a:t>African rift valley</a:t>
            </a:r>
            <a:r>
              <a:rPr lang="en-GB" sz="2400" dirty="0" smtClean="0"/>
              <a:t> is widening due to continental divide.</a:t>
            </a:r>
            <a:endParaRPr lang="en-US" sz="2400" dirty="0"/>
          </a:p>
        </p:txBody>
      </p:sp>
      <p:sp>
        <p:nvSpPr>
          <p:cNvPr id="4" name="Content Placeholder 3"/>
          <p:cNvSpPr>
            <a:spLocks noGrp="1"/>
          </p:cNvSpPr>
          <p:nvPr>
            <p:ph sz="half" idx="1"/>
          </p:nvPr>
        </p:nvSpPr>
        <p:spPr/>
        <p:txBody>
          <a:bodyPr/>
          <a:lstStyle/>
          <a:p>
            <a:endParaRPr lang="en-US" dirty="0"/>
          </a:p>
        </p:txBody>
      </p:sp>
      <p:pic>
        <p:nvPicPr>
          <p:cNvPr id="35842" name="Picture 2" descr="C:\Documents and Settings\Owner\Desktop\School work\GEOGRAPHY\Senior house\GEOGRAPHY FOLDER\Core Units\Internal Forces  (Physical)\Defformation\Folding pictures\graben.gif"/>
          <p:cNvPicPr>
            <a:picLocks noChangeAspect="1" noChangeArrowheads="1" noCrop="1"/>
          </p:cNvPicPr>
          <p:nvPr/>
        </p:nvPicPr>
        <p:blipFill>
          <a:blip r:embed="rId3" cstate="print"/>
          <a:srcRect/>
          <a:stretch>
            <a:fillRect/>
          </a:stretch>
        </p:blipFill>
        <p:spPr bwMode="auto">
          <a:xfrm>
            <a:off x="0" y="428604"/>
            <a:ext cx="5357818" cy="614366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lstStyle/>
          <a:p>
            <a:endParaRPr lang="en-US" dirty="0"/>
          </a:p>
        </p:txBody>
      </p:sp>
      <p:pic>
        <p:nvPicPr>
          <p:cNvPr id="37890" name="Picture 2" descr="http://www.tulane.edu/~sanelson/images/eafrica.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Block mountains</a:t>
            </a:r>
            <a:endParaRPr lang="en-US" dirty="0"/>
          </a:p>
        </p:txBody>
      </p:sp>
      <p:sp>
        <p:nvSpPr>
          <p:cNvPr id="3" name="Text Placeholder 2"/>
          <p:cNvSpPr>
            <a:spLocks noGrp="1"/>
          </p:cNvSpPr>
          <p:nvPr>
            <p:ph type="body" idx="2"/>
          </p:nvPr>
        </p:nvSpPr>
        <p:spPr/>
        <p:txBody>
          <a:bodyPr>
            <a:normAutofit/>
          </a:bodyPr>
          <a:lstStyle/>
          <a:p>
            <a:r>
              <a:rPr lang="en-GB" sz="2000" dirty="0" smtClean="0">
                <a:solidFill>
                  <a:srgbClr val="FF0000"/>
                </a:solidFill>
              </a:rPr>
              <a:t>Block mountains form due to compression between diverging plates. </a:t>
            </a:r>
          </a:p>
          <a:p>
            <a:endParaRPr lang="en-GB" sz="2000" dirty="0" smtClean="0"/>
          </a:p>
          <a:p>
            <a:r>
              <a:rPr lang="en-GB" sz="2000" dirty="0" smtClean="0"/>
              <a:t>The </a:t>
            </a:r>
            <a:r>
              <a:rPr lang="en-GB" sz="2000" dirty="0" smtClean="0">
                <a:solidFill>
                  <a:srgbClr val="FF0000"/>
                </a:solidFill>
              </a:rPr>
              <a:t>Ox mountains </a:t>
            </a:r>
            <a:r>
              <a:rPr lang="en-GB" sz="2000" dirty="0" smtClean="0"/>
              <a:t>are an example of a block mountain.</a:t>
            </a:r>
          </a:p>
          <a:p>
            <a:endParaRPr lang="en-GB" sz="2000" dirty="0" smtClean="0"/>
          </a:p>
          <a:p>
            <a:r>
              <a:rPr lang="en-GB" sz="2000" dirty="0" smtClean="0"/>
              <a:t>A </a:t>
            </a:r>
            <a:r>
              <a:rPr lang="en-GB" sz="2000" dirty="0" smtClean="0">
                <a:solidFill>
                  <a:srgbClr val="FF0000"/>
                </a:solidFill>
              </a:rPr>
              <a:t>block mountain is also know as a Horst</a:t>
            </a:r>
            <a:r>
              <a:rPr lang="en-GB" sz="2000" dirty="0" smtClean="0"/>
              <a:t>.</a:t>
            </a:r>
            <a:endParaRPr lang="en-US" sz="2000" dirty="0"/>
          </a:p>
        </p:txBody>
      </p:sp>
      <p:sp>
        <p:nvSpPr>
          <p:cNvPr id="4" name="Content Placeholder 3"/>
          <p:cNvSpPr>
            <a:spLocks noGrp="1"/>
          </p:cNvSpPr>
          <p:nvPr>
            <p:ph sz="half" idx="1"/>
          </p:nvPr>
        </p:nvSpPr>
        <p:spPr/>
        <p:txBody>
          <a:bodyPr/>
          <a:lstStyle/>
          <a:p>
            <a:endParaRPr lang="en-US" dirty="0"/>
          </a:p>
        </p:txBody>
      </p:sp>
      <p:pic>
        <p:nvPicPr>
          <p:cNvPr id="5" name="Picture 4" descr="PPT6F"/>
          <p:cNvPicPr>
            <a:picLocks noChangeAspect="1" noChangeArrowheads="1"/>
          </p:cNvPicPr>
          <p:nvPr/>
        </p:nvPicPr>
        <p:blipFill>
          <a:blip r:embed="rId3" cstate="print"/>
          <a:srcRect/>
          <a:stretch>
            <a:fillRect/>
          </a:stretch>
        </p:blipFill>
        <p:spPr bwMode="auto">
          <a:xfrm>
            <a:off x="0" y="0"/>
            <a:ext cx="5357818" cy="6516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76" y="0"/>
            <a:ext cx="3429024" cy="642942"/>
          </a:xfrm>
        </p:spPr>
        <p:txBody>
          <a:bodyPr>
            <a:normAutofit fontScale="90000"/>
          </a:bodyPr>
          <a:lstStyle/>
          <a:p>
            <a:r>
              <a:rPr lang="en-GB" sz="3200" dirty="0" smtClean="0"/>
              <a:t>2.Reverse Fault</a:t>
            </a:r>
            <a:endParaRPr lang="en-US" sz="3200" dirty="0"/>
          </a:p>
        </p:txBody>
      </p:sp>
      <p:sp>
        <p:nvSpPr>
          <p:cNvPr id="3" name="Text Placeholder 2"/>
          <p:cNvSpPr>
            <a:spLocks noGrp="1"/>
          </p:cNvSpPr>
          <p:nvPr>
            <p:ph type="body" idx="2"/>
          </p:nvPr>
        </p:nvSpPr>
        <p:spPr>
          <a:xfrm>
            <a:off x="5508104" y="647402"/>
            <a:ext cx="3319433" cy="4653806"/>
          </a:xfrm>
        </p:spPr>
        <p:txBody>
          <a:bodyPr>
            <a:noAutofit/>
          </a:bodyPr>
          <a:lstStyle/>
          <a:p>
            <a:pPr lvl="0"/>
            <a:r>
              <a:rPr lang="en-GB" sz="2600" dirty="0" smtClean="0"/>
              <a:t>When plates converge a fracture may open in the earth</a:t>
            </a:r>
            <a:r>
              <a:rPr lang="en-GB" sz="2600" dirty="0" smtClean="0">
                <a:solidFill>
                  <a:srgbClr val="FF0000"/>
                </a:solidFill>
              </a:rPr>
              <a:t>.</a:t>
            </a:r>
            <a:r>
              <a:rPr lang="en-US" sz="2800" dirty="0" smtClean="0"/>
              <a:t> angel greater than 45 </a:t>
            </a:r>
            <a:r>
              <a:rPr lang="en-US" sz="2800" dirty="0" err="1" smtClean="0"/>
              <a:t>degress</a:t>
            </a:r>
            <a:endParaRPr lang="en-GB" sz="2600" dirty="0" smtClean="0">
              <a:solidFill>
                <a:srgbClr val="FF0000"/>
              </a:solidFill>
            </a:endParaRPr>
          </a:p>
          <a:p>
            <a:r>
              <a:rPr lang="en-GB" sz="2600" dirty="0" smtClean="0">
                <a:solidFill>
                  <a:srgbClr val="FF0000"/>
                </a:solidFill>
              </a:rPr>
              <a:t> This causes one plate to be forced up as the pressure increases, when the crust is shortened it is know as a reverse fault.</a:t>
            </a:r>
            <a:endParaRPr lang="en-US" sz="2600" dirty="0">
              <a:solidFill>
                <a:srgbClr val="FF0000"/>
              </a:solidFill>
            </a:endParaRPr>
          </a:p>
        </p:txBody>
      </p:sp>
      <p:sp>
        <p:nvSpPr>
          <p:cNvPr id="4" name="Content Placeholder 3"/>
          <p:cNvSpPr>
            <a:spLocks noGrp="1"/>
          </p:cNvSpPr>
          <p:nvPr>
            <p:ph sz="half" idx="1"/>
          </p:nvPr>
        </p:nvSpPr>
        <p:spPr/>
        <p:txBody>
          <a:bodyPr/>
          <a:lstStyle/>
          <a:p>
            <a:endParaRPr lang="en-US" dirty="0"/>
          </a:p>
        </p:txBody>
      </p:sp>
      <p:pic>
        <p:nvPicPr>
          <p:cNvPr id="38914" name="Picture 2" descr="http://facweb.bhc.edu/academics/science/harwoodr/Geol101/study/Images/ReverseFault.gif"/>
          <p:cNvPicPr>
            <a:picLocks noChangeAspect="1" noChangeArrowheads="1"/>
          </p:cNvPicPr>
          <p:nvPr/>
        </p:nvPicPr>
        <p:blipFill>
          <a:blip r:embed="rId3" cstate="print"/>
          <a:srcRect/>
          <a:stretch>
            <a:fillRect/>
          </a:stretch>
        </p:blipFill>
        <p:spPr bwMode="auto">
          <a:xfrm>
            <a:off x="0" y="0"/>
            <a:ext cx="5500694" cy="3143248"/>
          </a:xfrm>
          <a:prstGeom prst="rect">
            <a:avLst/>
          </a:prstGeom>
          <a:noFill/>
        </p:spPr>
      </p:pic>
      <p:pic>
        <p:nvPicPr>
          <p:cNvPr id="38917" name="Picture 5" descr="C:\Documents and Settings\Owner\Desktop\School work\GEOGRAPHY\Senior house\GEOGRAPHY FOLDER\Core Units\Internal Forces  (Physical)\Defformation\Folding pictures\rerversed.gif"/>
          <p:cNvPicPr>
            <a:picLocks noChangeAspect="1" noChangeArrowheads="1" noCrop="1"/>
          </p:cNvPicPr>
          <p:nvPr/>
        </p:nvPicPr>
        <p:blipFill>
          <a:blip r:embed="rId4" cstate="print"/>
          <a:srcRect/>
          <a:stretch>
            <a:fillRect/>
          </a:stretch>
        </p:blipFill>
        <p:spPr bwMode="auto">
          <a:xfrm>
            <a:off x="0" y="3143248"/>
            <a:ext cx="5500694" cy="37147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PT67"/>
          <p:cNvPicPr>
            <a:picLocks noChangeAspect="1" noChangeArrowheads="1"/>
          </p:cNvPicPr>
          <p:nvPr/>
        </p:nvPicPr>
        <p:blipFill>
          <a:blip r:embed="rId3" cstate="print"/>
          <a:srcRect/>
          <a:stretch>
            <a:fillRect/>
          </a:stretch>
        </p:blipFill>
        <p:spPr bwMode="auto">
          <a:xfrm>
            <a:off x="395288" y="392113"/>
            <a:ext cx="8350250" cy="6132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lstStyle/>
          <a:p>
            <a:endParaRPr lang="en-US" dirty="0"/>
          </a:p>
        </p:txBody>
      </p:sp>
      <p:pic>
        <p:nvPicPr>
          <p:cNvPr id="4098" name="Picture 2"/>
          <p:cNvPicPr>
            <a:picLocks noChangeAspect="1" noChangeArrowheads="1"/>
          </p:cNvPicPr>
          <p:nvPr/>
        </p:nvPicPr>
        <p:blipFill>
          <a:blip r:embed="rId3" cstate="print"/>
          <a:srcRect l="46875" t="34078" r="14735" b="21626"/>
          <a:stretch>
            <a:fillRect/>
          </a:stretch>
        </p:blipFill>
        <p:spPr bwMode="auto">
          <a:xfrm>
            <a:off x="683568" y="260648"/>
            <a:ext cx="7344816" cy="6356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681022"/>
          </a:xfrm>
        </p:spPr>
        <p:txBody>
          <a:bodyPr>
            <a:normAutofit/>
          </a:bodyPr>
          <a:lstStyle/>
          <a:p>
            <a:r>
              <a:rPr lang="en-GB" sz="2800" dirty="0" smtClean="0"/>
              <a:t>Reverse Fault</a:t>
            </a:r>
            <a:endParaRPr lang="en-US" sz="2800" dirty="0"/>
          </a:p>
        </p:txBody>
      </p:sp>
      <p:sp>
        <p:nvSpPr>
          <p:cNvPr id="3" name="Text Placeholder 2"/>
          <p:cNvSpPr>
            <a:spLocks noGrp="1"/>
          </p:cNvSpPr>
          <p:nvPr>
            <p:ph type="body" idx="2"/>
          </p:nvPr>
        </p:nvSpPr>
        <p:spPr>
          <a:xfrm>
            <a:off x="5538846" y="1447802"/>
            <a:ext cx="3605154" cy="4767280"/>
          </a:xfrm>
        </p:spPr>
        <p:txBody>
          <a:bodyPr>
            <a:noAutofit/>
          </a:bodyPr>
          <a:lstStyle/>
          <a:p>
            <a:r>
              <a:rPr lang="en-GB" sz="2400" dirty="0" smtClean="0">
                <a:solidFill>
                  <a:srgbClr val="FF0000"/>
                </a:solidFill>
              </a:rPr>
              <a:t>There is an example of a Reverse fault running from </a:t>
            </a:r>
            <a:r>
              <a:rPr lang="en-GB" sz="2400" dirty="0" err="1" smtClean="0">
                <a:solidFill>
                  <a:srgbClr val="FF0000"/>
                </a:solidFill>
              </a:rPr>
              <a:t>Dungarvan</a:t>
            </a:r>
            <a:r>
              <a:rPr lang="en-GB" sz="2400" dirty="0" smtClean="0">
                <a:solidFill>
                  <a:srgbClr val="FF0000"/>
                </a:solidFill>
              </a:rPr>
              <a:t> to Dingle Bay, where the African and Eurasian plate collided</a:t>
            </a:r>
            <a:r>
              <a:rPr lang="en-GB" sz="2400" dirty="0" smtClean="0"/>
              <a:t>. </a:t>
            </a:r>
            <a:r>
              <a:rPr lang="en-GB" sz="2400" dirty="0" smtClean="0">
                <a:solidFill>
                  <a:srgbClr val="00B050"/>
                </a:solidFill>
              </a:rPr>
              <a:t>The pressure pushed the sandstone on top of the limestone.</a:t>
            </a:r>
            <a:endParaRPr lang="en-US" sz="2400" dirty="0">
              <a:solidFill>
                <a:srgbClr val="00B050"/>
              </a:solidFill>
            </a:endParaRPr>
          </a:p>
        </p:txBody>
      </p:sp>
      <p:sp>
        <p:nvSpPr>
          <p:cNvPr id="4" name="Content Placeholder 3"/>
          <p:cNvSpPr>
            <a:spLocks noGrp="1"/>
          </p:cNvSpPr>
          <p:nvPr>
            <p:ph sz="half" idx="1"/>
          </p:nvPr>
        </p:nvSpPr>
        <p:spPr/>
        <p:txBody>
          <a:bodyPr/>
          <a:lstStyle/>
          <a:p>
            <a:endParaRPr lang="en-US"/>
          </a:p>
        </p:txBody>
      </p:sp>
      <p:pic>
        <p:nvPicPr>
          <p:cNvPr id="7" name="Picture 6" descr="PPT71"/>
          <p:cNvPicPr>
            <a:picLocks noChangeAspect="1" noChangeArrowheads="1"/>
          </p:cNvPicPr>
          <p:nvPr/>
        </p:nvPicPr>
        <p:blipFill>
          <a:blip r:embed="rId3" cstate="print"/>
          <a:srcRect/>
          <a:stretch>
            <a:fillRect/>
          </a:stretch>
        </p:blipFill>
        <p:spPr bwMode="auto">
          <a:xfrm>
            <a:off x="0" y="1"/>
            <a:ext cx="550069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752460"/>
          </a:xfrm>
        </p:spPr>
        <p:txBody>
          <a:bodyPr>
            <a:normAutofit/>
          </a:bodyPr>
          <a:lstStyle/>
          <a:p>
            <a:r>
              <a:rPr lang="en-GB" sz="3200" dirty="0" smtClean="0"/>
              <a:t>Tear Faults</a:t>
            </a:r>
            <a:endParaRPr lang="en-US" sz="3200" dirty="0"/>
          </a:p>
        </p:txBody>
      </p:sp>
      <p:sp>
        <p:nvSpPr>
          <p:cNvPr id="3" name="Text Placeholder 2"/>
          <p:cNvSpPr>
            <a:spLocks noGrp="1"/>
          </p:cNvSpPr>
          <p:nvPr>
            <p:ph type="body" idx="2"/>
          </p:nvPr>
        </p:nvSpPr>
        <p:spPr>
          <a:xfrm>
            <a:off x="5538846" y="1285860"/>
            <a:ext cx="3390872" cy="5000660"/>
          </a:xfrm>
        </p:spPr>
        <p:txBody>
          <a:bodyPr>
            <a:noAutofit/>
          </a:bodyPr>
          <a:lstStyle/>
          <a:p>
            <a:r>
              <a:rPr lang="en-GB" sz="1800" dirty="0" smtClean="0"/>
              <a:t>This is a fault where one block moves sideways or horizontally past another instead of up and down.</a:t>
            </a:r>
          </a:p>
          <a:p>
            <a:endParaRPr lang="en-GB" sz="1800" dirty="0" smtClean="0"/>
          </a:p>
          <a:p>
            <a:r>
              <a:rPr lang="en-GB" sz="1800" dirty="0" smtClean="0"/>
              <a:t>EX; San Andreas Fault Line</a:t>
            </a:r>
          </a:p>
          <a:p>
            <a:endParaRPr lang="en-GB" sz="1800" dirty="0" smtClean="0"/>
          </a:p>
        </p:txBody>
      </p:sp>
      <p:sp>
        <p:nvSpPr>
          <p:cNvPr id="4" name="Content Placeholder 3"/>
          <p:cNvSpPr>
            <a:spLocks noGrp="1"/>
          </p:cNvSpPr>
          <p:nvPr>
            <p:ph sz="half" idx="1"/>
          </p:nvPr>
        </p:nvSpPr>
        <p:spPr/>
        <p:txBody>
          <a:bodyPr/>
          <a:lstStyle/>
          <a:p>
            <a:endParaRPr lang="en-US" dirty="0"/>
          </a:p>
        </p:txBody>
      </p:sp>
      <p:pic>
        <p:nvPicPr>
          <p:cNvPr id="40962" name="Picture 2" descr="http://www.geocities.com/yingzyingz/faulttear.gif"/>
          <p:cNvPicPr>
            <a:picLocks noChangeAspect="1" noChangeArrowheads="1"/>
          </p:cNvPicPr>
          <p:nvPr/>
        </p:nvPicPr>
        <p:blipFill>
          <a:blip r:embed="rId3" cstate="print"/>
          <a:srcRect/>
          <a:stretch>
            <a:fillRect/>
          </a:stretch>
        </p:blipFill>
        <p:spPr bwMode="auto">
          <a:xfrm>
            <a:off x="-16479" y="3788"/>
            <a:ext cx="5357818" cy="3353204"/>
          </a:xfrm>
          <a:prstGeom prst="rect">
            <a:avLst/>
          </a:prstGeom>
          <a:noFill/>
        </p:spPr>
      </p:pic>
      <p:pic>
        <p:nvPicPr>
          <p:cNvPr id="1026" name="Picture 2" descr="http://www.sanandreasfault.org/4020_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6" y="3356993"/>
            <a:ext cx="5192905" cy="3501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half" idx="1"/>
          </p:nvPr>
        </p:nvSpPr>
        <p:spPr/>
        <p:txBody>
          <a:bodyPr/>
          <a:lstStyle/>
          <a:p>
            <a:endParaRPr lang="en-US"/>
          </a:p>
        </p:txBody>
      </p:sp>
      <p:pic>
        <p:nvPicPr>
          <p:cNvPr id="5122" name="Picture 2"/>
          <p:cNvPicPr>
            <a:picLocks noChangeAspect="1" noChangeArrowheads="1"/>
          </p:cNvPicPr>
          <p:nvPr/>
        </p:nvPicPr>
        <p:blipFill>
          <a:blip r:embed="rId3" cstate="print"/>
          <a:srcRect l="47613" t="39000" r="13997" b="20641"/>
          <a:stretch>
            <a:fillRect/>
          </a:stretch>
        </p:blipFill>
        <p:spPr bwMode="auto">
          <a:xfrm>
            <a:off x="683568" y="404664"/>
            <a:ext cx="7848872" cy="6188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r>
              <a:rPr lang="en-IE" dirty="0" smtClean="0"/>
              <a:t>In Ireland the Lennon tear fault in Donegal is an extension of the Great Glen fault in Scotland. Here the North of the fault moved in a SW direction for 100 km.</a:t>
            </a:r>
            <a:endParaRPr lang="en-IE" dirty="0"/>
          </a:p>
        </p:txBody>
      </p:sp>
    </p:spTree>
    <p:extLst>
      <p:ext uri="{BB962C8B-B14F-4D97-AF65-F5344CB8AC3E}">
        <p14:creationId xmlns:p14="http://schemas.microsoft.com/office/powerpoint/2010/main" val="1636057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3" cstate="print"/>
          <a:srcRect/>
          <a:stretch>
            <a:fillRect/>
          </a:stretch>
        </p:blipFill>
        <p:spPr bwMode="auto">
          <a:xfrm>
            <a:off x="285720" y="0"/>
            <a:ext cx="8358246" cy="6643710"/>
          </a:xfrm>
          <a:prstGeom prst="rect">
            <a:avLst/>
          </a:prstGeom>
          <a:noFill/>
          <a:ln w="9525">
            <a:noFill/>
            <a:miter lim="800000"/>
            <a:headEnd/>
            <a:tailEnd/>
          </a:ln>
          <a:effectLst/>
        </p:spPr>
      </p:pic>
    </p:spTree>
    <p:extLst>
      <p:ext uri="{BB962C8B-B14F-4D97-AF65-F5344CB8AC3E}">
        <p14:creationId xmlns:p14="http://schemas.microsoft.com/office/powerpoint/2010/main" val="1966034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 y="188640"/>
            <a:ext cx="3573282" cy="6203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374" y="0"/>
            <a:ext cx="5486400" cy="6858000"/>
          </a:xfrm>
          <a:prstGeom prst="rect">
            <a:avLst/>
          </a:prstGeom>
        </p:spPr>
      </p:pic>
    </p:spTree>
    <p:extLst>
      <p:ext uri="{BB962C8B-B14F-4D97-AF65-F5344CB8AC3E}">
        <p14:creationId xmlns:p14="http://schemas.microsoft.com/office/powerpoint/2010/main" val="13425386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IE"/>
          </a:p>
        </p:txBody>
      </p:sp>
      <p:sp>
        <p:nvSpPr>
          <p:cNvPr id="3" name="Content Placeholder 2"/>
          <p:cNvSpPr>
            <a:spLocks noGrp="1"/>
          </p:cNvSpPr>
          <p:nvPr>
            <p:ph sz="half" idx="1"/>
          </p:nvPr>
        </p:nvSpPr>
        <p:spPr>
          <a:xfrm>
            <a:off x="229447" y="530352"/>
            <a:ext cx="3931920" cy="4389120"/>
          </a:xfrm>
        </p:spPr>
        <p:txBody>
          <a:bodyPr/>
          <a:lstStyle/>
          <a:p>
            <a:r>
              <a:rPr lang="en-IE" dirty="0" smtClean="0"/>
              <a:t>The rocks along this fault badly crushed so they are weathered and eroded very easily.</a:t>
            </a:r>
          </a:p>
          <a:p>
            <a:r>
              <a:rPr lang="en-IE" dirty="0" smtClean="0"/>
              <a:t>This means rivers can cut easily into the fault.</a:t>
            </a:r>
            <a:endParaRPr lang="en-IE" dirty="0"/>
          </a:p>
        </p:txBody>
      </p:sp>
      <p:sp>
        <p:nvSpPr>
          <p:cNvPr id="9" name="Content Placeholder 8"/>
          <p:cNvSpPr>
            <a:spLocks noGrp="1"/>
          </p:cNvSpPr>
          <p:nvPr>
            <p:ph sz="half" idx="2"/>
          </p:nvPr>
        </p:nvSpPr>
        <p:spPr/>
        <p:txBody>
          <a:bodyPr/>
          <a:lstStyle/>
          <a:p>
            <a:endParaRPr lang="en-IE"/>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360" y="0"/>
            <a:ext cx="4298414" cy="6858000"/>
          </a:xfrm>
          <a:prstGeom prst="rect">
            <a:avLst/>
          </a:prstGeom>
        </p:spPr>
      </p:pic>
    </p:spTree>
    <p:extLst>
      <p:ext uri="{BB962C8B-B14F-4D97-AF65-F5344CB8AC3E}">
        <p14:creationId xmlns:p14="http://schemas.microsoft.com/office/powerpoint/2010/main" val="2322187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PT72"/>
          <p:cNvPicPr>
            <a:picLocks noChangeAspect="1" noChangeArrowheads="1"/>
          </p:cNvPicPr>
          <p:nvPr/>
        </p:nvPicPr>
        <p:blipFill>
          <a:blip r:embed="rId3" cstate="print"/>
          <a:srcRect/>
          <a:stretch>
            <a:fillRect/>
          </a:stretch>
        </p:blipFill>
        <p:spPr bwMode="auto">
          <a:xfrm>
            <a:off x="0" y="25"/>
            <a:ext cx="9143999" cy="6857999"/>
          </a:xfrm>
          <a:prstGeom prst="rect">
            <a:avLst/>
          </a:prstGeom>
          <a:noFill/>
          <a:ln w="9525">
            <a:noFill/>
            <a:miter lim="800000"/>
            <a:headEnd/>
            <a:tailEnd/>
          </a:ln>
          <a:effectLst/>
        </p:spPr>
      </p:pic>
      <p:sp>
        <p:nvSpPr>
          <p:cNvPr id="2" name="Rectangle 1"/>
          <p:cNvSpPr/>
          <p:nvPr/>
        </p:nvSpPr>
        <p:spPr>
          <a:xfrm>
            <a:off x="6660232" y="1556792"/>
            <a:ext cx="23762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Folding????</a:t>
            </a:r>
            <a:endParaRPr lang="en-IE" dirty="0"/>
          </a:p>
        </p:txBody>
      </p:sp>
      <p:sp>
        <p:nvSpPr>
          <p:cNvPr id="4" name="Rectangle 3"/>
          <p:cNvSpPr/>
          <p:nvPr/>
        </p:nvSpPr>
        <p:spPr>
          <a:xfrm>
            <a:off x="6767735" y="2564904"/>
            <a:ext cx="237626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Faulting</a:t>
            </a:r>
            <a:endParaRPr lang="en-I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PT72"/>
          <p:cNvPicPr>
            <a:picLocks noChangeAspect="1" noChangeArrowheads="1"/>
          </p:cNvPicPr>
          <p:nvPr/>
        </p:nvPicPr>
        <p:blipFill>
          <a:blip r:embed="rId3" cstate="print"/>
          <a:srcRect/>
          <a:stretch>
            <a:fillRect/>
          </a:stretch>
        </p:blipFill>
        <p:spPr bwMode="auto">
          <a:xfrm>
            <a:off x="0" y="25"/>
            <a:ext cx="9143999" cy="6857999"/>
          </a:xfrm>
          <a:prstGeom prst="rect">
            <a:avLst/>
          </a:prstGeom>
          <a:noFill/>
          <a:ln w="9525">
            <a:noFill/>
            <a:miter lim="800000"/>
            <a:headEnd/>
            <a:tailEnd/>
          </a:ln>
          <a:effectLst/>
        </p:spPr>
      </p:pic>
      <p:sp>
        <p:nvSpPr>
          <p:cNvPr id="3" name="Rectangle 2"/>
          <p:cNvSpPr/>
          <p:nvPr/>
        </p:nvSpPr>
        <p:spPr>
          <a:xfrm>
            <a:off x="6732240" y="1628800"/>
            <a:ext cx="2088232"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100" dirty="0" smtClean="0"/>
              <a:t>Armorican Fold Mountains</a:t>
            </a:r>
            <a:endParaRPr lang="en-IE" sz="1100" dirty="0"/>
          </a:p>
        </p:txBody>
      </p:sp>
    </p:spTree>
    <p:extLst>
      <p:ext uri="{BB962C8B-B14F-4D97-AF65-F5344CB8AC3E}">
        <p14:creationId xmlns:p14="http://schemas.microsoft.com/office/powerpoint/2010/main" val="1620874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000768"/>
            <a:ext cx="8183880" cy="622932"/>
          </a:xfrm>
        </p:spPr>
        <p:txBody>
          <a:bodyPr>
            <a:normAutofit fontScale="90000"/>
          </a:bodyPr>
          <a:lstStyle/>
          <a:p>
            <a:r>
              <a:rPr lang="en-GB" dirty="0" smtClean="0"/>
              <a:t>Types of folding</a:t>
            </a:r>
            <a:endParaRPr lang="en-US" dirty="0"/>
          </a:p>
        </p:txBody>
      </p:sp>
      <p:sp>
        <p:nvSpPr>
          <p:cNvPr id="3" name="Content Placeholder 2"/>
          <p:cNvSpPr>
            <a:spLocks noGrp="1"/>
          </p:cNvSpPr>
          <p:nvPr>
            <p:ph idx="1"/>
          </p:nvPr>
        </p:nvSpPr>
        <p:spPr>
          <a:xfrm>
            <a:off x="0" y="530352"/>
            <a:ext cx="9144000" cy="5562944"/>
          </a:xfrm>
        </p:spPr>
        <p:txBody>
          <a:bodyPr>
            <a:normAutofit fontScale="92500"/>
          </a:bodyPr>
          <a:lstStyle/>
          <a:p>
            <a:r>
              <a:rPr lang="en-GB" dirty="0" smtClean="0"/>
              <a:t>There are many different types of folds such as.</a:t>
            </a:r>
          </a:p>
          <a:p>
            <a:pPr marL="514350" indent="-514350">
              <a:buFont typeface="+mj-lt"/>
              <a:buAutoNum type="arabicPeriod"/>
            </a:pPr>
            <a:r>
              <a:rPr lang="en-GB" dirty="0" smtClean="0">
                <a:solidFill>
                  <a:srgbClr val="00B050"/>
                </a:solidFill>
              </a:rPr>
              <a:t>Monocline</a:t>
            </a:r>
            <a:r>
              <a:rPr lang="en-GB" dirty="0" smtClean="0"/>
              <a:t>-horizontal layers tilt in one direction</a:t>
            </a:r>
          </a:p>
          <a:p>
            <a:pPr marL="514350" indent="-514350">
              <a:buFont typeface="+mj-lt"/>
              <a:buAutoNum type="arabicPeriod"/>
            </a:pPr>
            <a:r>
              <a:rPr lang="en-GB" dirty="0" smtClean="0">
                <a:solidFill>
                  <a:srgbClr val="00B050"/>
                </a:solidFill>
              </a:rPr>
              <a:t>Symmetrical (simple) folds- </a:t>
            </a:r>
            <a:r>
              <a:rPr lang="en-GB" dirty="0" smtClean="0"/>
              <a:t>where both slopes of the anticline are equal.</a:t>
            </a:r>
          </a:p>
          <a:p>
            <a:pPr marL="514350" indent="-514350">
              <a:buFont typeface="+mj-lt"/>
              <a:buAutoNum type="arabicPeriod"/>
            </a:pPr>
            <a:r>
              <a:rPr lang="en-GB" dirty="0" smtClean="0">
                <a:solidFill>
                  <a:srgbClr val="00B050"/>
                </a:solidFill>
              </a:rPr>
              <a:t>Asymmetrical fold- </a:t>
            </a:r>
            <a:r>
              <a:rPr lang="en-GB" dirty="0" smtClean="0"/>
              <a:t>where one slope of the anticline is greater than the other.</a:t>
            </a:r>
          </a:p>
          <a:p>
            <a:pPr marL="514350" indent="-514350">
              <a:buFont typeface="+mj-lt"/>
              <a:buAutoNum type="arabicPeriod"/>
            </a:pPr>
            <a:r>
              <a:rPr lang="en-GB" dirty="0" err="1" smtClean="0">
                <a:solidFill>
                  <a:srgbClr val="00B050"/>
                </a:solidFill>
              </a:rPr>
              <a:t>Overfold</a:t>
            </a:r>
            <a:r>
              <a:rPr lang="en-GB" dirty="0" smtClean="0"/>
              <a:t>-Where one slope of the anticline has overturned.</a:t>
            </a:r>
          </a:p>
          <a:p>
            <a:pPr marL="514350" indent="-514350">
              <a:buFont typeface="+mj-lt"/>
              <a:buAutoNum type="arabicPeriod"/>
            </a:pPr>
            <a:r>
              <a:rPr lang="en-GB" dirty="0" err="1" smtClean="0">
                <a:solidFill>
                  <a:srgbClr val="00B050"/>
                </a:solidFill>
              </a:rPr>
              <a:t>Overthrust</a:t>
            </a:r>
            <a:r>
              <a:rPr lang="en-GB" dirty="0" smtClean="0">
                <a:solidFill>
                  <a:srgbClr val="00B050"/>
                </a:solidFill>
              </a:rPr>
              <a:t> fold- </a:t>
            </a:r>
            <a:r>
              <a:rPr lang="en-GB" dirty="0" smtClean="0"/>
              <a:t>the rock strata are no longer </a:t>
            </a:r>
            <a:r>
              <a:rPr lang="en-GB" dirty="0" err="1" smtClean="0"/>
              <a:t>continous</a:t>
            </a:r>
            <a:r>
              <a:rPr lang="en-GB" dirty="0" smtClean="0"/>
              <a:t> because the folding is so great it has called a fault/ crack and one limb is pushed over the other.</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http://wapi.isu.edu/Geo_Pgt/Mod03_PlanetaryEvo/images/Faults.GIF"/>
          <p:cNvPicPr>
            <a:picLocks noChangeAspect="1" noChangeArrowheads="1"/>
          </p:cNvPicPr>
          <p:nvPr/>
        </p:nvPicPr>
        <p:blipFill>
          <a:blip r:embed="rId3" cstate="print"/>
          <a:srcRect/>
          <a:stretch>
            <a:fillRect/>
          </a:stretch>
        </p:blipFill>
        <p:spPr bwMode="auto">
          <a:xfrm>
            <a:off x="0" y="0"/>
            <a:ext cx="8733367" cy="663735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Doming</a:t>
            </a:r>
            <a:endParaRPr lang="en-IE" dirty="0"/>
          </a:p>
        </p:txBody>
      </p:sp>
      <p:sp>
        <p:nvSpPr>
          <p:cNvPr id="5" name="Subtitle 4"/>
          <p:cNvSpPr>
            <a:spLocks noGrp="1"/>
          </p:cNvSpPr>
          <p:nvPr>
            <p:ph type="subTitle" idx="1"/>
          </p:nvPr>
        </p:nvSpPr>
        <p:spPr/>
        <p:txBody>
          <a:bodyPr/>
          <a:lstStyle/>
          <a:p>
            <a:endParaRPr lang="en-IE"/>
          </a:p>
        </p:txBody>
      </p:sp>
    </p:spTree>
    <p:extLst>
      <p:ext uri="{BB962C8B-B14F-4D97-AF65-F5344CB8AC3E}">
        <p14:creationId xmlns:p14="http://schemas.microsoft.com/office/powerpoint/2010/main" val="22971561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A sedimentary dome looks like an upturned bowl.</a:t>
            </a:r>
          </a:p>
          <a:p>
            <a:r>
              <a:rPr lang="en-IE" dirty="0" smtClean="0"/>
              <a:t>The original structure was a bed of flat lying sedimentary rock.</a:t>
            </a:r>
            <a:endParaRPr lang="en-IE" dirty="0"/>
          </a:p>
          <a:p>
            <a:r>
              <a:rPr lang="en-IE" dirty="0" smtClean="0"/>
              <a:t>Great amounts of magma pushed up from under the asthenosphere forcing the layers up without breaking or faulting them.</a:t>
            </a:r>
            <a:endParaRPr lang="en-IE"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645023"/>
            <a:ext cx="4957080" cy="3199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155099"/>
            <a:ext cx="3960440" cy="2597173"/>
          </a:xfrm>
          <a:prstGeom prst="rect">
            <a:avLst/>
          </a:prstGeom>
        </p:spPr>
      </p:pic>
    </p:spTree>
    <p:extLst>
      <p:ext uri="{BB962C8B-B14F-4D97-AF65-F5344CB8AC3E}">
        <p14:creationId xmlns:p14="http://schemas.microsoft.com/office/powerpoint/2010/main" val="3016583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86454"/>
            <a:ext cx="8183880" cy="765808"/>
          </a:xfrm>
        </p:spPr>
        <p:txBody>
          <a:bodyPr/>
          <a:lstStyle/>
          <a:p>
            <a:r>
              <a:rPr lang="en-GB" dirty="0" smtClean="0"/>
              <a:t>3. Doming</a:t>
            </a:r>
            <a:endParaRPr lang="en-US" dirty="0"/>
          </a:p>
        </p:txBody>
      </p:sp>
      <p:sp>
        <p:nvSpPr>
          <p:cNvPr id="3" name="Content Placeholder 2"/>
          <p:cNvSpPr>
            <a:spLocks noGrp="1"/>
          </p:cNvSpPr>
          <p:nvPr>
            <p:ph idx="1"/>
          </p:nvPr>
        </p:nvSpPr>
        <p:spPr>
          <a:xfrm>
            <a:off x="755576" y="620688"/>
            <a:ext cx="8031266" cy="5165766"/>
          </a:xfrm>
        </p:spPr>
        <p:txBody>
          <a:bodyPr>
            <a:normAutofit/>
          </a:bodyPr>
          <a:lstStyle/>
          <a:p>
            <a:r>
              <a:rPr lang="en-GB" sz="3600" dirty="0" smtClean="0"/>
              <a:t>Often the magma underneath cool to form igneous rock.</a:t>
            </a:r>
          </a:p>
          <a:p>
            <a:r>
              <a:rPr lang="en-GB" sz="3600" dirty="0" smtClean="0"/>
              <a:t>Over time the sedimentary rock is weathered and eroded to leave a granite dome.</a:t>
            </a:r>
            <a:endParaRPr lang="en-GB" sz="3200" dirty="0" smtClean="0"/>
          </a:p>
          <a:p>
            <a:r>
              <a:rPr lang="en-GB" sz="3200" dirty="0" err="1" smtClean="0">
                <a:solidFill>
                  <a:srgbClr val="FF0000"/>
                </a:solidFill>
              </a:rPr>
              <a:t>ExampleSlieve</a:t>
            </a:r>
            <a:r>
              <a:rPr lang="en-GB" sz="3200" dirty="0" smtClean="0">
                <a:solidFill>
                  <a:srgbClr val="FF0000"/>
                </a:solidFill>
              </a:rPr>
              <a:t> Bloom in </a:t>
            </a:r>
            <a:r>
              <a:rPr lang="en-GB" sz="3200" b="1" u="sng" dirty="0" smtClean="0">
                <a:solidFill>
                  <a:srgbClr val="FF0000"/>
                </a:solidFill>
              </a:rPr>
              <a:t>Laois</a:t>
            </a:r>
            <a:r>
              <a:rPr lang="en-GB" sz="3200" dirty="0" smtClean="0">
                <a:solidFill>
                  <a:srgbClr val="FF0000"/>
                </a:solidFill>
              </a:rPr>
              <a:t> </a:t>
            </a:r>
            <a:r>
              <a:rPr lang="en-GB" sz="3200" dirty="0" smtClean="0"/>
              <a:t>were formed 60 million years ago as</a:t>
            </a:r>
            <a:endParaRPr lang="en-US"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Granite dome surrounded by sedimentary rock</a:t>
            </a: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4907"/>
            <a:ext cx="7381448" cy="4945570"/>
          </a:xfrm>
          <a:prstGeom prst="rect">
            <a:avLst/>
          </a:prstGeom>
        </p:spPr>
      </p:pic>
    </p:spTree>
    <p:extLst>
      <p:ext uri="{BB962C8B-B14F-4D97-AF65-F5344CB8AC3E}">
        <p14:creationId xmlns:p14="http://schemas.microsoft.com/office/powerpoint/2010/main" val="1269017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l="6270" t="33094" r="27286" b="20641"/>
          <a:stretch>
            <a:fillRect/>
          </a:stretch>
        </p:blipFill>
        <p:spPr bwMode="auto">
          <a:xfrm>
            <a:off x="0" y="692696"/>
            <a:ext cx="9048148"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http://www.iol.ie/~tjbyrne/Mountains.jpg"/>
          <p:cNvPicPr>
            <a:picLocks noChangeAspect="1" noChangeArrowheads="1"/>
          </p:cNvPicPr>
          <p:nvPr/>
        </p:nvPicPr>
        <p:blipFill>
          <a:blip r:embed="rId3" cstate="print"/>
          <a:srcRect/>
          <a:stretch>
            <a:fillRect/>
          </a:stretch>
        </p:blipFill>
        <p:spPr bwMode="auto">
          <a:xfrm>
            <a:off x="0" y="836713"/>
            <a:ext cx="9144000" cy="602128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content.cdlib.org/ark:/13030/kt0c6014nn/hi-res"/>
          <p:cNvPicPr>
            <a:picLocks noChangeAspect="1" noChangeArrowheads="1"/>
          </p:cNvPicPr>
          <p:nvPr/>
        </p:nvPicPr>
        <p:blipFill>
          <a:blip r:embed="rId3" cstate="print"/>
          <a:srcRect/>
          <a:stretch>
            <a:fillRect/>
          </a:stretch>
        </p:blipFill>
        <p:spPr bwMode="auto">
          <a:xfrm>
            <a:off x="0" y="0"/>
            <a:ext cx="8929718"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a:t>
            </a:r>
            <a:endParaRPr lang="en-IE" dirty="0"/>
          </a:p>
        </p:txBody>
      </p:sp>
      <p:sp>
        <p:nvSpPr>
          <p:cNvPr id="3" name="Content Placeholder 2"/>
          <p:cNvSpPr>
            <a:spLocks noGrp="1"/>
          </p:cNvSpPr>
          <p:nvPr>
            <p:ph idx="1"/>
          </p:nvPr>
        </p:nvSpPr>
        <p:spPr/>
        <p:txBody>
          <a:bodyPr/>
          <a:lstStyle/>
          <a:p>
            <a:endParaRPr lang="en-IE"/>
          </a:p>
        </p:txBody>
      </p:sp>
    </p:spTree>
    <p:extLst>
      <p:ext uri="{BB962C8B-B14F-4D97-AF65-F5344CB8AC3E}">
        <p14:creationId xmlns:p14="http://schemas.microsoft.com/office/powerpoint/2010/main" val="1493568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PT73"/>
          <p:cNvPicPr>
            <a:picLocks noChangeAspect="1" noChangeArrowheads="1"/>
          </p:cNvPicPr>
          <p:nvPr/>
        </p:nvPicPr>
        <p:blipFill>
          <a:blip r:embed="rId3" cstate="print"/>
          <a:srcRect/>
          <a:stretch>
            <a:fillRect/>
          </a:stretch>
        </p:blipFill>
        <p:spPr bwMode="auto">
          <a:xfrm>
            <a:off x="107950" y="214290"/>
            <a:ext cx="8850313"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T69"/>
          <p:cNvPicPr>
            <a:picLocks noChangeAspect="1" noChangeArrowheads="1"/>
          </p:cNvPicPr>
          <p:nvPr/>
        </p:nvPicPr>
        <p:blipFill>
          <a:blip r:embed="rId3" cstate="print"/>
          <a:srcRect/>
          <a:stretch>
            <a:fillRect/>
          </a:stretch>
        </p:blipFill>
        <p:spPr bwMode="auto">
          <a:xfrm>
            <a:off x="201613" y="247650"/>
            <a:ext cx="8718550" cy="642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3" cstate="print"/>
          <a:srcRect/>
          <a:stretch>
            <a:fillRect/>
          </a:stretch>
        </p:blipFill>
        <p:spPr bwMode="auto">
          <a:xfrm>
            <a:off x="76200" y="214290"/>
            <a:ext cx="8991600"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PT75"/>
          <p:cNvPicPr>
            <a:picLocks noChangeAspect="1" noChangeArrowheads="1"/>
          </p:cNvPicPr>
          <p:nvPr/>
        </p:nvPicPr>
        <p:blipFill>
          <a:blip r:embed="rId3" cstate="print"/>
          <a:srcRect/>
          <a:stretch>
            <a:fillRect/>
          </a:stretch>
        </p:blipFill>
        <p:spPr bwMode="auto">
          <a:xfrm>
            <a:off x="179388" y="0"/>
            <a:ext cx="8785225"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3653" t="30141" r="52387" b="16704"/>
          <a:stretch>
            <a:fillRect/>
          </a:stretch>
        </p:blipFill>
        <p:spPr bwMode="auto">
          <a:xfrm>
            <a:off x="323528" y="404664"/>
            <a:ext cx="8028384" cy="6180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38754" t="15375" r="11782" b="13751"/>
          <a:stretch>
            <a:fillRect/>
          </a:stretch>
        </p:blipFill>
        <p:spPr bwMode="auto">
          <a:xfrm>
            <a:off x="251520" y="48408"/>
            <a:ext cx="8568952" cy="6809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30 Mark Questions</a:t>
            </a:r>
            <a:endParaRPr lang="en-US" dirty="0"/>
          </a:p>
        </p:txBody>
      </p:sp>
      <p:sp>
        <p:nvSpPr>
          <p:cNvPr id="5" name="Content Placeholder 4"/>
          <p:cNvSpPr>
            <a:spLocks noGrp="1"/>
          </p:cNvSpPr>
          <p:nvPr>
            <p:ph idx="1"/>
          </p:nvPr>
        </p:nvSpPr>
        <p:spPr/>
        <p:txBody>
          <a:bodyPr/>
          <a:lstStyle/>
          <a:p>
            <a:r>
              <a:rPr lang="en-IE" dirty="0" smtClean="0"/>
              <a:t>Examine the impact of folding and faulting on </a:t>
            </a:r>
            <a:r>
              <a:rPr lang="en-IE" smtClean="0"/>
              <a:t>the </a:t>
            </a:r>
            <a:r>
              <a:rPr lang="en-IE" smtClean="0"/>
              <a:t>Irish landscape</a:t>
            </a:r>
            <a:r>
              <a:rPr lang="en-IE" dirty="0" smtClean="0"/>
              <a:t>.</a:t>
            </a:r>
          </a:p>
          <a:p>
            <a:endParaRPr lang="en-IE" dirty="0" smtClean="0"/>
          </a:p>
          <a:p>
            <a:r>
              <a:rPr lang="en-IE" dirty="0" smtClean="0"/>
              <a:t>Describe how the study of plate tectonics help us understand the location of fold mountains</a:t>
            </a:r>
            <a:r>
              <a:rPr lang="en-IE" dirty="0" smtClean="0"/>
              <a:t>.</a:t>
            </a:r>
            <a:endParaRPr lang="en-IE"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l="21036" t="12422" r="20641" b="23594"/>
          <a:stretch>
            <a:fillRect/>
          </a:stretch>
        </p:blipFill>
        <p:spPr bwMode="auto">
          <a:xfrm>
            <a:off x="0" y="-1"/>
            <a:ext cx="9144000" cy="6842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l="21774" t="35063" r="20641" b="16704"/>
          <a:stretch>
            <a:fillRect/>
          </a:stretch>
        </p:blipFill>
        <p:spPr bwMode="auto">
          <a:xfrm>
            <a:off x="-1" y="0"/>
            <a:ext cx="901178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Fold Mountains</a:t>
            </a:r>
            <a:endParaRPr lang="en-US" dirty="0"/>
          </a:p>
        </p:txBody>
      </p:sp>
      <p:sp>
        <p:nvSpPr>
          <p:cNvPr id="3" name="Content Placeholder 2"/>
          <p:cNvSpPr>
            <a:spLocks noGrp="1"/>
          </p:cNvSpPr>
          <p:nvPr>
            <p:ph idx="1"/>
          </p:nvPr>
        </p:nvSpPr>
        <p:spPr/>
        <p:txBody>
          <a:bodyPr/>
          <a:lstStyle/>
          <a:p>
            <a:r>
              <a:rPr lang="en-GB" dirty="0" smtClean="0"/>
              <a:t>There are three types of fold mountains.</a:t>
            </a:r>
          </a:p>
          <a:p>
            <a:pPr marL="514350" indent="-514350">
              <a:buFont typeface="+mj-lt"/>
              <a:buAutoNum type="arabicPeriod"/>
            </a:pPr>
            <a:r>
              <a:rPr lang="en-GB" dirty="0" smtClean="0">
                <a:solidFill>
                  <a:srgbClr val="00B050"/>
                </a:solidFill>
              </a:rPr>
              <a:t>Caledonian fold mountains.</a:t>
            </a:r>
          </a:p>
          <a:p>
            <a:pPr marL="514350" indent="-514350">
              <a:buFont typeface="+mj-lt"/>
              <a:buAutoNum type="arabicPeriod"/>
            </a:pPr>
            <a:r>
              <a:rPr lang="en-GB" dirty="0" smtClean="0">
                <a:solidFill>
                  <a:srgbClr val="00B050"/>
                </a:solidFill>
              </a:rPr>
              <a:t>Armorican fold mountains.</a:t>
            </a:r>
          </a:p>
          <a:p>
            <a:pPr marL="514350" indent="-514350">
              <a:buFont typeface="+mj-lt"/>
              <a:buAutoNum type="arabicPeriod"/>
            </a:pPr>
            <a:r>
              <a:rPr lang="en-GB" dirty="0" smtClean="0">
                <a:solidFill>
                  <a:srgbClr val="00B050"/>
                </a:solidFill>
              </a:rPr>
              <a:t>Alpine fold mountains.</a:t>
            </a:r>
          </a:p>
          <a:p>
            <a:endParaRPr lang="en-GB" dirty="0" smtClean="0"/>
          </a:p>
          <a:p>
            <a:r>
              <a:rPr lang="en-GB" dirty="0" smtClean="0"/>
              <a:t>Irelands mountains are Caledonian and Armorican fold mountains.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572140"/>
            <a:ext cx="8183880" cy="1051560"/>
          </a:xfrm>
        </p:spPr>
        <p:txBody>
          <a:bodyPr/>
          <a:lstStyle/>
          <a:p>
            <a:r>
              <a:rPr lang="en-GB" dirty="0" smtClean="0"/>
              <a:t>Caledonian Fold Mountains</a:t>
            </a:r>
            <a:endParaRPr lang="en-US" dirty="0"/>
          </a:p>
        </p:txBody>
      </p:sp>
      <p:sp>
        <p:nvSpPr>
          <p:cNvPr id="3" name="Content Placeholder 2"/>
          <p:cNvSpPr>
            <a:spLocks noGrp="1"/>
          </p:cNvSpPr>
          <p:nvPr>
            <p:ph idx="1"/>
          </p:nvPr>
        </p:nvSpPr>
        <p:spPr>
          <a:xfrm>
            <a:off x="323528" y="620688"/>
            <a:ext cx="8424936" cy="5308642"/>
          </a:xfrm>
        </p:spPr>
        <p:txBody>
          <a:bodyPr>
            <a:normAutofit/>
          </a:bodyPr>
          <a:lstStyle/>
          <a:p>
            <a:r>
              <a:rPr lang="en-GB" sz="3200" dirty="0" smtClean="0"/>
              <a:t>When the </a:t>
            </a:r>
            <a:r>
              <a:rPr lang="en-GB" sz="3200" dirty="0" smtClean="0">
                <a:solidFill>
                  <a:srgbClr val="00B050"/>
                </a:solidFill>
              </a:rPr>
              <a:t>American and Eurasian plate collided it resulted in intense folding and compressing of sand and mud from the sea bed</a:t>
            </a:r>
            <a:r>
              <a:rPr lang="en-GB" sz="3200" dirty="0" smtClean="0"/>
              <a:t>. Igneous rock then formed as </a:t>
            </a:r>
            <a:r>
              <a:rPr lang="en-GB" sz="3200" dirty="0" smtClean="0">
                <a:solidFill>
                  <a:srgbClr val="00B050"/>
                </a:solidFill>
              </a:rPr>
              <a:t>magma forced its way under the folds and cooled</a:t>
            </a:r>
            <a:r>
              <a:rPr lang="en-GB" sz="3200" dirty="0" smtClean="0"/>
              <a:t>. This also resulted in </a:t>
            </a:r>
            <a:r>
              <a:rPr lang="en-GB" sz="3200" dirty="0" smtClean="0">
                <a:solidFill>
                  <a:srgbClr val="00B050"/>
                </a:solidFill>
              </a:rPr>
              <a:t>metamorphic rock being formed as the heat from the magma changed any rock in came in contact with.</a:t>
            </a:r>
          </a:p>
          <a:p>
            <a:endParaRPr lang="en-GB"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PPT6A"/>
          <p:cNvPicPr>
            <a:picLocks noChangeAspect="1" noChangeArrowheads="1"/>
          </p:cNvPicPr>
          <p:nvPr/>
        </p:nvPicPr>
        <p:blipFill>
          <a:blip r:embed="rId3" cstate="print"/>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894</TotalTime>
  <Words>1249</Words>
  <Application>Microsoft Office PowerPoint</Application>
  <PresentationFormat>On-screen Show (4:3)</PresentationFormat>
  <Paragraphs>162</Paragraphs>
  <Slides>66</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Calibri</vt:lpstr>
      <vt:lpstr>Verdana</vt:lpstr>
      <vt:lpstr>Wingdings 2</vt:lpstr>
      <vt:lpstr>Aspect</vt:lpstr>
      <vt:lpstr>Deformation</vt:lpstr>
      <vt:lpstr>PowerPoint Presentation</vt:lpstr>
      <vt:lpstr>1. Folding</vt:lpstr>
      <vt:lpstr>PowerPoint Presentation</vt:lpstr>
      <vt:lpstr>Types of folding</vt:lpstr>
      <vt:lpstr>PowerPoint Presentation</vt:lpstr>
      <vt:lpstr>Fold Mountains</vt:lpstr>
      <vt:lpstr>Caledonian Fold Mountains</vt:lpstr>
      <vt:lpstr>PowerPoint Presentation</vt:lpstr>
      <vt:lpstr>Caledonian Fold Mountains</vt:lpstr>
      <vt:lpstr>PowerPoint Presentation</vt:lpstr>
      <vt:lpstr>PowerPoint Presentation</vt:lpstr>
      <vt:lpstr>PowerPoint Presentation</vt:lpstr>
      <vt:lpstr>PowerPoint Presentation</vt:lpstr>
      <vt:lpstr>Armorican Folding</vt:lpstr>
      <vt:lpstr>PowerPoint Presentation</vt:lpstr>
      <vt:lpstr>PowerPoint Presentation</vt:lpstr>
      <vt:lpstr>PowerPoint Presentation</vt:lpstr>
      <vt:lpstr>PowerPoint Presentation</vt:lpstr>
      <vt:lpstr>Reverse Fault</vt:lpstr>
      <vt:lpstr>Alpine Mountains</vt:lpstr>
      <vt:lpstr>PowerPoint Presentation</vt:lpstr>
      <vt:lpstr>PowerPoint Presentation</vt:lpstr>
      <vt:lpstr>PowerPoint Presentation</vt:lpstr>
      <vt:lpstr>PowerPoint Presentation</vt:lpstr>
      <vt:lpstr>Global distribution of fold mountains</vt:lpstr>
      <vt:lpstr>PowerPoint Presentation</vt:lpstr>
      <vt:lpstr>Continental- Oceanic Margin</vt:lpstr>
      <vt:lpstr>Continental- Continental Margin</vt:lpstr>
      <vt:lpstr>2.Faulting</vt:lpstr>
      <vt:lpstr>PowerPoint Presentation</vt:lpstr>
      <vt:lpstr>PowerPoint Presentation</vt:lpstr>
      <vt:lpstr>PowerPoint Presentation</vt:lpstr>
      <vt:lpstr>PowerPoint Presentation</vt:lpstr>
      <vt:lpstr>1. Normal fault</vt:lpstr>
      <vt:lpstr>Rift Valleys</vt:lpstr>
      <vt:lpstr>PowerPoint Presentation</vt:lpstr>
      <vt:lpstr>Block mountains</vt:lpstr>
      <vt:lpstr>2.Reverse Fault</vt:lpstr>
      <vt:lpstr>PowerPoint Presentation</vt:lpstr>
      <vt:lpstr>Reverse Fault</vt:lpstr>
      <vt:lpstr>Tear Faults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Doming</vt:lpstr>
      <vt:lpstr>PowerPoint Presentation</vt:lpstr>
      <vt:lpstr>3. Doming</vt:lpstr>
      <vt:lpstr>Granite dome surrounded by sedimentary rock</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30 Mark Questions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Deformation</dc:title>
  <dc:creator>Mark</dc:creator>
  <cp:lastModifiedBy>Denis Boland</cp:lastModifiedBy>
  <cp:revision>46</cp:revision>
  <dcterms:created xsi:type="dcterms:W3CDTF">2008-12-10T10:58:07Z</dcterms:created>
  <dcterms:modified xsi:type="dcterms:W3CDTF">2013-10-16T13:52:37Z</dcterms:modified>
</cp:coreProperties>
</file>