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256" r:id="rId2"/>
    <p:sldId id="257" r:id="rId3"/>
    <p:sldId id="355" r:id="rId4"/>
    <p:sldId id="356" r:id="rId5"/>
    <p:sldId id="284" r:id="rId6"/>
    <p:sldId id="283" r:id="rId7"/>
    <p:sldId id="259" r:id="rId8"/>
    <p:sldId id="280" r:id="rId9"/>
    <p:sldId id="287" r:id="rId10"/>
    <p:sldId id="275" r:id="rId11"/>
    <p:sldId id="260" r:id="rId12"/>
    <p:sldId id="281" r:id="rId13"/>
    <p:sldId id="288" r:id="rId14"/>
    <p:sldId id="261" r:id="rId15"/>
    <p:sldId id="277" r:id="rId16"/>
    <p:sldId id="262" r:id="rId17"/>
    <p:sldId id="279" r:id="rId18"/>
    <p:sldId id="278" r:id="rId19"/>
    <p:sldId id="274" r:id="rId20"/>
    <p:sldId id="282" r:id="rId21"/>
    <p:sldId id="363" r:id="rId22"/>
    <p:sldId id="357" r:id="rId23"/>
    <p:sldId id="358" r:id="rId24"/>
    <p:sldId id="285" r:id="rId25"/>
    <p:sldId id="264" r:id="rId26"/>
    <p:sldId id="286" r:id="rId27"/>
    <p:sldId id="313" r:id="rId28"/>
    <p:sldId id="289" r:id="rId29"/>
    <p:sldId id="314" r:id="rId30"/>
    <p:sldId id="290" r:id="rId31"/>
    <p:sldId id="315" r:id="rId32"/>
    <p:sldId id="291" r:id="rId33"/>
    <p:sldId id="318" r:id="rId34"/>
    <p:sldId id="292" r:id="rId35"/>
    <p:sldId id="316" r:id="rId36"/>
    <p:sldId id="294" r:id="rId37"/>
    <p:sldId id="317" r:id="rId38"/>
    <p:sldId id="312" r:id="rId39"/>
    <p:sldId id="311" r:id="rId40"/>
    <p:sldId id="359" r:id="rId41"/>
    <p:sldId id="305" r:id="rId42"/>
    <p:sldId id="339" r:id="rId43"/>
    <p:sldId id="349" r:id="rId44"/>
    <p:sldId id="309" r:id="rId45"/>
    <p:sldId id="338" r:id="rId46"/>
    <p:sldId id="362" r:id="rId47"/>
    <p:sldId id="337" r:id="rId48"/>
    <p:sldId id="306" r:id="rId49"/>
    <p:sldId id="350" r:id="rId50"/>
    <p:sldId id="341" r:id="rId51"/>
    <p:sldId id="340" r:id="rId52"/>
    <p:sldId id="307" r:id="rId53"/>
    <p:sldId id="342" r:id="rId54"/>
    <p:sldId id="310" r:id="rId55"/>
    <p:sldId id="308" r:id="rId56"/>
    <p:sldId id="351" r:id="rId57"/>
    <p:sldId id="343" r:id="rId58"/>
    <p:sldId id="364" r:id="rId59"/>
    <p:sldId id="360" r:id="rId60"/>
    <p:sldId id="303" r:id="rId61"/>
    <p:sldId id="320" r:id="rId62"/>
    <p:sldId id="319" r:id="rId63"/>
    <p:sldId id="295" r:id="rId64"/>
    <p:sldId id="321" r:id="rId65"/>
    <p:sldId id="322" r:id="rId66"/>
    <p:sldId id="298" r:id="rId67"/>
    <p:sldId id="365" r:id="rId68"/>
    <p:sldId id="299" r:id="rId69"/>
    <p:sldId id="300" r:id="rId70"/>
    <p:sldId id="328" r:id="rId71"/>
    <p:sldId id="301" r:id="rId72"/>
    <p:sldId id="329" r:id="rId73"/>
    <p:sldId id="326" r:id="rId74"/>
    <p:sldId id="302" r:id="rId75"/>
    <p:sldId id="327" r:id="rId76"/>
    <p:sldId id="325" r:id="rId77"/>
    <p:sldId id="304" r:id="rId78"/>
    <p:sldId id="324" r:id="rId79"/>
    <p:sldId id="297" r:id="rId80"/>
    <p:sldId id="361" r:id="rId81"/>
    <p:sldId id="330" r:id="rId82"/>
    <p:sldId id="334" r:id="rId83"/>
    <p:sldId id="344" r:id="rId84"/>
    <p:sldId id="331" r:id="rId85"/>
    <p:sldId id="352" r:id="rId86"/>
    <p:sldId id="353" r:id="rId87"/>
    <p:sldId id="332" r:id="rId88"/>
    <p:sldId id="346" r:id="rId89"/>
    <p:sldId id="347" r:id="rId90"/>
    <p:sldId id="345" r:id="rId91"/>
    <p:sldId id="333" r:id="rId92"/>
    <p:sldId id="354" r:id="rId93"/>
    <p:sldId id="348"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FBB66-1290-4529-A1DA-A411970623C5}" type="datetimeFigureOut">
              <a:rPr lang="en-US" smtClean="0"/>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173A9-0A4C-4CBF-8A79-8FB3EC0D0D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6ABEAC-3825-496E-9193-CFCF1C8283F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6ABEAC-3825-496E-9193-CFCF1C8283F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14D28F-3086-4AE3-BA85-70974AA3D7E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6ABEAC-3825-496E-9193-CFCF1C8283F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6ABEAC-3825-496E-9193-CFCF1C8283F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A15A8C-8D73-4CFB-8900-66A6A900115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3226E-5D7D-47ED-884C-97CD293827DF}" type="slidenum">
              <a:rPr lang="en-GB"/>
              <a:pPr/>
              <a:t>29</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5858F-977D-4E3F-95A8-BE372B755CE4}" type="slidenum">
              <a:rPr lang="en-GB"/>
              <a:pPr/>
              <a:t>31</a:t>
            </a:fld>
            <a:endParaRPr lang="en-GB"/>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C9D204-56DB-43D2-9708-D03CAC6E5566}" type="slidenum">
              <a:rPr lang="en-GB" smtClean="0"/>
              <a:pPr>
                <a:defRPr/>
              </a:pPr>
              <a:t>33</a:t>
            </a:fld>
            <a:endParaRPr lang="en-GB"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FB6FF-80C5-4034-BD12-AEE235F2AD2A}" type="slidenum">
              <a:rPr lang="en-GB"/>
              <a:pPr/>
              <a:t>35</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4444A-0202-44B3-A88B-251DDF2C69FE}" type="slidenum">
              <a:rPr lang="en-GB"/>
              <a:pPr/>
              <a:t>37</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7CF57-5916-4441-8735-C6EAF6CE57E2}" type="slidenum">
              <a:rPr lang="en-GB"/>
              <a:pPr/>
              <a:t>39</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C32ABE-C590-4237-B505-1A599A28666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C32ABE-C590-4237-B505-1A599A28666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A15A8C-8D73-4CFB-8900-66A6A900115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A15A8C-8D73-4CFB-8900-66A6A900115C}"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A15A8C-8D73-4CFB-8900-66A6A900115C}"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B11431-DD57-402B-A53A-431051A17B61}" type="slidenum">
              <a:rPr lang="en-GB" smtClean="0"/>
              <a:pPr>
                <a:defRPr/>
              </a:pPr>
              <a:t>9</a:t>
            </a:fld>
            <a:endParaRPr lang="en-GB" smtClean="0"/>
          </a:p>
        </p:txBody>
      </p:sp>
      <p:sp>
        <p:nvSpPr>
          <p:cNvPr id="3891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3173A9-0A4C-4CBF-8A79-8FB3EC0D0DA7}" type="slidenum">
              <a:rPr lang="en-US" smtClean="0"/>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F263B7E-B829-4B5A-904E-066DFA32C11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63B7E-B829-4B5A-904E-066DFA32C1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63B7E-B829-4B5A-904E-066DFA32C1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63B7E-B829-4B5A-904E-066DFA32C11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F263B7E-B829-4B5A-904E-066DFA32C1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63B7E-B829-4B5A-904E-066DFA32C11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63B7E-B829-4B5A-904E-066DFA32C11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63B7E-B829-4B5A-904E-066DFA32C1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63B7E-B829-4B5A-904E-066DFA32C1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63B7E-B829-4B5A-904E-066DFA32C11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1D0F77-4AE7-457D-881B-2F09C260E6C7}" type="datetimeFigureOut">
              <a:rPr lang="en-US" smtClean="0"/>
              <a:pPr/>
              <a:t>11/16/2011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F263B7E-B829-4B5A-904E-066DFA32C11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F1D0F77-4AE7-457D-881B-2F09C260E6C7}" type="datetimeFigureOut">
              <a:rPr lang="en-US" smtClean="0"/>
              <a:pPr/>
              <a:t>11/16/2011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F263B7E-B829-4B5A-904E-066DFA32C1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IE" dirty="0" smtClean="0"/>
              <a:t>D Boland</a:t>
            </a:r>
            <a:endParaRPr lang="en-US" dirty="0"/>
          </a:p>
        </p:txBody>
      </p:sp>
      <p:sp>
        <p:nvSpPr>
          <p:cNvPr id="2" name="Title 1"/>
          <p:cNvSpPr>
            <a:spLocks noGrp="1"/>
          </p:cNvSpPr>
          <p:nvPr>
            <p:ph type="ctrTitle"/>
          </p:nvPr>
        </p:nvSpPr>
        <p:spPr/>
        <p:txBody>
          <a:bodyPr/>
          <a:lstStyle/>
          <a:p>
            <a:r>
              <a:rPr lang="en-IE" dirty="0" smtClean="0"/>
              <a:t>Regional Geography</a:t>
            </a:r>
            <a:br>
              <a:rPr lang="en-IE" dirty="0" smtClean="0"/>
            </a:br>
            <a:r>
              <a:rPr lang="en-IE" dirty="0" smtClean="0"/>
              <a:t>Definition </a:t>
            </a:r>
            <a:r>
              <a:rPr lang="en-IE" smtClean="0"/>
              <a:t>of Regions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9570" name="Picture 2" descr="http://www.burrengifts.com/images/burren-map.jpg"/>
          <p:cNvPicPr>
            <a:picLocks noChangeAspect="1" noChangeArrowheads="1"/>
          </p:cNvPicPr>
          <p:nvPr/>
        </p:nvPicPr>
        <p:blipFill>
          <a:blip r:embed="rId3" cstate="print"/>
          <a:srcRect/>
          <a:stretch>
            <a:fillRect/>
          </a:stretch>
        </p:blipFill>
        <p:spPr bwMode="auto">
          <a:xfrm>
            <a:off x="5500694" y="1142984"/>
            <a:ext cx="3643306" cy="5429288"/>
          </a:xfrm>
          <a:prstGeom prst="rect">
            <a:avLst/>
          </a:prstGeom>
          <a:noFill/>
        </p:spPr>
      </p:pic>
      <p:pic>
        <p:nvPicPr>
          <p:cNvPr id="109572" name="Picture 4" descr="http://www.burrenyoga.com/userimgs/1092607845.10983901.phpfiqy4Crm.jpg"/>
          <p:cNvPicPr>
            <a:picLocks noChangeAspect="1" noChangeArrowheads="1"/>
          </p:cNvPicPr>
          <p:nvPr/>
        </p:nvPicPr>
        <p:blipFill>
          <a:blip r:embed="rId4" cstate="print"/>
          <a:srcRect/>
          <a:stretch>
            <a:fillRect/>
          </a:stretch>
        </p:blipFill>
        <p:spPr bwMode="auto">
          <a:xfrm>
            <a:off x="0" y="1214422"/>
            <a:ext cx="5476875" cy="54292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Geomorphologic (Physical)Region</a:t>
            </a:r>
            <a:br>
              <a:rPr lang="en-IE" dirty="0" smtClean="0"/>
            </a:br>
            <a:r>
              <a:rPr lang="en-IE" dirty="0" smtClean="0"/>
              <a:t>“The Burren”</a:t>
            </a:r>
            <a:endParaRPr lang="en-US" dirty="0"/>
          </a:p>
        </p:txBody>
      </p:sp>
      <p:sp>
        <p:nvSpPr>
          <p:cNvPr id="3" name="Content Placeholder 2"/>
          <p:cNvSpPr>
            <a:spLocks noGrp="1"/>
          </p:cNvSpPr>
          <p:nvPr>
            <p:ph sz="quarter" idx="1"/>
          </p:nvPr>
        </p:nvSpPr>
        <p:spPr/>
        <p:txBody>
          <a:bodyPr>
            <a:normAutofit/>
          </a:bodyPr>
          <a:lstStyle/>
          <a:p>
            <a:r>
              <a:rPr lang="en-IE" dirty="0" smtClean="0"/>
              <a:t>Over time, rivers carried </a:t>
            </a:r>
            <a:r>
              <a:rPr lang="en-IE" dirty="0" smtClean="0">
                <a:solidFill>
                  <a:srgbClr val="00B050"/>
                </a:solidFill>
              </a:rPr>
              <a:t>mud and sand into the sea to be deposited on the limestone</a:t>
            </a:r>
            <a:r>
              <a:rPr lang="en-IE" dirty="0" smtClean="0"/>
              <a:t>. The </a:t>
            </a:r>
            <a:r>
              <a:rPr lang="en-IE" dirty="0" smtClean="0">
                <a:solidFill>
                  <a:srgbClr val="00B050"/>
                </a:solidFill>
              </a:rPr>
              <a:t>mud compressed to form shale and the sand to form sandstone</a:t>
            </a:r>
            <a:r>
              <a:rPr lang="en-IE" dirty="0" smtClean="0"/>
              <a:t>. </a:t>
            </a:r>
            <a:r>
              <a:rPr lang="en-IE" dirty="0" smtClean="0">
                <a:solidFill>
                  <a:srgbClr val="00B050"/>
                </a:solidFill>
              </a:rPr>
              <a:t>Amorican folding raised the land from beneath the sea</a:t>
            </a:r>
            <a:r>
              <a:rPr lang="en-IE" dirty="0" smtClean="0"/>
              <a:t>. During the folding process, the rocks fractured so that vertical joints known as </a:t>
            </a:r>
            <a:r>
              <a:rPr lang="en-IE" dirty="0" smtClean="0">
                <a:solidFill>
                  <a:srgbClr val="00B050"/>
                </a:solidFill>
              </a:rPr>
              <a:t>fissures.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6562" name="Picture 2" descr="http://www.irelandaerialphotography.com/dr_f2_3776.jpg"/>
          <p:cNvPicPr>
            <a:picLocks noChangeAspect="1" noChangeArrowheads="1"/>
          </p:cNvPicPr>
          <p:nvPr/>
        </p:nvPicPr>
        <p:blipFill>
          <a:blip r:embed="rId3" cstate="print"/>
          <a:srcRect/>
          <a:stretch>
            <a:fillRect/>
          </a:stretch>
        </p:blipFill>
        <p:spPr bwMode="auto">
          <a:xfrm>
            <a:off x="323528" y="476672"/>
            <a:ext cx="8530158" cy="60486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4" descr="Limestone cliff and scree slope"/>
          <p:cNvPicPr>
            <a:picLocks noChangeAspect="1" noChangeArrowheads="1"/>
          </p:cNvPicPr>
          <p:nvPr/>
        </p:nvPicPr>
        <p:blipFill>
          <a:blip r:embed="rId3" cstate="print"/>
          <a:srcRect/>
          <a:stretch>
            <a:fillRect/>
          </a:stretch>
        </p:blipFill>
        <p:spPr bwMode="auto">
          <a:xfrm>
            <a:off x="4714876" y="0"/>
            <a:ext cx="4429124" cy="6858000"/>
          </a:xfrm>
          <a:prstGeom prst="rect">
            <a:avLst/>
          </a:prstGeom>
          <a:noFill/>
        </p:spPr>
      </p:pic>
      <p:pic>
        <p:nvPicPr>
          <p:cNvPr id="5" name="Picture 3" descr="C:\Documents and Settings\Owner\Desktop\School work\GEOGRAPHY\Junior house\The earths surface\Weathering and erosion\Weathering pictures\burren_sea.jpg"/>
          <p:cNvPicPr>
            <a:picLocks noChangeAspect="1" noChangeArrowheads="1"/>
          </p:cNvPicPr>
          <p:nvPr/>
        </p:nvPicPr>
        <p:blipFill>
          <a:blip r:embed="rId4" cstate="print"/>
          <a:srcRect/>
          <a:stretch>
            <a:fillRect/>
          </a:stretch>
        </p:blipFill>
        <p:spPr>
          <a:xfrm>
            <a:off x="0" y="0"/>
            <a:ext cx="4786313"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Geomorphologic (Physical)Region</a:t>
            </a:r>
            <a:br>
              <a:rPr lang="en-IE" dirty="0" smtClean="0"/>
            </a:br>
            <a:r>
              <a:rPr lang="en-IE" dirty="0" smtClean="0"/>
              <a:t>“The Burren”</a:t>
            </a:r>
            <a:endParaRPr lang="en-US" dirty="0"/>
          </a:p>
        </p:txBody>
      </p:sp>
      <p:sp>
        <p:nvSpPr>
          <p:cNvPr id="3" name="Content Placeholder 2"/>
          <p:cNvSpPr>
            <a:spLocks noGrp="1"/>
          </p:cNvSpPr>
          <p:nvPr>
            <p:ph sz="quarter" idx="1"/>
          </p:nvPr>
        </p:nvSpPr>
        <p:spPr/>
        <p:txBody>
          <a:bodyPr>
            <a:normAutofit/>
          </a:bodyPr>
          <a:lstStyle/>
          <a:p>
            <a:r>
              <a:rPr lang="en-IE" dirty="0" smtClean="0"/>
              <a:t>Over millions of years, the </a:t>
            </a:r>
            <a:r>
              <a:rPr lang="en-IE" dirty="0" smtClean="0">
                <a:solidFill>
                  <a:srgbClr val="00B050"/>
                </a:solidFill>
              </a:rPr>
              <a:t>layers of shale and sandstone were removed by weathering, erosion and mass movement</a:t>
            </a:r>
            <a:r>
              <a:rPr lang="en-IE" dirty="0" smtClean="0"/>
              <a:t>. During the </a:t>
            </a:r>
            <a:r>
              <a:rPr lang="en-IE" dirty="0" smtClean="0">
                <a:solidFill>
                  <a:srgbClr val="00B050"/>
                </a:solidFill>
              </a:rPr>
              <a:t>ice age, glaciers stripped away the shale cover and formed deep U-shaped valleys</a:t>
            </a:r>
            <a:r>
              <a:rPr lang="en-IE" dirty="0" smtClean="0"/>
              <a:t>. The </a:t>
            </a:r>
            <a:r>
              <a:rPr lang="en-IE" dirty="0" smtClean="0">
                <a:solidFill>
                  <a:srgbClr val="00B050"/>
                </a:solidFill>
              </a:rPr>
              <a:t>shale cap only not survives at higher elevations such as </a:t>
            </a:r>
            <a:r>
              <a:rPr lang="en-IE" dirty="0" err="1" smtClean="0">
                <a:solidFill>
                  <a:srgbClr val="00B050"/>
                </a:solidFill>
              </a:rPr>
              <a:t>Slieve</a:t>
            </a:r>
            <a:r>
              <a:rPr lang="en-IE" dirty="0" smtClean="0">
                <a:solidFill>
                  <a:srgbClr val="00B050"/>
                </a:solidFill>
              </a:rPr>
              <a:t> Elva and </a:t>
            </a:r>
            <a:r>
              <a:rPr lang="en-IE" dirty="0" err="1" smtClean="0">
                <a:solidFill>
                  <a:srgbClr val="00B050"/>
                </a:solidFill>
              </a:rPr>
              <a:t>Poulacappl</a:t>
            </a:r>
            <a:r>
              <a:rPr lang="en-IE" dirty="0" err="1" smtClean="0"/>
              <a:t>e</a:t>
            </a:r>
            <a:r>
              <a:rPr lang="en-IE" dirty="0"/>
              <a:t> </a:t>
            </a:r>
            <a:r>
              <a:rPr lang="en-IE" dirty="0" smtClean="0"/>
              <a:t>and creates an unusual </a:t>
            </a:r>
            <a:r>
              <a:rPr lang="en-IE" dirty="0" smtClean="0">
                <a:solidFill>
                  <a:srgbClr val="00B050"/>
                </a:solidFill>
              </a:rPr>
              <a:t>terraced landscape </a:t>
            </a:r>
            <a:r>
              <a:rPr lang="en-IE" dirty="0" smtClean="0"/>
              <a:t>like at Black head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PT8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Geomorphologic (Physical)Region</a:t>
            </a:r>
            <a:br>
              <a:rPr lang="en-IE" dirty="0" smtClean="0"/>
            </a:br>
            <a:r>
              <a:rPr lang="en-IE" dirty="0" smtClean="0"/>
              <a:t>“The Burren”</a:t>
            </a:r>
            <a:endParaRPr lang="en-US" dirty="0"/>
          </a:p>
        </p:txBody>
      </p:sp>
      <p:sp>
        <p:nvSpPr>
          <p:cNvPr id="3" name="Content Placeholder 2"/>
          <p:cNvSpPr>
            <a:spLocks noGrp="1"/>
          </p:cNvSpPr>
          <p:nvPr>
            <p:ph sz="quarter" idx="1"/>
          </p:nvPr>
        </p:nvSpPr>
        <p:spPr/>
        <p:txBody>
          <a:bodyPr>
            <a:normAutofit/>
          </a:bodyPr>
          <a:lstStyle/>
          <a:p>
            <a:r>
              <a:rPr lang="en-IE" dirty="0" smtClean="0">
                <a:solidFill>
                  <a:srgbClr val="00B050"/>
                </a:solidFill>
              </a:rPr>
              <a:t>Rivers are only found on Shale an impermeable rock</a:t>
            </a:r>
            <a:r>
              <a:rPr lang="en-IE" dirty="0" smtClean="0"/>
              <a:t>. In contrast, on </a:t>
            </a:r>
            <a:r>
              <a:rPr lang="en-IE" dirty="0" smtClean="0">
                <a:solidFill>
                  <a:srgbClr val="00B050"/>
                </a:solidFill>
              </a:rPr>
              <a:t>limestone, the rivers dis</a:t>
            </a:r>
            <a:r>
              <a:rPr lang="en-IE" dirty="0" smtClean="0"/>
              <a:t>appear into swallow holes. The water flows downwards through </a:t>
            </a:r>
            <a:r>
              <a:rPr lang="en-IE" dirty="0" smtClean="0">
                <a:solidFill>
                  <a:srgbClr val="00B050"/>
                </a:solidFill>
              </a:rPr>
              <a:t>permeable</a:t>
            </a:r>
            <a:r>
              <a:rPr lang="en-IE" dirty="0" smtClean="0"/>
              <a:t> limestone to form underground </a:t>
            </a:r>
            <a:r>
              <a:rPr lang="en-IE" dirty="0" smtClean="0">
                <a:solidFill>
                  <a:srgbClr val="00B050"/>
                </a:solidFill>
              </a:rPr>
              <a:t>streams and caverns</a:t>
            </a:r>
            <a:r>
              <a:rPr lang="en-IE" dirty="0" smtClean="0"/>
              <a:t>.</a:t>
            </a:r>
          </a:p>
          <a:p>
            <a:r>
              <a:rPr lang="en-IE" dirty="0" smtClean="0"/>
              <a:t>As it flows on a </a:t>
            </a:r>
            <a:r>
              <a:rPr lang="en-IE" dirty="0" smtClean="0">
                <a:solidFill>
                  <a:srgbClr val="00B050"/>
                </a:solidFill>
              </a:rPr>
              <a:t>bed of till deposited by glaciers, the </a:t>
            </a:r>
            <a:r>
              <a:rPr lang="en-IE" dirty="0" err="1" smtClean="0">
                <a:solidFill>
                  <a:srgbClr val="00B050"/>
                </a:solidFill>
              </a:rPr>
              <a:t>Caher</a:t>
            </a:r>
            <a:r>
              <a:rPr lang="en-IE" dirty="0" smtClean="0">
                <a:solidFill>
                  <a:srgbClr val="00B050"/>
                </a:solidFill>
              </a:rPr>
              <a:t> </a:t>
            </a:r>
            <a:r>
              <a:rPr lang="en-IE" dirty="0" smtClean="0"/>
              <a:t>is </a:t>
            </a:r>
            <a:r>
              <a:rPr lang="en-IE" dirty="0" smtClean="0">
                <a:solidFill>
                  <a:srgbClr val="00B050"/>
                </a:solidFill>
              </a:rPr>
              <a:t>the only surface river </a:t>
            </a:r>
            <a:r>
              <a:rPr lang="en-IE" dirty="0" smtClean="0"/>
              <a:t>in the Burren. The interaction of surface processes and rock structures have made the Burren region a heavily dissected plateau separated by dry valleys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web.viu.ca/geoscape/images/karst_cav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6" descr="http://www.geographypages.co.uk/pavement.jpg"/>
          <p:cNvPicPr>
            <a:picLocks noChangeAspect="1" noChangeArrowheads="1"/>
          </p:cNvPicPr>
          <p:nvPr/>
        </p:nvPicPr>
        <p:blipFill>
          <a:blip r:embed="rId3" cstate="print"/>
          <a:srcRect/>
          <a:stretch>
            <a:fillRect/>
          </a:stretch>
        </p:blipFill>
        <p:spPr bwMode="auto">
          <a:xfrm>
            <a:off x="0" y="0"/>
            <a:ext cx="4286248" cy="6643710"/>
          </a:xfrm>
          <a:prstGeom prst="rect">
            <a:avLst/>
          </a:prstGeom>
          <a:noFill/>
        </p:spPr>
      </p:pic>
      <p:pic>
        <p:nvPicPr>
          <p:cNvPr id="5" name="Picture 4" descr="http://www.bbc.co.uk/scotland/learning/bitesize/higher/geography/images/limestone_pavement.jpg"/>
          <p:cNvPicPr>
            <a:picLocks noChangeAspect="1" noChangeArrowheads="1"/>
          </p:cNvPicPr>
          <p:nvPr/>
        </p:nvPicPr>
        <p:blipFill>
          <a:blip r:embed="rId4" cstate="print"/>
          <a:srcRect/>
          <a:stretch>
            <a:fillRect/>
          </a:stretch>
        </p:blipFill>
        <p:spPr bwMode="auto">
          <a:xfrm>
            <a:off x="4214810" y="0"/>
            <a:ext cx="4929190" cy="66437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Geomorphologic (Physical)Region</a:t>
            </a:r>
            <a:br>
              <a:rPr lang="en-IE" dirty="0" smtClean="0"/>
            </a:br>
            <a:r>
              <a:rPr lang="en-IE" dirty="0" smtClean="0"/>
              <a:t>“The Burren”</a:t>
            </a:r>
            <a:endParaRPr lang="en-US" dirty="0"/>
          </a:p>
        </p:txBody>
      </p:sp>
      <p:sp>
        <p:nvSpPr>
          <p:cNvPr id="3" name="Content Placeholder 2"/>
          <p:cNvSpPr>
            <a:spLocks noGrp="1"/>
          </p:cNvSpPr>
          <p:nvPr>
            <p:ph sz="quarter" idx="1"/>
          </p:nvPr>
        </p:nvSpPr>
        <p:spPr/>
        <p:txBody>
          <a:bodyPr/>
          <a:lstStyle/>
          <a:p>
            <a:r>
              <a:rPr lang="en-IE" dirty="0" smtClean="0"/>
              <a:t>Unusual plants such as the </a:t>
            </a:r>
            <a:r>
              <a:rPr lang="en-IE" dirty="0" smtClean="0">
                <a:solidFill>
                  <a:srgbClr val="00B050"/>
                </a:solidFill>
              </a:rPr>
              <a:t>spring gentian and animals like the </a:t>
            </a:r>
            <a:r>
              <a:rPr lang="en-IE" dirty="0" err="1" smtClean="0">
                <a:solidFill>
                  <a:srgbClr val="00B050"/>
                </a:solidFill>
              </a:rPr>
              <a:t>burren</a:t>
            </a:r>
            <a:r>
              <a:rPr lang="en-IE" dirty="0" smtClean="0">
                <a:solidFill>
                  <a:srgbClr val="00B050"/>
                </a:solidFill>
              </a:rPr>
              <a:t> blue butterfly </a:t>
            </a:r>
            <a:r>
              <a:rPr lang="en-IE" dirty="0" smtClean="0"/>
              <a:t>are also characteristics of this region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a region</a:t>
            </a:r>
            <a:endParaRPr lang="en-US" dirty="0"/>
          </a:p>
        </p:txBody>
      </p:sp>
      <p:sp>
        <p:nvSpPr>
          <p:cNvPr id="3" name="Content Placeholder 2"/>
          <p:cNvSpPr>
            <a:spLocks noGrp="1"/>
          </p:cNvSpPr>
          <p:nvPr>
            <p:ph sz="quarter" idx="1"/>
          </p:nvPr>
        </p:nvSpPr>
        <p:spPr/>
        <p:txBody>
          <a:bodyPr/>
          <a:lstStyle/>
          <a:p>
            <a:r>
              <a:rPr lang="en-IE" dirty="0" smtClean="0"/>
              <a:t>A </a:t>
            </a:r>
            <a:r>
              <a:rPr lang="en-IE" dirty="0" smtClean="0">
                <a:solidFill>
                  <a:srgbClr val="00B050"/>
                </a:solidFill>
              </a:rPr>
              <a:t>region is an area of land with a unique character that makes it different from other areas. The criteria that distinguish regions are natural/ physical attributes and human environment.</a:t>
            </a:r>
          </a:p>
          <a:p>
            <a:r>
              <a:rPr lang="en-IE" dirty="0" smtClean="0"/>
              <a:t>Regions are complex and often blend into one another, with their borders sharing common characteristics and changing over time.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8610" name="Picture 2" descr="http://www.burrenbeo.com/GetImage.aspx?id=2be92025-53e7-4240-a562-70554cbc2ff6&amp;width=200&amp;height=140"/>
          <p:cNvPicPr>
            <a:picLocks noChangeAspect="1" noChangeArrowheads="1"/>
          </p:cNvPicPr>
          <p:nvPr/>
        </p:nvPicPr>
        <p:blipFill>
          <a:blip r:embed="rId3" cstate="print"/>
          <a:srcRect/>
          <a:stretch>
            <a:fillRect/>
          </a:stretch>
        </p:blipFill>
        <p:spPr bwMode="auto">
          <a:xfrm>
            <a:off x="0" y="404664"/>
            <a:ext cx="4139952" cy="6021288"/>
          </a:xfrm>
          <a:prstGeom prst="rect">
            <a:avLst/>
          </a:prstGeom>
          <a:noFill/>
        </p:spPr>
      </p:pic>
      <p:pic>
        <p:nvPicPr>
          <p:cNvPr id="68612" name="Picture 4" descr="http://upload.wikimedia.org/wikipedia/commons/9/94/Spring_Gentian.jpg"/>
          <p:cNvPicPr>
            <a:picLocks noChangeAspect="1" noChangeArrowheads="1"/>
          </p:cNvPicPr>
          <p:nvPr/>
        </p:nvPicPr>
        <p:blipFill>
          <a:blip r:embed="rId4" cstate="print"/>
          <a:srcRect/>
          <a:stretch>
            <a:fillRect/>
          </a:stretch>
        </p:blipFill>
        <p:spPr bwMode="auto">
          <a:xfrm>
            <a:off x="4139952" y="476672"/>
            <a:ext cx="4829175" cy="61206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Burren</a:t>
            </a:r>
            <a:endParaRPr lang="en-US" dirty="0"/>
          </a:p>
        </p:txBody>
      </p:sp>
      <p:sp>
        <p:nvSpPr>
          <p:cNvPr id="3" name="Content Placeholder 2"/>
          <p:cNvSpPr>
            <a:spLocks noGrp="1"/>
          </p:cNvSpPr>
          <p:nvPr>
            <p:ph sz="quarter" idx="1"/>
          </p:nvPr>
        </p:nvSpPr>
        <p:spPr/>
        <p:txBody>
          <a:bodyPr/>
          <a:lstStyle/>
          <a:p>
            <a:r>
              <a:rPr lang="en-IE" dirty="0" smtClean="0"/>
              <a:t>Discuss in detail the processes of Carbonation</a:t>
            </a:r>
          </a:p>
          <a:p>
            <a:r>
              <a:rPr lang="en-IE" dirty="0" smtClean="0"/>
              <a:t>Discuss in detail the formation of Limestone pavement or caves caverns.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2. Climatic Regions</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3" cstate="print"/>
          <a:srcRect l="20297" t="27188" r="20641" b="17078"/>
          <a:stretch>
            <a:fillRect/>
          </a:stretch>
        </p:blipFill>
        <p:spPr bwMode="auto">
          <a:xfrm>
            <a:off x="0" y="170343"/>
            <a:ext cx="9144000" cy="647163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Climatic regions</a:t>
            </a:r>
            <a:endParaRPr lang="en-US" dirty="0"/>
          </a:p>
        </p:txBody>
      </p:sp>
      <p:sp>
        <p:nvSpPr>
          <p:cNvPr id="3" name="Content Placeholder 2"/>
          <p:cNvSpPr>
            <a:spLocks noGrp="1"/>
          </p:cNvSpPr>
          <p:nvPr>
            <p:ph sz="quarter" idx="1"/>
          </p:nvPr>
        </p:nvSpPr>
        <p:spPr/>
        <p:txBody>
          <a:bodyPr>
            <a:normAutofit/>
          </a:bodyPr>
          <a:lstStyle/>
          <a:p>
            <a:r>
              <a:rPr lang="en-IE" dirty="0" smtClean="0"/>
              <a:t>Climatic regions are areas of the earth that share </a:t>
            </a:r>
            <a:r>
              <a:rPr lang="en-IE" dirty="0" smtClean="0">
                <a:solidFill>
                  <a:srgbClr val="00B050"/>
                </a:solidFill>
              </a:rPr>
              <a:t>broadly similar temperatures and precipitation </a:t>
            </a:r>
            <a:r>
              <a:rPr lang="en-IE" dirty="0" smtClean="0"/>
              <a:t>patterns Europe has five main types of climatic regions</a:t>
            </a:r>
          </a:p>
          <a:p>
            <a:r>
              <a:rPr lang="en-IE" dirty="0" smtClean="0"/>
              <a:t>1. Warm temperate oceanic.</a:t>
            </a:r>
          </a:p>
          <a:p>
            <a:r>
              <a:rPr lang="en-IE" dirty="0" smtClean="0"/>
              <a:t>2. Cool temperate oceanic.</a:t>
            </a:r>
          </a:p>
          <a:p>
            <a:r>
              <a:rPr lang="en-IE" dirty="0" smtClean="0"/>
              <a:t>3. Central European transitional.</a:t>
            </a:r>
          </a:p>
          <a:p>
            <a:r>
              <a:rPr lang="en-IE" dirty="0" smtClean="0"/>
              <a:t>4. Eastern European continental.</a:t>
            </a:r>
          </a:p>
          <a:p>
            <a:r>
              <a:rPr lang="en-IE" dirty="0" smtClean="0"/>
              <a:t>5. Arctic</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PT19E"/>
          <p:cNvPicPr>
            <a:picLocks noChangeAspect="1" noChangeArrowheads="1"/>
          </p:cNvPicPr>
          <p:nvPr/>
        </p:nvPicPr>
        <p:blipFill>
          <a:blip r:embed="rId3" cstate="print"/>
          <a:srcRect/>
          <a:stretch>
            <a:fillRect/>
          </a:stretch>
        </p:blipFill>
        <p:spPr bwMode="auto">
          <a:xfrm>
            <a:off x="2522538" y="188913"/>
            <a:ext cx="4210050" cy="639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Cool temperate Oceanic Climate</a:t>
            </a:r>
            <a:endParaRPr lang="en-US" dirty="0"/>
          </a:p>
        </p:txBody>
      </p:sp>
      <p:sp>
        <p:nvSpPr>
          <p:cNvPr id="3" name="Content Placeholder 2"/>
          <p:cNvSpPr>
            <a:spLocks noGrp="1"/>
          </p:cNvSpPr>
          <p:nvPr>
            <p:ph sz="quarter" idx="1"/>
          </p:nvPr>
        </p:nvSpPr>
        <p:spPr/>
        <p:txBody>
          <a:bodyPr/>
          <a:lstStyle/>
          <a:p>
            <a:r>
              <a:rPr lang="en-IE" dirty="0" smtClean="0"/>
              <a:t>The temperate oceanic climate is characteristic </a:t>
            </a:r>
            <a:r>
              <a:rPr lang="en-IE" dirty="0" smtClean="0">
                <a:solidFill>
                  <a:srgbClr val="00B050"/>
                </a:solidFill>
              </a:rPr>
              <a:t>of the west coasts of continents between 40 and 60 degrees north and south</a:t>
            </a:r>
            <a:r>
              <a:rPr lang="en-IE" dirty="0" smtClean="0"/>
              <a:t> of the equator such as </a:t>
            </a:r>
            <a:r>
              <a:rPr lang="en-IE" dirty="0" smtClean="0">
                <a:solidFill>
                  <a:srgbClr val="00B050"/>
                </a:solidFill>
              </a:rPr>
              <a:t>western Europe northwest USA and New Zealand</a:t>
            </a:r>
            <a:r>
              <a:rPr lang="en-IE" dirty="0" smtClean="0">
                <a:solidFill>
                  <a:srgbClr val="00B050"/>
                </a:solidFill>
              </a:rPr>
              <a:t>.</a:t>
            </a:r>
          </a:p>
          <a:p>
            <a:r>
              <a:rPr lang="en-IE" dirty="0" smtClean="0">
                <a:solidFill>
                  <a:srgbClr val="00B050"/>
                </a:solidFill>
              </a:rPr>
              <a:t>They generally have cool summers and mild winters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Cool temperate Oceanic Climate</a:t>
            </a:r>
            <a:br>
              <a:rPr lang="en-IE" dirty="0" smtClean="0"/>
            </a:br>
            <a:r>
              <a:rPr lang="en-IE" dirty="0" smtClean="0"/>
              <a:t>Figures</a:t>
            </a:r>
            <a:endParaRPr lang="en-US" dirty="0"/>
          </a:p>
        </p:txBody>
      </p:sp>
      <p:sp>
        <p:nvSpPr>
          <p:cNvPr id="3" name="Content Placeholder 2"/>
          <p:cNvSpPr>
            <a:spLocks noGrp="1"/>
          </p:cNvSpPr>
          <p:nvPr>
            <p:ph sz="quarter" idx="1"/>
          </p:nvPr>
        </p:nvSpPr>
        <p:spPr/>
        <p:txBody>
          <a:bodyPr/>
          <a:lstStyle/>
          <a:p>
            <a:r>
              <a:rPr lang="en-IE" dirty="0" err="1" smtClean="0">
                <a:solidFill>
                  <a:srgbClr val="00B050"/>
                </a:solidFill>
              </a:rPr>
              <a:t>Temperatues</a:t>
            </a:r>
            <a:r>
              <a:rPr lang="en-IE" dirty="0" smtClean="0">
                <a:solidFill>
                  <a:srgbClr val="00B050"/>
                </a:solidFill>
              </a:rPr>
              <a:t> range approximately 9 degrees</a:t>
            </a:r>
            <a:r>
              <a:rPr lang="en-IE" dirty="0" smtClean="0"/>
              <a:t>.</a:t>
            </a:r>
          </a:p>
          <a:p>
            <a:r>
              <a:rPr lang="en-IE" dirty="0" smtClean="0">
                <a:solidFill>
                  <a:srgbClr val="00B050"/>
                </a:solidFill>
              </a:rPr>
              <a:t>Summer average of 15 </a:t>
            </a:r>
            <a:r>
              <a:rPr lang="en-IE" dirty="0" err="1" smtClean="0">
                <a:solidFill>
                  <a:srgbClr val="00B050"/>
                </a:solidFill>
              </a:rPr>
              <a:t>degress</a:t>
            </a:r>
            <a:r>
              <a:rPr lang="en-IE" dirty="0" smtClean="0">
                <a:solidFill>
                  <a:srgbClr val="00B050"/>
                </a:solidFill>
              </a:rPr>
              <a:t>.</a:t>
            </a:r>
          </a:p>
          <a:p>
            <a:r>
              <a:rPr lang="en-IE" dirty="0" smtClean="0">
                <a:solidFill>
                  <a:srgbClr val="00B050"/>
                </a:solidFill>
              </a:rPr>
              <a:t>Winter average of 6 degrees</a:t>
            </a:r>
            <a:r>
              <a:rPr lang="en-IE" dirty="0" smtClean="0"/>
              <a:t>.</a:t>
            </a:r>
          </a:p>
          <a:p>
            <a:r>
              <a:rPr lang="en-IE" dirty="0" smtClean="0">
                <a:solidFill>
                  <a:srgbClr val="00B050"/>
                </a:solidFill>
              </a:rPr>
              <a:t>Average rainfall 1500mm- </a:t>
            </a:r>
            <a:r>
              <a:rPr lang="en-IE" dirty="0" smtClean="0"/>
              <a:t>varied due to rain shadow.</a:t>
            </a:r>
          </a:p>
          <a:p>
            <a:r>
              <a:rPr lang="en-IE" dirty="0" smtClean="0">
                <a:solidFill>
                  <a:srgbClr val="00B050"/>
                </a:solidFill>
              </a:rPr>
              <a:t>Low pressure depression </a:t>
            </a:r>
            <a:r>
              <a:rPr lang="en-IE" dirty="0" smtClean="0"/>
              <a:t>bring changeable weather to western </a:t>
            </a:r>
            <a:r>
              <a:rPr lang="en-IE" dirty="0" err="1" smtClean="0"/>
              <a:t>europe</a:t>
            </a:r>
            <a:endParaRPr lang="en-IE"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Cool temperate Oceanic Climate</a:t>
            </a:r>
            <a:br>
              <a:rPr lang="en-IE" dirty="0" smtClean="0"/>
            </a:br>
            <a:r>
              <a:rPr lang="en-IE" dirty="0" smtClean="0"/>
              <a:t>Latitude</a:t>
            </a:r>
            <a:endParaRPr lang="en-US" dirty="0"/>
          </a:p>
        </p:txBody>
      </p:sp>
      <p:sp>
        <p:nvSpPr>
          <p:cNvPr id="3" name="Content Placeholder 2"/>
          <p:cNvSpPr>
            <a:spLocks noGrp="1"/>
          </p:cNvSpPr>
          <p:nvPr>
            <p:ph sz="quarter" idx="1"/>
          </p:nvPr>
        </p:nvSpPr>
        <p:spPr/>
        <p:txBody>
          <a:bodyPr/>
          <a:lstStyle/>
          <a:p>
            <a:r>
              <a:rPr lang="en-IE" dirty="0" smtClean="0"/>
              <a:t>The Atlantic coast of Europe experiences conditions dues to its mid latitudes location between 40 and 60 degrees. </a:t>
            </a:r>
            <a:r>
              <a:rPr lang="en-IE" dirty="0" smtClean="0">
                <a:solidFill>
                  <a:srgbClr val="00B050"/>
                </a:solidFill>
              </a:rPr>
              <a:t>Temperatures decrease pole wards as the sun shines at a lower angle</a:t>
            </a:r>
            <a:r>
              <a:rPr lang="en-IE" dirty="0" smtClean="0"/>
              <a:t>. More </a:t>
            </a:r>
            <a:r>
              <a:rPr lang="en-IE" dirty="0" smtClean="0">
                <a:solidFill>
                  <a:srgbClr val="00B050"/>
                </a:solidFill>
              </a:rPr>
              <a:t>heat is lost as solar radiation travels through more atmosphere and is dispersed over larger areas</a:t>
            </a:r>
            <a:r>
              <a:rPr lang="en-IE"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85800" y="2286000"/>
            <a:ext cx="7772400" cy="1143000"/>
          </a:xfrm>
        </p:spPr>
        <p:txBody>
          <a:bodyPr/>
          <a:lstStyle/>
          <a:p>
            <a:r>
              <a:rPr lang="en-GB"/>
              <a:t> </a:t>
            </a:r>
          </a:p>
        </p:txBody>
      </p:sp>
      <p:pic>
        <p:nvPicPr>
          <p:cNvPr id="2053" name="Picture 5"/>
          <p:cNvPicPr>
            <a:picLocks noChangeAspect="1" noChangeArrowheads="1"/>
          </p:cNvPicPr>
          <p:nvPr/>
        </p:nvPicPr>
        <p:blipFill>
          <a:blip r:embed="rId3" cstate="print"/>
          <a:srcRect/>
          <a:stretch>
            <a:fillRect/>
          </a:stretch>
        </p:blipFill>
        <p:spPr bwMode="auto">
          <a:xfrm>
            <a:off x="304800" y="500042"/>
            <a:ext cx="8667750"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What you need to know in this Section</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IE" dirty="0" smtClean="0"/>
              <a:t>Physical region- The Burren.</a:t>
            </a:r>
          </a:p>
          <a:p>
            <a:pPr marL="514350" indent="-514350">
              <a:buFont typeface="+mj-lt"/>
              <a:buAutoNum type="arabicPeriod"/>
            </a:pPr>
            <a:r>
              <a:rPr lang="en-IE" dirty="0" smtClean="0"/>
              <a:t>Climatic regions-Cool Temperate Oceanic</a:t>
            </a:r>
          </a:p>
          <a:p>
            <a:pPr marL="514350" indent="-514350">
              <a:buFont typeface="+mj-lt"/>
              <a:buAutoNum type="arabicPeriod"/>
            </a:pPr>
            <a:r>
              <a:rPr lang="en-IE" dirty="0" smtClean="0"/>
              <a:t>Region of industrial decline- Europe.</a:t>
            </a:r>
          </a:p>
          <a:p>
            <a:pPr marL="514350" indent="-514350">
              <a:buFont typeface="+mj-lt"/>
              <a:buAutoNum type="arabicPeriod"/>
            </a:pPr>
            <a:r>
              <a:rPr lang="en-IE" dirty="0" smtClean="0"/>
              <a:t>Region of cultural divide.</a:t>
            </a:r>
          </a:p>
          <a:p>
            <a:pPr marL="514350" indent="-514350">
              <a:buFont typeface="+mj-lt"/>
              <a:buAutoNum type="arabicPeriod"/>
            </a:pPr>
            <a:r>
              <a:rPr lang="en-IE" dirty="0" smtClean="0"/>
              <a:t>Region defined by religious belief.</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Cool temperate Oceanic Climate</a:t>
            </a:r>
            <a:br>
              <a:rPr lang="en-IE" dirty="0" smtClean="0"/>
            </a:br>
            <a:r>
              <a:rPr lang="en-IE" dirty="0" smtClean="0"/>
              <a:t>Prevailing Winds</a:t>
            </a:r>
            <a:endParaRPr lang="en-US" dirty="0"/>
          </a:p>
        </p:txBody>
      </p:sp>
      <p:sp>
        <p:nvSpPr>
          <p:cNvPr id="3" name="Content Placeholder 2"/>
          <p:cNvSpPr>
            <a:spLocks noGrp="1"/>
          </p:cNvSpPr>
          <p:nvPr>
            <p:ph sz="quarter" idx="1"/>
          </p:nvPr>
        </p:nvSpPr>
        <p:spPr/>
        <p:txBody>
          <a:bodyPr/>
          <a:lstStyle/>
          <a:p>
            <a:r>
              <a:rPr lang="en-IE" dirty="0" smtClean="0">
                <a:solidFill>
                  <a:srgbClr val="00B050"/>
                </a:solidFill>
              </a:rPr>
              <a:t>The prevailing winds are winds most common to an areas- the south-westerly winds </a:t>
            </a:r>
            <a:r>
              <a:rPr lang="en-IE" dirty="0" smtClean="0"/>
              <a:t>are </a:t>
            </a:r>
            <a:r>
              <a:rPr lang="en-IE" dirty="0" smtClean="0">
                <a:solidFill>
                  <a:srgbClr val="00B050"/>
                </a:solidFill>
              </a:rPr>
              <a:t>mild and moist and are associated with depress</a:t>
            </a:r>
            <a:r>
              <a:rPr lang="en-IE" dirty="0" smtClean="0"/>
              <a:t>ion (low pressure” which brings rainfall throughout the year.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t="4265"/>
          <a:stretch>
            <a:fillRect/>
          </a:stretch>
        </p:blipFill>
        <p:spPr bwMode="auto">
          <a:xfrm>
            <a:off x="0" y="0"/>
            <a:ext cx="9144000" cy="669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Cool temperate Oceanic Climate</a:t>
            </a:r>
            <a:br>
              <a:rPr lang="en-IE" dirty="0" smtClean="0"/>
            </a:br>
            <a:r>
              <a:rPr lang="en-IE" dirty="0" smtClean="0"/>
              <a:t>North Atlantic Drift</a:t>
            </a:r>
            <a:endParaRPr lang="en-US" dirty="0"/>
          </a:p>
        </p:txBody>
      </p:sp>
      <p:sp>
        <p:nvSpPr>
          <p:cNvPr id="3" name="Content Placeholder 2"/>
          <p:cNvSpPr>
            <a:spLocks noGrp="1"/>
          </p:cNvSpPr>
          <p:nvPr>
            <p:ph sz="quarter" idx="1"/>
          </p:nvPr>
        </p:nvSpPr>
        <p:spPr/>
        <p:txBody>
          <a:bodyPr/>
          <a:lstStyle/>
          <a:p>
            <a:r>
              <a:rPr lang="en-IE" dirty="0" smtClean="0"/>
              <a:t>This </a:t>
            </a:r>
            <a:r>
              <a:rPr lang="en-IE" dirty="0" smtClean="0">
                <a:solidFill>
                  <a:srgbClr val="00B050"/>
                </a:solidFill>
              </a:rPr>
              <a:t>raises temperatures along the coast of western Europe </a:t>
            </a:r>
            <a:r>
              <a:rPr lang="en-IE" dirty="0" smtClean="0"/>
              <a:t>above the level experienced at similar latitudes elsewhere. In winter, the port of </a:t>
            </a:r>
            <a:r>
              <a:rPr lang="en-IE" dirty="0" err="1" smtClean="0"/>
              <a:t>Narvik</a:t>
            </a:r>
            <a:r>
              <a:rPr lang="en-IE" dirty="0" smtClean="0"/>
              <a:t> remains </a:t>
            </a:r>
            <a:r>
              <a:rPr lang="en-IE" dirty="0" err="1" smtClean="0"/>
              <a:t>icefree</a:t>
            </a:r>
            <a:r>
              <a:rPr lang="en-IE" dirty="0" smtClean="0"/>
              <a:t> from Stockholm on the Baltic sea is ice bound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0" y="0"/>
            <a:ext cx="9144000" cy="671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Cool temperate Oceanic Climate</a:t>
            </a:r>
            <a:br>
              <a:rPr lang="en-IE" dirty="0" smtClean="0"/>
            </a:br>
            <a:r>
              <a:rPr lang="en-IE" dirty="0" smtClean="0"/>
              <a:t>Altitude</a:t>
            </a:r>
            <a:endParaRPr lang="en-US" dirty="0"/>
          </a:p>
        </p:txBody>
      </p:sp>
      <p:sp>
        <p:nvSpPr>
          <p:cNvPr id="3" name="Content Placeholder 2"/>
          <p:cNvSpPr>
            <a:spLocks noGrp="1"/>
          </p:cNvSpPr>
          <p:nvPr>
            <p:ph sz="quarter" idx="1"/>
          </p:nvPr>
        </p:nvSpPr>
        <p:spPr/>
        <p:txBody>
          <a:bodyPr/>
          <a:lstStyle/>
          <a:p>
            <a:r>
              <a:rPr lang="en-IE" dirty="0" smtClean="0">
                <a:solidFill>
                  <a:srgbClr val="00B050"/>
                </a:solidFill>
              </a:rPr>
              <a:t>Mean temperature decreases with altitude. Therefore average temperatures at </a:t>
            </a:r>
            <a:r>
              <a:rPr lang="en-IE" dirty="0" err="1" smtClean="0">
                <a:solidFill>
                  <a:srgbClr val="00B050"/>
                </a:solidFill>
              </a:rPr>
              <a:t>Valentia</a:t>
            </a:r>
            <a:r>
              <a:rPr lang="en-IE" dirty="0" smtClean="0">
                <a:solidFill>
                  <a:srgbClr val="00B050"/>
                </a:solidFill>
              </a:rPr>
              <a:t>, Kerry are 6 degrees warmer than on Carraunthoohil even though both are at similar latitudes</a:t>
            </a:r>
            <a:r>
              <a:rPr lang="en-IE"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p>
            <a:r>
              <a:rPr lang="en-GB"/>
              <a:t> </a:t>
            </a:r>
          </a:p>
        </p:txBody>
      </p:sp>
      <p:pic>
        <p:nvPicPr>
          <p:cNvPr id="6147" name="Picture 3"/>
          <p:cNvPicPr>
            <a:picLocks noChangeAspect="1" noChangeArrowheads="1"/>
          </p:cNvPicPr>
          <p:nvPr/>
        </p:nvPicPr>
        <p:blipFill>
          <a:blip r:embed="rId3" cstate="print"/>
          <a:srcRect/>
          <a:stretch>
            <a:fillRect/>
          </a:stretch>
        </p:blipFill>
        <p:spPr bwMode="auto">
          <a:xfrm>
            <a:off x="0" y="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Cool temperate Oceanic Climate</a:t>
            </a:r>
            <a:br>
              <a:rPr lang="en-IE" dirty="0" smtClean="0"/>
            </a:br>
            <a:r>
              <a:rPr lang="en-IE" dirty="0" smtClean="0"/>
              <a:t>Aspect</a:t>
            </a:r>
            <a:endParaRPr lang="en-US" dirty="0"/>
          </a:p>
        </p:txBody>
      </p:sp>
      <p:sp>
        <p:nvSpPr>
          <p:cNvPr id="3" name="Content Placeholder 2"/>
          <p:cNvSpPr>
            <a:spLocks noGrp="1"/>
          </p:cNvSpPr>
          <p:nvPr>
            <p:ph sz="quarter" idx="1"/>
          </p:nvPr>
        </p:nvSpPr>
        <p:spPr/>
        <p:txBody>
          <a:bodyPr/>
          <a:lstStyle/>
          <a:p>
            <a:r>
              <a:rPr lang="en-IE" dirty="0" smtClean="0">
                <a:solidFill>
                  <a:srgbClr val="00B050"/>
                </a:solidFill>
              </a:rPr>
              <a:t>South facing slopes enjoy higher temperatures </a:t>
            </a:r>
            <a:r>
              <a:rPr lang="en-IE" dirty="0" smtClean="0"/>
              <a:t>as they receive higher amount of solar radiation that north facing slopes. </a:t>
            </a:r>
            <a:r>
              <a:rPr lang="en-IE" dirty="0" smtClean="0">
                <a:solidFill>
                  <a:srgbClr val="00B050"/>
                </a:solidFill>
              </a:rPr>
              <a:t>Wine can be successfully grown on the south facing slopes of Champagne</a:t>
            </a:r>
            <a:r>
              <a:rPr lang="en-IE" dirty="0" smtClean="0"/>
              <a:t> even though it is beyond the </a:t>
            </a:r>
            <a:r>
              <a:rPr lang="en-IE" dirty="0" smtClean="0">
                <a:solidFill>
                  <a:srgbClr val="00B050"/>
                </a:solidFill>
              </a:rPr>
              <a:t>usual northern limit for vine cultivation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p>
            <a:r>
              <a:rPr lang="en-GB"/>
              <a:t> </a:t>
            </a:r>
          </a:p>
        </p:txBody>
      </p:sp>
      <p:pic>
        <p:nvPicPr>
          <p:cNvPr id="7171" name="Picture 3"/>
          <p:cNvPicPr>
            <a:picLocks noChangeAspect="1" noChangeArrowheads="1"/>
          </p:cNvPicPr>
          <p:nvPr/>
        </p:nvPicPr>
        <p:blipFill>
          <a:blip r:embed="rId3" cstate="print"/>
          <a:srcRect/>
          <a:stretch>
            <a:fillRect/>
          </a:stretch>
        </p:blipFill>
        <p:spPr bwMode="auto">
          <a:xfrm>
            <a:off x="0" y="500042"/>
            <a:ext cx="9088438" cy="6357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Cool temperate Oceanic Climate</a:t>
            </a:r>
            <a:br>
              <a:rPr lang="en-IE" dirty="0" smtClean="0"/>
            </a:br>
            <a:r>
              <a:rPr lang="en-IE" dirty="0" smtClean="0"/>
              <a:t>Distance from the sea</a:t>
            </a:r>
            <a:endParaRPr lang="en-US" dirty="0"/>
          </a:p>
        </p:txBody>
      </p:sp>
      <p:sp>
        <p:nvSpPr>
          <p:cNvPr id="3" name="Content Placeholder 2"/>
          <p:cNvSpPr>
            <a:spLocks noGrp="1"/>
          </p:cNvSpPr>
          <p:nvPr>
            <p:ph sz="quarter" idx="1"/>
          </p:nvPr>
        </p:nvSpPr>
        <p:spPr/>
        <p:txBody>
          <a:bodyPr/>
          <a:lstStyle/>
          <a:p>
            <a:r>
              <a:rPr lang="en-IE" dirty="0" smtClean="0"/>
              <a:t>The </a:t>
            </a:r>
            <a:r>
              <a:rPr lang="en-IE" dirty="0" smtClean="0">
                <a:solidFill>
                  <a:srgbClr val="00B050"/>
                </a:solidFill>
              </a:rPr>
              <a:t>sea moderates temperature change. Therefore, temperature range increases with distance from the sea</a:t>
            </a:r>
            <a:r>
              <a:rPr lang="en-IE"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r>
              <a:rPr lang="en-GB"/>
              <a:t> </a:t>
            </a:r>
          </a:p>
        </p:txBody>
      </p:sp>
      <p:pic>
        <p:nvPicPr>
          <p:cNvPr id="4099" name="Picture 3"/>
          <p:cNvPicPr>
            <a:picLocks noChangeAspect="1" noChangeArrowheads="1"/>
          </p:cNvPicPr>
          <p:nvPr/>
        </p:nvPicPr>
        <p:blipFill>
          <a:blip r:embed="rId3" cstate="print"/>
          <a:srcRect/>
          <a:stretch>
            <a:fillRect/>
          </a:stretch>
        </p:blipFill>
        <p:spPr bwMode="auto">
          <a:xfrm>
            <a:off x="-1" y="0"/>
            <a:ext cx="904321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1. Physical Region</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3. Region of Industrial Decline</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of Industrial Decline</a:t>
            </a:r>
            <a:br>
              <a:rPr lang="en-IE" dirty="0" smtClean="0"/>
            </a:br>
            <a:r>
              <a:rPr lang="en-IE" dirty="0" smtClean="0"/>
              <a:t>Sambre- Meuse Valley, Belgium</a:t>
            </a:r>
            <a:endParaRPr lang="en-US" dirty="0"/>
          </a:p>
        </p:txBody>
      </p:sp>
      <p:sp>
        <p:nvSpPr>
          <p:cNvPr id="3" name="Content Placeholder 2"/>
          <p:cNvSpPr>
            <a:spLocks noGrp="1"/>
          </p:cNvSpPr>
          <p:nvPr>
            <p:ph sz="quarter" idx="1"/>
          </p:nvPr>
        </p:nvSpPr>
        <p:spPr/>
        <p:txBody>
          <a:bodyPr>
            <a:normAutofit/>
          </a:bodyPr>
          <a:lstStyle/>
          <a:p>
            <a:r>
              <a:rPr lang="en-IE" dirty="0" smtClean="0"/>
              <a:t>Sambre </a:t>
            </a:r>
            <a:r>
              <a:rPr lang="en-IE" dirty="0" smtClean="0"/>
              <a:t>Meuse Valley in Belgium which is also known as the </a:t>
            </a:r>
            <a:r>
              <a:rPr lang="en-IE" dirty="0" smtClean="0">
                <a:solidFill>
                  <a:srgbClr val="00B050"/>
                </a:solidFill>
              </a:rPr>
              <a:t>Charleroi-</a:t>
            </a:r>
            <a:r>
              <a:rPr lang="en-IE" dirty="0" err="1" smtClean="0">
                <a:solidFill>
                  <a:srgbClr val="00B050"/>
                </a:solidFill>
              </a:rPr>
              <a:t>Liège</a:t>
            </a:r>
            <a:r>
              <a:rPr lang="en-IE" dirty="0" smtClean="0">
                <a:solidFill>
                  <a:srgbClr val="00B050"/>
                </a:solidFill>
              </a:rPr>
              <a:t> valley</a:t>
            </a:r>
            <a:r>
              <a:rPr lang="en-IE" dirty="0" smtClean="0"/>
              <a:t>. The valley is approximately </a:t>
            </a:r>
            <a:r>
              <a:rPr lang="en-IE" dirty="0" smtClean="0">
                <a:solidFill>
                  <a:srgbClr val="00B050"/>
                </a:solidFill>
              </a:rPr>
              <a:t>1000km2. </a:t>
            </a:r>
            <a:r>
              <a:rPr lang="en-IE" dirty="0" smtClean="0"/>
              <a:t>This valley was the Industrial backbone of the </a:t>
            </a:r>
            <a:r>
              <a:rPr lang="en-IE" dirty="0" err="1" smtClean="0">
                <a:solidFill>
                  <a:srgbClr val="00B050"/>
                </a:solidFill>
              </a:rPr>
              <a:t>Wallonian</a:t>
            </a:r>
            <a:r>
              <a:rPr lang="en-IE" dirty="0" smtClean="0">
                <a:solidFill>
                  <a:srgbClr val="00B050"/>
                </a:solidFill>
              </a:rPr>
              <a:t> economy </a:t>
            </a:r>
            <a:r>
              <a:rPr lang="en-IE" dirty="0" smtClean="0"/>
              <a:t>in the past as well as being the </a:t>
            </a:r>
            <a:r>
              <a:rPr lang="en-IE" dirty="0" smtClean="0">
                <a:solidFill>
                  <a:srgbClr val="00B050"/>
                </a:solidFill>
              </a:rPr>
              <a:t>first Industrialised area in Continental Europe </a:t>
            </a:r>
            <a:r>
              <a:rPr lang="en-IE" dirty="0" smtClean="0"/>
              <a:t>but has undergone </a:t>
            </a:r>
            <a:r>
              <a:rPr lang="en-IE" dirty="0" smtClean="0">
                <a:solidFill>
                  <a:srgbClr val="00B050"/>
                </a:solidFill>
              </a:rPr>
              <a:t>Industrial decline</a:t>
            </a:r>
            <a:r>
              <a:rPr lang="en-IE" dirty="0" smtClean="0"/>
              <a:t> in the past 50 </a:t>
            </a:r>
            <a:r>
              <a:rPr lang="en-IE" dirty="0" smtClean="0"/>
              <a:t>years</a:t>
            </a:r>
            <a:endParaRPr lang="en-IE" dirty="0" smtClean="0"/>
          </a:p>
          <a:p>
            <a:r>
              <a:rPr lang="en-IE" dirty="0" smtClean="0"/>
              <a:t>The </a:t>
            </a:r>
            <a:r>
              <a:rPr lang="en-IE" dirty="0" smtClean="0">
                <a:solidFill>
                  <a:srgbClr val="00B050"/>
                </a:solidFill>
              </a:rPr>
              <a:t>industrial revolution was built on coal</a:t>
            </a:r>
            <a:r>
              <a:rPr lang="en-IE" dirty="0" smtClean="0"/>
              <a:t>. It was used both as a </a:t>
            </a:r>
            <a:r>
              <a:rPr lang="en-IE" dirty="0" smtClean="0">
                <a:solidFill>
                  <a:srgbClr val="00B050"/>
                </a:solidFill>
              </a:rPr>
              <a:t>source of energy and as a raw material for industry</a:t>
            </a:r>
            <a:r>
              <a:rPr lang="en-IE" dirty="0" smtClean="0"/>
              <a:t>.  Industries based on coal were </a:t>
            </a:r>
            <a:r>
              <a:rPr lang="en-IE" dirty="0" smtClean="0">
                <a:solidFill>
                  <a:srgbClr val="00B050"/>
                </a:solidFill>
              </a:rPr>
              <a:t>steel making, engineering, chemicals textiles, clothing and electrics</a:t>
            </a:r>
            <a:r>
              <a:rPr lang="en-IE" dirty="0" smtClean="0"/>
              <a:t>.</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66914" name="Picture 2" descr="http://www.energytribune.com/live_images/ET120308_coal.jpg"/>
          <p:cNvPicPr>
            <a:picLocks noChangeAspect="1" noChangeArrowheads="1"/>
          </p:cNvPicPr>
          <p:nvPr/>
        </p:nvPicPr>
        <p:blipFill>
          <a:blip r:embed="rId3" cstate="print"/>
          <a:srcRect/>
          <a:stretch>
            <a:fillRect/>
          </a:stretch>
        </p:blipFill>
        <p:spPr bwMode="auto">
          <a:xfrm>
            <a:off x="0" y="764704"/>
            <a:ext cx="4857750" cy="5762972"/>
          </a:xfrm>
          <a:prstGeom prst="rect">
            <a:avLst/>
          </a:prstGeom>
          <a:noFill/>
        </p:spPr>
      </p:pic>
      <p:pic>
        <p:nvPicPr>
          <p:cNvPr id="166916" name="Picture 4" descr="http://climateprogress.org/wp-content/uploads/2008/07/227469274_a0fdccd5c8.jpg"/>
          <p:cNvPicPr>
            <a:picLocks noChangeAspect="1" noChangeArrowheads="1"/>
          </p:cNvPicPr>
          <p:nvPr/>
        </p:nvPicPr>
        <p:blipFill>
          <a:blip r:embed="rId4" cstate="print"/>
          <a:srcRect/>
          <a:stretch>
            <a:fillRect/>
          </a:stretch>
        </p:blipFill>
        <p:spPr bwMode="auto">
          <a:xfrm>
            <a:off x="4381500" y="764704"/>
            <a:ext cx="4762500" cy="580412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PPT1B0"/>
          <p:cNvPicPr>
            <a:picLocks noChangeAspect="1" noChangeArrowheads="1"/>
          </p:cNvPicPr>
          <p:nvPr/>
        </p:nvPicPr>
        <p:blipFill>
          <a:blip r:embed="rId3" cstate="print"/>
          <a:srcRect/>
          <a:stretch>
            <a:fillRect/>
          </a:stretch>
        </p:blipFill>
        <p:spPr bwMode="auto">
          <a:xfrm>
            <a:off x="611560" y="0"/>
            <a:ext cx="7200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of Industrial Decline</a:t>
            </a:r>
            <a:br>
              <a:rPr lang="en-IE" dirty="0" smtClean="0"/>
            </a:br>
            <a:r>
              <a:rPr lang="en-IE" dirty="0" smtClean="0"/>
              <a:t>Sambre- Meuse Valley, Belgium</a:t>
            </a:r>
            <a:endParaRPr lang="en-US" dirty="0"/>
          </a:p>
        </p:txBody>
      </p:sp>
      <p:sp>
        <p:nvSpPr>
          <p:cNvPr id="3" name="Content Placeholder 2"/>
          <p:cNvSpPr>
            <a:spLocks noGrp="1"/>
          </p:cNvSpPr>
          <p:nvPr>
            <p:ph sz="quarter" idx="1"/>
          </p:nvPr>
        </p:nvSpPr>
        <p:spPr>
          <a:xfrm>
            <a:off x="539552" y="1447800"/>
            <a:ext cx="8147248" cy="4572000"/>
          </a:xfrm>
        </p:spPr>
        <p:txBody>
          <a:bodyPr>
            <a:normAutofit/>
          </a:bodyPr>
          <a:lstStyle/>
          <a:p>
            <a:r>
              <a:rPr lang="en-IE" dirty="0" smtClean="0"/>
              <a:t>In the late 19</a:t>
            </a:r>
            <a:r>
              <a:rPr lang="en-IE" baseline="30000" dirty="0" smtClean="0"/>
              <a:t>th</a:t>
            </a:r>
            <a:r>
              <a:rPr lang="en-IE" dirty="0" smtClean="0"/>
              <a:t> century, one of the </a:t>
            </a:r>
            <a:r>
              <a:rPr lang="en-IE" dirty="0" smtClean="0">
                <a:solidFill>
                  <a:srgbClr val="00B050"/>
                </a:solidFill>
              </a:rPr>
              <a:t>most industrialised regions </a:t>
            </a:r>
            <a:r>
              <a:rPr lang="en-IE" dirty="0" smtClean="0"/>
              <a:t>in the world developed along the coalfields of the Sambre- Meuse Valley in Belgium. At its peak 1</a:t>
            </a:r>
            <a:r>
              <a:rPr lang="en-IE" dirty="0" smtClean="0">
                <a:solidFill>
                  <a:srgbClr val="00B050"/>
                </a:solidFill>
              </a:rPr>
              <a:t>00,000 workers in 250 collieries in the Sambre Meuse region mined 100 million tonnes per year</a:t>
            </a:r>
            <a:r>
              <a:rPr lang="en-IE" dirty="0" smtClean="0"/>
              <a:t>. </a:t>
            </a:r>
            <a:endParaRPr lang="en-IE" dirty="0" smtClean="0"/>
          </a:p>
          <a:p>
            <a:r>
              <a:rPr lang="en-IE" dirty="0" smtClean="0"/>
              <a:t>The </a:t>
            </a:r>
            <a:r>
              <a:rPr lang="en-IE" dirty="0" smtClean="0"/>
              <a:t>steel making industry employed </a:t>
            </a:r>
            <a:r>
              <a:rPr lang="en-IE" dirty="0" smtClean="0">
                <a:solidFill>
                  <a:srgbClr val="00B050"/>
                </a:solidFill>
              </a:rPr>
              <a:t>50,000 directly in the region</a:t>
            </a:r>
            <a:r>
              <a:rPr lang="en-IE" dirty="0" smtClean="0"/>
              <a:t>. Thousands of people had jobs </a:t>
            </a:r>
            <a:r>
              <a:rPr lang="en-IE" dirty="0" smtClean="0">
                <a:solidFill>
                  <a:srgbClr val="00B050"/>
                </a:solidFill>
              </a:rPr>
              <a:t>building factories, homes and road and rail </a:t>
            </a:r>
            <a:r>
              <a:rPr lang="en-IE" dirty="0" smtClean="0">
                <a:solidFill>
                  <a:srgbClr val="00B050"/>
                </a:solidFill>
              </a:rPr>
              <a:t>networks (Other Spin off industries)</a:t>
            </a:r>
            <a:r>
              <a:rPr lang="en-IE" dirty="0" smtClean="0"/>
              <a:t>. </a:t>
            </a:r>
            <a:r>
              <a:rPr lang="en-IE" dirty="0" smtClean="0"/>
              <a:t>The main industrial cities in the region were Mons, Charleroi Namur and </a:t>
            </a:r>
            <a:r>
              <a:rPr lang="en-IE" dirty="0" smtClean="0">
                <a:solidFill>
                  <a:srgbClr val="00B050"/>
                </a:solidFill>
              </a:rPr>
              <a:t>Liege.</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64866" name="Picture 2" descr="http://www.visitbelgium.com/images/map_iti_3.gif"/>
          <p:cNvPicPr>
            <a:picLocks noChangeAspect="1" noChangeArrowheads="1"/>
          </p:cNvPicPr>
          <p:nvPr/>
        </p:nvPicPr>
        <p:blipFill>
          <a:blip r:embed="rId3" cstate="print"/>
          <a:srcRect/>
          <a:stretch>
            <a:fillRect/>
          </a:stretch>
        </p:blipFill>
        <p:spPr bwMode="auto">
          <a:xfrm>
            <a:off x="467544" y="332655"/>
            <a:ext cx="7848872" cy="631249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3" cstate="print"/>
          <a:srcRect l="43922" t="29156" r="16211" b="14735"/>
          <a:stretch>
            <a:fillRect/>
          </a:stretch>
        </p:blipFill>
        <p:spPr bwMode="auto">
          <a:xfrm>
            <a:off x="1547664" y="17240"/>
            <a:ext cx="6480720" cy="684076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www.history.army.mil/books/wwii/7-8/notes/MapVIII.jpg"/>
          <p:cNvPicPr>
            <a:picLocks noChangeAspect="1" noChangeArrowheads="1"/>
          </p:cNvPicPr>
          <p:nvPr/>
        </p:nvPicPr>
        <p:blipFill>
          <a:blip r:embed="rId3" cstate="print"/>
          <a:srcRect/>
          <a:stretch>
            <a:fillRect/>
          </a:stretch>
        </p:blipFill>
        <p:spPr bwMode="auto">
          <a:xfrm>
            <a:off x="0" y="548680"/>
            <a:ext cx="8820472" cy="554461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of Industrial Decline</a:t>
            </a:r>
            <a:br>
              <a:rPr lang="en-IE" dirty="0" smtClean="0"/>
            </a:br>
            <a:r>
              <a:rPr lang="en-IE" dirty="0" smtClean="0"/>
              <a:t>Sambre- Meuse Valley, Belgium</a:t>
            </a:r>
            <a:endParaRPr lang="en-US" dirty="0"/>
          </a:p>
        </p:txBody>
      </p:sp>
      <p:sp>
        <p:nvSpPr>
          <p:cNvPr id="3" name="Content Placeholder 2"/>
          <p:cNvSpPr>
            <a:spLocks noGrp="1"/>
          </p:cNvSpPr>
          <p:nvPr>
            <p:ph sz="quarter" idx="1"/>
          </p:nvPr>
        </p:nvSpPr>
        <p:spPr/>
        <p:txBody>
          <a:bodyPr/>
          <a:lstStyle/>
          <a:p>
            <a:r>
              <a:rPr lang="en-IE" dirty="0" smtClean="0"/>
              <a:t>As </a:t>
            </a:r>
            <a:r>
              <a:rPr lang="en-IE" dirty="0" smtClean="0">
                <a:solidFill>
                  <a:srgbClr val="00B050"/>
                </a:solidFill>
              </a:rPr>
              <a:t>coal is a non renewable resource, the best coal seams were used up by the 1960’s</a:t>
            </a:r>
            <a:r>
              <a:rPr lang="en-IE" dirty="0" smtClean="0"/>
              <a:t>. Cheaper coal was imported from the </a:t>
            </a:r>
            <a:r>
              <a:rPr lang="en-IE" dirty="0" smtClean="0">
                <a:solidFill>
                  <a:srgbClr val="00B050"/>
                </a:solidFill>
              </a:rPr>
              <a:t>USA and Poland</a:t>
            </a:r>
            <a:r>
              <a:rPr lang="en-IE" dirty="0" smtClean="0"/>
              <a:t>. The last coal mines closed down in the Sambre Meuse in </a:t>
            </a:r>
            <a:r>
              <a:rPr lang="en-IE" dirty="0" smtClean="0">
                <a:solidFill>
                  <a:srgbClr val="00B050"/>
                </a:solidFill>
              </a:rPr>
              <a:t>1988</a:t>
            </a:r>
            <a:r>
              <a:rPr lang="en-IE" dirty="0" smtClean="0"/>
              <a:t>. In the neighbouring region of </a:t>
            </a:r>
            <a:r>
              <a:rPr lang="en-IE" dirty="0" err="1" smtClean="0"/>
              <a:t>Campine</a:t>
            </a:r>
            <a:r>
              <a:rPr lang="en-IE" dirty="0" smtClean="0"/>
              <a:t>, coal mining finished in 1992.</a:t>
            </a:r>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3" cstate="print"/>
          <a:srcRect/>
          <a:stretch>
            <a:fillRect/>
          </a:stretch>
        </p:blipFill>
        <p:spPr bwMode="auto">
          <a:xfrm>
            <a:off x="251520" y="188640"/>
            <a:ext cx="8610600" cy="6480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a:bodyPr>
          <a:lstStyle/>
          <a:p>
            <a:r>
              <a:rPr lang="en-IE" dirty="0" smtClean="0"/>
              <a:t>Geomorphologic (Physical)Region.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IE" sz="4800" dirty="0" smtClean="0"/>
              <a:t>A region defined by its physical attributes. The Burren in County Clare</a:t>
            </a:r>
            <a:endParaRPr lang="en-US" sz="4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75106" name="Picture 2" descr="http://www.treehugger.com/20091023-poland-coal-power-plant.jpg"/>
          <p:cNvPicPr>
            <a:picLocks noChangeAspect="1" noChangeArrowheads="1"/>
          </p:cNvPicPr>
          <p:nvPr/>
        </p:nvPicPr>
        <p:blipFill>
          <a:blip r:embed="rId3" cstate="print"/>
          <a:srcRect/>
          <a:stretch>
            <a:fillRect/>
          </a:stretch>
        </p:blipFill>
        <p:spPr bwMode="auto">
          <a:xfrm>
            <a:off x="179512" y="332655"/>
            <a:ext cx="8568952" cy="642532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73058" name="Picture 2" descr="http://upload.wikimedia.org/wikipedia/commons/b/bc/ELM_Poland_Coal.png"/>
          <p:cNvPicPr>
            <a:picLocks noChangeAspect="1" noChangeArrowheads="1"/>
          </p:cNvPicPr>
          <p:nvPr/>
        </p:nvPicPr>
        <p:blipFill>
          <a:blip r:embed="rId3" cstate="print"/>
          <a:srcRect/>
          <a:stretch>
            <a:fillRect/>
          </a:stretch>
        </p:blipFill>
        <p:spPr bwMode="auto">
          <a:xfrm>
            <a:off x="179512" y="562096"/>
            <a:ext cx="8964488" cy="580898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of Industrial Decline</a:t>
            </a:r>
            <a:br>
              <a:rPr lang="en-IE" dirty="0" smtClean="0"/>
            </a:br>
            <a:r>
              <a:rPr lang="en-IE" dirty="0" smtClean="0"/>
              <a:t>Sambre- Meuse Valley, Belgium</a:t>
            </a:r>
            <a:endParaRPr lang="en-US" dirty="0"/>
          </a:p>
        </p:txBody>
      </p:sp>
      <p:sp>
        <p:nvSpPr>
          <p:cNvPr id="3" name="Content Placeholder 2"/>
          <p:cNvSpPr>
            <a:spLocks noGrp="1"/>
          </p:cNvSpPr>
          <p:nvPr>
            <p:ph sz="quarter" idx="1"/>
          </p:nvPr>
        </p:nvSpPr>
        <p:spPr/>
        <p:txBody>
          <a:bodyPr>
            <a:normAutofit/>
          </a:bodyPr>
          <a:lstStyle/>
          <a:p>
            <a:r>
              <a:rPr lang="en-IE" dirty="0" smtClean="0"/>
              <a:t>There are a number of reason for industrial decline.</a:t>
            </a:r>
          </a:p>
          <a:p>
            <a:pPr>
              <a:buNone/>
            </a:pPr>
            <a:r>
              <a:rPr lang="en-IE" dirty="0" smtClean="0"/>
              <a:t>-</a:t>
            </a:r>
            <a:r>
              <a:rPr lang="en-IE" dirty="0" smtClean="0">
                <a:solidFill>
                  <a:srgbClr val="00B050"/>
                </a:solidFill>
              </a:rPr>
              <a:t>Oil was cheaper and cleaner</a:t>
            </a:r>
            <a:r>
              <a:rPr lang="en-IE" dirty="0" smtClean="0"/>
              <a:t>.</a:t>
            </a:r>
          </a:p>
          <a:p>
            <a:pPr>
              <a:buNone/>
            </a:pPr>
            <a:r>
              <a:rPr lang="en-IE" dirty="0" smtClean="0"/>
              <a:t>-Modern integrated steel plants were </a:t>
            </a:r>
            <a:r>
              <a:rPr lang="en-IE" dirty="0" smtClean="0">
                <a:solidFill>
                  <a:srgbClr val="00B050"/>
                </a:solidFill>
              </a:rPr>
              <a:t>built near the coast of Antwerp.</a:t>
            </a:r>
          </a:p>
          <a:p>
            <a:pPr>
              <a:buNone/>
            </a:pPr>
            <a:r>
              <a:rPr lang="en-IE" dirty="0" smtClean="0"/>
              <a:t>-Engineering factories in the Sambre Meuse region </a:t>
            </a:r>
            <a:r>
              <a:rPr lang="en-IE" dirty="0" smtClean="0">
                <a:solidFill>
                  <a:srgbClr val="00B050"/>
                </a:solidFill>
              </a:rPr>
              <a:t>closed down as more efficient </a:t>
            </a:r>
            <a:r>
              <a:rPr lang="en-IE" dirty="0" smtClean="0"/>
              <a:t>industries set up near steel mills.</a:t>
            </a:r>
          </a:p>
          <a:p>
            <a:pPr>
              <a:buNone/>
            </a:pPr>
            <a:r>
              <a:rPr lang="en-IE" dirty="0" smtClean="0"/>
              <a:t>-</a:t>
            </a:r>
            <a:r>
              <a:rPr lang="en-IE" dirty="0" smtClean="0">
                <a:solidFill>
                  <a:srgbClr val="00B050"/>
                </a:solidFill>
              </a:rPr>
              <a:t>Oil and gas also replaced coal as a raw material for the chemical industry.</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77154" name="Picture 2" descr="http://image.shutterstock.com/display_pic_with_logo/56290/56290,1156192143,2/stock-photo-petrochemical-plant-in-the-night-antwerp-port-1719837.jpg"/>
          <p:cNvPicPr>
            <a:picLocks noChangeAspect="1" noChangeArrowheads="1"/>
          </p:cNvPicPr>
          <p:nvPr/>
        </p:nvPicPr>
        <p:blipFill>
          <a:blip r:embed="rId3" cstate="print"/>
          <a:srcRect/>
          <a:stretch>
            <a:fillRect/>
          </a:stretch>
        </p:blipFill>
        <p:spPr bwMode="auto">
          <a:xfrm>
            <a:off x="395536" y="548680"/>
            <a:ext cx="8264914" cy="587727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of Industrial Decline</a:t>
            </a:r>
            <a:br>
              <a:rPr lang="en-IE" dirty="0" smtClean="0"/>
            </a:br>
            <a:r>
              <a:rPr lang="en-IE" dirty="0" smtClean="0"/>
              <a:t>Sambre- Meuse Valley, Belgium</a:t>
            </a:r>
            <a:endParaRPr lang="en-US" dirty="0"/>
          </a:p>
        </p:txBody>
      </p:sp>
      <p:sp>
        <p:nvSpPr>
          <p:cNvPr id="3" name="Content Placeholder 2"/>
          <p:cNvSpPr>
            <a:spLocks noGrp="1"/>
          </p:cNvSpPr>
          <p:nvPr>
            <p:ph sz="quarter" idx="1"/>
          </p:nvPr>
        </p:nvSpPr>
        <p:spPr/>
        <p:txBody>
          <a:bodyPr>
            <a:normAutofit/>
          </a:bodyPr>
          <a:lstStyle/>
          <a:p>
            <a:pPr>
              <a:buNone/>
            </a:pPr>
            <a:r>
              <a:rPr lang="en-IE" dirty="0" smtClean="0"/>
              <a:t>- </a:t>
            </a:r>
            <a:r>
              <a:rPr lang="en-IE" dirty="0" smtClean="0">
                <a:solidFill>
                  <a:srgbClr val="00B050"/>
                </a:solidFill>
              </a:rPr>
              <a:t>New pharmaceutical industries in the Sambre- Meuse closed as they could not compete </a:t>
            </a:r>
            <a:r>
              <a:rPr lang="en-IE" dirty="0" smtClean="0"/>
              <a:t>with lower cost factories in Flanders.</a:t>
            </a:r>
          </a:p>
          <a:p>
            <a:pPr>
              <a:buFontTx/>
              <a:buChar char="-"/>
            </a:pPr>
            <a:r>
              <a:rPr lang="en-IE" dirty="0" smtClean="0"/>
              <a:t>With  closure of the large industries it also led to job losses in </a:t>
            </a:r>
            <a:r>
              <a:rPr lang="en-IE" dirty="0" smtClean="0">
                <a:solidFill>
                  <a:srgbClr val="00B050"/>
                </a:solidFill>
              </a:rPr>
              <a:t>the building </a:t>
            </a:r>
            <a:r>
              <a:rPr lang="en-IE" dirty="0" smtClean="0">
                <a:solidFill>
                  <a:srgbClr val="00B050"/>
                </a:solidFill>
              </a:rPr>
              <a:t>industry and other spin off industries</a:t>
            </a:r>
            <a:r>
              <a:rPr lang="en-IE" dirty="0" smtClean="0"/>
              <a:t>.</a:t>
            </a:r>
            <a:endParaRPr lang="en-IE" dirty="0" smtClean="0"/>
          </a:p>
          <a:p>
            <a:pPr>
              <a:buFontTx/>
              <a:buChar char="-"/>
            </a:pPr>
            <a:r>
              <a:rPr lang="en-IE" dirty="0" smtClean="0">
                <a:solidFill>
                  <a:srgbClr val="00B050"/>
                </a:solidFill>
              </a:rPr>
              <a:t>Emigration</a:t>
            </a:r>
            <a:r>
              <a:rPr lang="en-IE" dirty="0" smtClean="0"/>
              <a:t> soared</a:t>
            </a:r>
          </a:p>
          <a:p>
            <a:pPr>
              <a:buFontTx/>
              <a:buChar char="-"/>
            </a:pPr>
            <a:r>
              <a:rPr lang="en-IE" dirty="0" smtClean="0"/>
              <a:t>Turned into a </a:t>
            </a:r>
            <a:r>
              <a:rPr lang="en-IE" dirty="0" smtClean="0">
                <a:solidFill>
                  <a:srgbClr val="00B050"/>
                </a:solidFill>
              </a:rPr>
              <a:t>industrial wasteland</a:t>
            </a:r>
            <a:r>
              <a:rPr lang="en-IE" dirty="0" smtClean="0"/>
              <a:t>. The rusting collieries and abandoned factories made the region very unattractive to new investors.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7586" name="Picture 2" descr="http://elainemeinelsupkis.typepad.com/ezmoneymatters/images/2008/04/23/industrial_wasteland_troy_ny.jpg"/>
          <p:cNvPicPr>
            <a:picLocks noChangeAspect="1" noChangeArrowheads="1"/>
          </p:cNvPicPr>
          <p:nvPr/>
        </p:nvPicPr>
        <p:blipFill>
          <a:blip r:embed="rId3" cstate="print"/>
          <a:srcRect/>
          <a:stretch>
            <a:fillRect/>
          </a:stretch>
        </p:blipFill>
        <p:spPr bwMode="auto">
          <a:xfrm>
            <a:off x="395535" y="-17124"/>
            <a:ext cx="8748465" cy="6875124"/>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upload.wikimedia.org/wikipedia/commons/3/35/Rusty_train_in_Koprivshtitsa.JPG"/>
          <p:cNvPicPr>
            <a:picLocks noChangeAspect="1" noChangeArrowheads="1"/>
          </p:cNvPicPr>
          <p:nvPr/>
        </p:nvPicPr>
        <p:blipFill>
          <a:blip r:embed="rId3" cstate="print"/>
          <a:srcRect/>
          <a:stretch>
            <a:fillRect/>
          </a:stretch>
        </p:blipFill>
        <p:spPr bwMode="auto">
          <a:xfrm>
            <a:off x="395536" y="139254"/>
            <a:ext cx="8546182" cy="639072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79202" name="Picture 2" descr="http://www.alexanderandbonin.com/images/DSA-03-SC-Istanbul.jpg"/>
          <p:cNvPicPr>
            <a:picLocks noChangeAspect="1" noChangeArrowheads="1"/>
          </p:cNvPicPr>
          <p:nvPr/>
        </p:nvPicPr>
        <p:blipFill>
          <a:blip r:embed="rId3" cstate="print"/>
          <a:srcRect/>
          <a:stretch>
            <a:fillRect/>
          </a:stretch>
        </p:blipFill>
        <p:spPr bwMode="auto">
          <a:xfrm>
            <a:off x="539552" y="145888"/>
            <a:ext cx="7344816" cy="671211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of Industrial Decline</a:t>
            </a:r>
            <a:br>
              <a:rPr lang="en-IE" dirty="0" smtClean="0"/>
            </a:br>
            <a:r>
              <a:rPr lang="en-IE" dirty="0" smtClean="0"/>
              <a:t>Sambre- Meuse Valley, Belgium</a:t>
            </a:r>
            <a:endParaRPr lang="en-US" dirty="0"/>
          </a:p>
        </p:txBody>
      </p:sp>
      <p:sp>
        <p:nvSpPr>
          <p:cNvPr id="3" name="Content Placeholder 2"/>
          <p:cNvSpPr>
            <a:spLocks noGrp="1"/>
          </p:cNvSpPr>
          <p:nvPr>
            <p:ph sz="quarter" idx="1"/>
          </p:nvPr>
        </p:nvSpPr>
        <p:spPr/>
        <p:txBody>
          <a:bodyPr>
            <a:normAutofit/>
          </a:bodyPr>
          <a:lstStyle/>
          <a:p>
            <a:r>
              <a:rPr lang="en-IE" dirty="0" smtClean="0"/>
              <a:t>Now some of the region q</a:t>
            </a:r>
            <a:r>
              <a:rPr lang="en-IE" dirty="0" smtClean="0">
                <a:solidFill>
                  <a:srgbClr val="00B050"/>
                </a:solidFill>
              </a:rPr>
              <a:t>ualifies for Objective 1 or Objective 2 status under the Regional policy of the European Union because of its low GDP per capita</a:t>
            </a:r>
            <a:r>
              <a:rPr lang="en-IE" dirty="0" smtClean="0"/>
              <a:t>. This is to </a:t>
            </a:r>
            <a:r>
              <a:rPr lang="en-IE" dirty="0" smtClean="0">
                <a:solidFill>
                  <a:srgbClr val="00B050"/>
                </a:solidFill>
              </a:rPr>
              <a:t>encourage growth </a:t>
            </a:r>
            <a:r>
              <a:rPr lang="en-IE" dirty="0" smtClean="0"/>
              <a:t>in the area. This is very rare in Western Europe</a:t>
            </a:r>
            <a:r>
              <a:rPr lang="en-US" dirty="0" smtClean="0"/>
              <a:t>.</a:t>
            </a:r>
          </a:p>
          <a:p>
            <a:r>
              <a:rPr lang="en-IE" dirty="0" smtClean="0">
                <a:solidFill>
                  <a:srgbClr val="00B050"/>
                </a:solidFill>
              </a:rPr>
              <a:t>Modern Communications links were improved, new industrial estates were built, air port was upgraded, cleaned up image, trained unemployed workers.</a:t>
            </a:r>
          </a:p>
          <a:p>
            <a:r>
              <a:rPr lang="en-IE" dirty="0" smtClean="0">
                <a:solidFill>
                  <a:srgbClr val="00B050"/>
                </a:solidFill>
              </a:rPr>
              <a:t>Flanders replaced Wallonia as Economic core.</a:t>
            </a:r>
            <a:endParaRPr lang="en-US" dirty="0" smtClean="0">
              <a:solidFill>
                <a:srgbClr val="00B050"/>
              </a:solidFill>
            </a:endParaRPr>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4. A region of Cultural Divide</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19B"/>
          <p:cNvPicPr>
            <a:picLocks noChangeAspect="1" noChangeArrowheads="1"/>
          </p:cNvPicPr>
          <p:nvPr/>
        </p:nvPicPr>
        <p:blipFill>
          <a:blip r:embed="rId3" cstate="print"/>
          <a:srcRect/>
          <a:stretch>
            <a:fillRect/>
          </a:stretch>
        </p:blipFill>
        <p:spPr bwMode="auto">
          <a:xfrm>
            <a:off x="0" y="247650"/>
            <a:ext cx="8892480" cy="6610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solidFill>
                  <a:srgbClr val="00B050"/>
                </a:solidFill>
              </a:rPr>
              <a:t>The Flanders Wallonia divide</a:t>
            </a:r>
            <a:endParaRPr lang="en-US" dirty="0">
              <a:solidFill>
                <a:srgbClr val="00B050"/>
              </a:solidFill>
            </a:endParaRPr>
          </a:p>
        </p:txBody>
      </p:sp>
      <p:sp>
        <p:nvSpPr>
          <p:cNvPr id="3" name="Content Placeholder 2"/>
          <p:cNvSpPr>
            <a:spLocks noGrp="1"/>
          </p:cNvSpPr>
          <p:nvPr>
            <p:ph sz="quarter" idx="1"/>
          </p:nvPr>
        </p:nvSpPr>
        <p:spPr/>
        <p:txBody>
          <a:bodyPr/>
          <a:lstStyle/>
          <a:p>
            <a:r>
              <a:rPr lang="en-IE" dirty="0" smtClean="0"/>
              <a:t>A cultural region is where people s</a:t>
            </a:r>
            <a:r>
              <a:rPr lang="en-IE" dirty="0" smtClean="0">
                <a:solidFill>
                  <a:srgbClr val="00B050"/>
                </a:solidFill>
              </a:rPr>
              <a:t>hare a specific language, religion and way of life</a:t>
            </a:r>
            <a:r>
              <a:rPr lang="en-IE" dirty="0" smtClean="0"/>
              <a:t>. The cultural region that we are looking at is </a:t>
            </a:r>
            <a:r>
              <a:rPr lang="en-IE" dirty="0" smtClean="0">
                <a:solidFill>
                  <a:srgbClr val="00B050"/>
                </a:solidFill>
              </a:rPr>
              <a:t>Belgium</a:t>
            </a:r>
            <a:r>
              <a:rPr lang="en-IE" dirty="0" smtClean="0"/>
              <a:t> and the Flanders, Wallonia divide.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1378" name="Picture 2" descr="http://www.visit-bruges.com/maps/pre-europe.jpg"/>
          <p:cNvPicPr>
            <a:picLocks noChangeAspect="1" noChangeArrowheads="1"/>
          </p:cNvPicPr>
          <p:nvPr/>
        </p:nvPicPr>
        <p:blipFill>
          <a:blip r:embed="rId3" cstate="print"/>
          <a:srcRect/>
          <a:stretch>
            <a:fillRect/>
          </a:stretch>
        </p:blipFill>
        <p:spPr bwMode="auto">
          <a:xfrm>
            <a:off x="683568" y="404664"/>
            <a:ext cx="7338392" cy="603014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PT1A6"/>
          <p:cNvPicPr>
            <a:picLocks noChangeAspect="1" noChangeArrowheads="1"/>
          </p:cNvPicPr>
          <p:nvPr/>
        </p:nvPicPr>
        <p:blipFill>
          <a:blip r:embed="rId3" cstate="print"/>
          <a:srcRect/>
          <a:stretch>
            <a:fillRect/>
          </a:stretch>
        </p:blipFill>
        <p:spPr bwMode="auto">
          <a:xfrm>
            <a:off x="1403350" y="333375"/>
            <a:ext cx="6286500" cy="618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lstStyle/>
          <a:p>
            <a:r>
              <a:rPr lang="en-IE" dirty="0" smtClean="0"/>
              <a:t>Belgium straddles the frontier between the </a:t>
            </a:r>
            <a:r>
              <a:rPr lang="en-IE" dirty="0" smtClean="0">
                <a:solidFill>
                  <a:srgbClr val="00B050"/>
                </a:solidFill>
              </a:rPr>
              <a:t>Romance and Germanic cultures of western Europe</a:t>
            </a:r>
            <a:r>
              <a:rPr lang="en-IE" dirty="0" smtClean="0"/>
              <a:t>. It is mainly  divided between the </a:t>
            </a:r>
            <a:r>
              <a:rPr lang="en-IE" dirty="0" smtClean="0">
                <a:solidFill>
                  <a:srgbClr val="00B050"/>
                </a:solidFill>
              </a:rPr>
              <a:t>Walloons, a French speaking people and the Flemings who speak Dutch</a:t>
            </a:r>
            <a:r>
              <a:rPr lang="en-IE" dirty="0" smtClean="0"/>
              <a:t>. A third cultural group in the eastern part of Belgium speak German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48482" name="Picture 2" descr="http://www.eurominority.eu/documents/cartes/carte-wallonie.jpg"/>
          <p:cNvPicPr>
            <a:picLocks noChangeAspect="1" noChangeArrowheads="1"/>
          </p:cNvPicPr>
          <p:nvPr/>
        </p:nvPicPr>
        <p:blipFill>
          <a:blip r:embed="rId3" cstate="print"/>
          <a:srcRect/>
          <a:stretch>
            <a:fillRect/>
          </a:stretch>
        </p:blipFill>
        <p:spPr bwMode="auto">
          <a:xfrm>
            <a:off x="323528" y="260648"/>
            <a:ext cx="8352928" cy="6093296"/>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50530" name="Picture 2" descr="http://www.visitflanders.co.uk/images/Flanders-map.gif"/>
          <p:cNvPicPr>
            <a:picLocks noChangeAspect="1" noChangeArrowheads="1"/>
          </p:cNvPicPr>
          <p:nvPr/>
        </p:nvPicPr>
        <p:blipFill>
          <a:blip r:embed="rId3" cstate="print"/>
          <a:srcRect/>
          <a:stretch>
            <a:fillRect/>
          </a:stretch>
        </p:blipFill>
        <p:spPr bwMode="auto">
          <a:xfrm>
            <a:off x="395536" y="764704"/>
            <a:ext cx="8581031" cy="528062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normAutofit/>
          </a:bodyPr>
          <a:lstStyle/>
          <a:p>
            <a:r>
              <a:rPr lang="en-IE" dirty="0" smtClean="0"/>
              <a:t>The </a:t>
            </a:r>
            <a:r>
              <a:rPr lang="en-IE" dirty="0" smtClean="0">
                <a:solidFill>
                  <a:srgbClr val="00B050"/>
                </a:solidFill>
              </a:rPr>
              <a:t>W</a:t>
            </a:r>
            <a:r>
              <a:rPr lang="en-IE" dirty="0" smtClean="0">
                <a:solidFill>
                  <a:srgbClr val="00B050"/>
                </a:solidFill>
              </a:rPr>
              <a:t>allonia </a:t>
            </a:r>
            <a:r>
              <a:rPr lang="en-IE" dirty="0" smtClean="0">
                <a:solidFill>
                  <a:srgbClr val="00B050"/>
                </a:solidFill>
              </a:rPr>
              <a:t>cultural region (Wallonia) consists of five southern and eastern provinces of Hainaut, Namur, Liege, Walloon Brabant and </a:t>
            </a:r>
            <a:r>
              <a:rPr lang="en-IE" dirty="0" err="1" smtClean="0">
                <a:solidFill>
                  <a:srgbClr val="00B050"/>
                </a:solidFill>
              </a:rPr>
              <a:t>Luxenbourg</a:t>
            </a:r>
            <a:r>
              <a:rPr lang="en-IE" dirty="0" smtClean="0"/>
              <a:t>. The Walloons are mainly </a:t>
            </a:r>
            <a:r>
              <a:rPr lang="en-IE" dirty="0" smtClean="0">
                <a:solidFill>
                  <a:srgbClr val="00B050"/>
                </a:solidFill>
              </a:rPr>
              <a:t>Catholic</a:t>
            </a:r>
            <a:r>
              <a:rPr lang="en-IE" dirty="0" smtClean="0"/>
              <a:t>. Politically they are either </a:t>
            </a:r>
            <a:r>
              <a:rPr lang="en-IE" dirty="0" smtClean="0">
                <a:solidFill>
                  <a:srgbClr val="00B050"/>
                </a:solidFill>
              </a:rPr>
              <a:t>liberal or socialist and considered wealthy</a:t>
            </a:r>
            <a:r>
              <a:rPr lang="en-IE" dirty="0" smtClean="0">
                <a:solidFill>
                  <a:srgbClr val="00B050"/>
                </a:solidFill>
              </a:rPr>
              <a:t>. Were elite and wealthy due to Sambre Meuse Valley.</a:t>
            </a:r>
          </a:p>
          <a:p>
            <a:r>
              <a:rPr lang="ga-IE" dirty="0" smtClean="0"/>
              <a:t>However as the </a:t>
            </a:r>
            <a:r>
              <a:rPr lang="ga-IE" dirty="0" smtClean="0">
                <a:solidFill>
                  <a:srgbClr val="00B050"/>
                </a:solidFill>
              </a:rPr>
              <a:t>coal declined both in terms of quantity and in terms of its use in modern industry, so too did the region of Wallonia</a:t>
            </a:r>
            <a:r>
              <a:rPr lang="ga-IE" dirty="0" smtClean="0"/>
              <a:t>. </a:t>
            </a:r>
            <a:r>
              <a:rPr lang="ga-IE" dirty="0" smtClean="0">
                <a:solidFill>
                  <a:srgbClr val="00B050"/>
                </a:solidFill>
              </a:rPr>
              <a:t>Unemployment levels soared</a:t>
            </a:r>
            <a:r>
              <a:rPr lang="ga-IE" dirty="0" smtClean="0"/>
              <a:t>. Today the Walloons are a </a:t>
            </a:r>
            <a:r>
              <a:rPr lang="ga-IE" dirty="0" smtClean="0">
                <a:solidFill>
                  <a:srgbClr val="00B050"/>
                </a:solidFill>
              </a:rPr>
              <a:t>minority of the population </a:t>
            </a:r>
            <a:r>
              <a:rPr lang="ga-IE" dirty="0" smtClean="0"/>
              <a:t>and </a:t>
            </a:r>
            <a:r>
              <a:rPr lang="ga-IE" dirty="0" smtClean="0">
                <a:solidFill>
                  <a:srgbClr val="00B050"/>
                </a:solidFill>
              </a:rPr>
              <a:t>out-migration from the south to the north is a major problem.</a:t>
            </a:r>
            <a:endParaRPr lang="en-IE" dirty="0" smtClean="0">
              <a:solidFill>
                <a:srgbClr val="00B05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normAutofit/>
          </a:bodyPr>
          <a:lstStyle/>
          <a:p>
            <a:r>
              <a:rPr lang="en-IE" dirty="0" smtClean="0"/>
              <a:t>The </a:t>
            </a:r>
            <a:r>
              <a:rPr lang="en-IE" dirty="0" smtClean="0">
                <a:solidFill>
                  <a:srgbClr val="00B050"/>
                </a:solidFill>
              </a:rPr>
              <a:t>Flemings live in the five northern and north eastern provinces of West Flanders, East Flanders, Flemish Brabant, Antwerp and Limburg. </a:t>
            </a:r>
            <a:r>
              <a:rPr lang="en-IE" dirty="0" smtClean="0"/>
              <a:t>They are </a:t>
            </a:r>
            <a:r>
              <a:rPr lang="en-IE" dirty="0" smtClean="0"/>
              <a:t>also </a:t>
            </a:r>
            <a:r>
              <a:rPr lang="en-IE" dirty="0" err="1" smtClean="0"/>
              <a:t>germanic</a:t>
            </a:r>
            <a:r>
              <a:rPr lang="en-IE" dirty="0" smtClean="0"/>
              <a:t>, </a:t>
            </a:r>
            <a:r>
              <a:rPr lang="en-IE" dirty="0" smtClean="0">
                <a:solidFill>
                  <a:srgbClr val="00B050"/>
                </a:solidFill>
              </a:rPr>
              <a:t>catholic but are more conservative in political opinion. 60% of the population live here </a:t>
            </a:r>
            <a:r>
              <a:rPr lang="en-IE" dirty="0" smtClean="0"/>
              <a:t>(6 million</a:t>
            </a:r>
            <a:r>
              <a:rPr lang="en-IE" dirty="0" smtClean="0"/>
              <a:t>). They were regarded as socially/ economically inferior due to </a:t>
            </a:r>
            <a:r>
              <a:rPr lang="en-IE" dirty="0" err="1" smtClean="0"/>
              <a:t>sambre</a:t>
            </a:r>
            <a:r>
              <a:rPr lang="en-IE" dirty="0" smtClean="0"/>
              <a:t> muse valley as were a rural </a:t>
            </a:r>
            <a:r>
              <a:rPr lang="en-IE" dirty="0" err="1" smtClean="0"/>
              <a:t>agricultra</a:t>
            </a:r>
            <a:r>
              <a:rPr lang="en-IE" dirty="0" smtClean="0"/>
              <a:t> society industrially underdeveloped. Due to discovery of oil and gas in North seat they are now the wealthy part of Belgium and attract migrants from the </a:t>
            </a:r>
            <a:r>
              <a:rPr lang="en-IE" dirty="0" err="1" smtClean="0"/>
              <a:t>Wallonian</a:t>
            </a:r>
            <a:r>
              <a:rPr lang="en-IE" dirty="0" smtClean="0"/>
              <a:t> regions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lstStyle/>
          <a:p>
            <a:r>
              <a:rPr lang="en-IE" dirty="0" smtClean="0"/>
              <a:t>Up to the early </a:t>
            </a:r>
            <a:r>
              <a:rPr lang="en-IE" dirty="0" smtClean="0">
                <a:solidFill>
                  <a:srgbClr val="00B050"/>
                </a:solidFill>
              </a:rPr>
              <a:t>20th century, a person needed fluent French to get a job in law, medicine and management of government and industry</a:t>
            </a:r>
            <a:r>
              <a:rPr lang="en-IE" dirty="0" smtClean="0"/>
              <a:t>. Thus </a:t>
            </a:r>
            <a:r>
              <a:rPr lang="en-IE" dirty="0" smtClean="0">
                <a:solidFill>
                  <a:srgbClr val="00B050"/>
                </a:solidFill>
              </a:rPr>
              <a:t>Flemish speakers were largely excluded from important jobs. The Walloons were the political and social elite in Belgium</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normAutofit lnSpcReduction="10000"/>
          </a:bodyPr>
          <a:lstStyle/>
          <a:p>
            <a:r>
              <a:rPr lang="en-IE" dirty="0" smtClean="0"/>
              <a:t>In  1932 a law was passed which drew a </a:t>
            </a:r>
            <a:r>
              <a:rPr lang="en-IE" dirty="0" smtClean="0">
                <a:solidFill>
                  <a:srgbClr val="00B050"/>
                </a:solidFill>
              </a:rPr>
              <a:t>boundary between Flanders and Wallonia, known as the language line which acts as a cultural line</a:t>
            </a:r>
            <a:r>
              <a:rPr lang="en-IE" dirty="0" smtClean="0"/>
              <a:t>. </a:t>
            </a:r>
            <a:r>
              <a:rPr lang="en-IE" dirty="0" smtClean="0">
                <a:solidFill>
                  <a:srgbClr val="00B050"/>
                </a:solidFill>
              </a:rPr>
              <a:t>Brussels </a:t>
            </a:r>
            <a:r>
              <a:rPr lang="en-IE" dirty="0" smtClean="0"/>
              <a:t>the capital region is located in the </a:t>
            </a:r>
            <a:r>
              <a:rPr lang="en-IE" dirty="0" smtClean="0">
                <a:solidFill>
                  <a:srgbClr val="00B050"/>
                </a:solidFill>
              </a:rPr>
              <a:t>Flemish area. While it is officially bilingual</a:t>
            </a:r>
            <a:r>
              <a:rPr lang="en-IE" dirty="0" smtClean="0"/>
              <a:t>, </a:t>
            </a:r>
            <a:r>
              <a:rPr lang="en-IE" dirty="0" smtClean="0">
                <a:solidFill>
                  <a:srgbClr val="00B050"/>
                </a:solidFill>
              </a:rPr>
              <a:t>French speakers make up the majority of the population.</a:t>
            </a:r>
          </a:p>
          <a:p>
            <a:r>
              <a:rPr lang="en-IE" dirty="0" smtClean="0"/>
              <a:t>Political disputes continue to sour relations between the Dutch and French speaking Belgians. </a:t>
            </a:r>
            <a:r>
              <a:rPr lang="en-IE" dirty="0" smtClean="0">
                <a:solidFill>
                  <a:srgbClr val="00B050"/>
                </a:solidFill>
              </a:rPr>
              <a:t>Cultural apartheid has developed as the twp groups attend different schools and universities, and marry, shop and socialise within their own cultural groups</a:t>
            </a:r>
            <a:r>
              <a:rPr lang="en-IE" dirty="0" smtClean="0"/>
              <a:t>. The language frontier is reflected in place names Cities like Malines and liege by </a:t>
            </a:r>
            <a:r>
              <a:rPr lang="en-IE" dirty="0" err="1" smtClean="0"/>
              <a:t>french</a:t>
            </a:r>
            <a:r>
              <a:rPr lang="en-IE" dirty="0" smtClean="0"/>
              <a:t> speakers are Michelin and </a:t>
            </a:r>
            <a:r>
              <a:rPr lang="en-IE" dirty="0" err="1" smtClean="0"/>
              <a:t>Luik</a:t>
            </a:r>
            <a:r>
              <a:rPr lang="en-IE" dirty="0" smtClean="0"/>
              <a:t> by </a:t>
            </a:r>
            <a:r>
              <a:rPr lang="en-IE" dirty="0" err="1" smtClean="0"/>
              <a:t>flemish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Geomorphologic (Physical)Region</a:t>
            </a:r>
            <a:br>
              <a:rPr lang="en-IE" dirty="0" smtClean="0"/>
            </a:br>
            <a:r>
              <a:rPr lang="en-IE" dirty="0" smtClean="0"/>
              <a:t>“The Burren”</a:t>
            </a:r>
            <a:endParaRPr lang="en-US" dirty="0"/>
          </a:p>
        </p:txBody>
      </p:sp>
      <p:sp>
        <p:nvSpPr>
          <p:cNvPr id="3" name="Content Placeholder 2"/>
          <p:cNvSpPr>
            <a:spLocks noGrp="1"/>
          </p:cNvSpPr>
          <p:nvPr>
            <p:ph sz="quarter" idx="1"/>
          </p:nvPr>
        </p:nvSpPr>
        <p:spPr/>
        <p:txBody>
          <a:bodyPr>
            <a:normAutofit/>
          </a:bodyPr>
          <a:lstStyle/>
          <a:p>
            <a:r>
              <a:rPr lang="en-IE" dirty="0" smtClean="0"/>
              <a:t>The word </a:t>
            </a:r>
            <a:r>
              <a:rPr lang="en-IE" dirty="0" smtClean="0">
                <a:solidFill>
                  <a:srgbClr val="00B050"/>
                </a:solidFill>
              </a:rPr>
              <a:t>“</a:t>
            </a:r>
            <a:r>
              <a:rPr lang="en-IE" dirty="0">
                <a:solidFill>
                  <a:srgbClr val="00B050"/>
                </a:solidFill>
              </a:rPr>
              <a:t>B</a:t>
            </a:r>
            <a:r>
              <a:rPr lang="en-IE" dirty="0" smtClean="0">
                <a:solidFill>
                  <a:srgbClr val="00B050"/>
                </a:solidFill>
              </a:rPr>
              <a:t>urren comes from the Gaelic name for “Stony place”</a:t>
            </a:r>
            <a:r>
              <a:rPr lang="en-IE" dirty="0" smtClean="0"/>
              <a:t>. The </a:t>
            </a:r>
            <a:r>
              <a:rPr lang="en-IE" dirty="0"/>
              <a:t>B</a:t>
            </a:r>
            <a:r>
              <a:rPr lang="en-IE" dirty="0" smtClean="0"/>
              <a:t>urren located in </a:t>
            </a:r>
            <a:r>
              <a:rPr lang="en-IE" dirty="0" smtClean="0">
                <a:solidFill>
                  <a:srgbClr val="00B050"/>
                </a:solidFill>
              </a:rPr>
              <a:t>Clare is a </a:t>
            </a:r>
            <a:r>
              <a:rPr lang="en-IE" dirty="0" err="1" smtClean="0">
                <a:solidFill>
                  <a:srgbClr val="00B050"/>
                </a:solidFill>
              </a:rPr>
              <a:t>karst</a:t>
            </a:r>
            <a:r>
              <a:rPr lang="en-IE" dirty="0" smtClean="0">
                <a:solidFill>
                  <a:srgbClr val="00B050"/>
                </a:solidFill>
              </a:rPr>
              <a:t> </a:t>
            </a:r>
            <a:r>
              <a:rPr lang="en-IE" dirty="0" smtClean="0"/>
              <a:t>region made of limestone that produces a desert like landscape. It cover an area of about </a:t>
            </a:r>
            <a:r>
              <a:rPr lang="en-IE" dirty="0" smtClean="0">
                <a:solidFill>
                  <a:srgbClr val="00B050"/>
                </a:solidFill>
              </a:rPr>
              <a:t>250 km2 </a:t>
            </a:r>
            <a:r>
              <a:rPr lang="en-IE" dirty="0" smtClean="0"/>
              <a:t>and is distinct geomorphic region. The limestone of the Burren formed during the </a:t>
            </a:r>
            <a:r>
              <a:rPr lang="en-IE" dirty="0" smtClean="0">
                <a:solidFill>
                  <a:srgbClr val="00B050"/>
                </a:solidFill>
              </a:rPr>
              <a:t>Carboniferous period 340 million years </a:t>
            </a:r>
            <a:r>
              <a:rPr lang="en-IE" dirty="0" smtClean="0"/>
              <a:t>ago. Layers of </a:t>
            </a:r>
            <a:r>
              <a:rPr lang="en-IE" dirty="0" smtClean="0">
                <a:solidFill>
                  <a:srgbClr val="00B050"/>
                </a:solidFill>
              </a:rPr>
              <a:t>coral and seashells on a tropical sea and bed were compressed by the weight of overhead deposits. Calcium carbonate in the bones of the dead sea creatures cemented the deposits to form limestone</a:t>
            </a:r>
            <a:r>
              <a:rPr lang="en-IE" dirty="0" smtClean="0"/>
              <a:t>. The horizontal layers of the rock are separated by </a:t>
            </a:r>
            <a:r>
              <a:rPr lang="en-IE" dirty="0" smtClean="0">
                <a:solidFill>
                  <a:srgbClr val="00B050"/>
                </a:solidFill>
              </a:rPr>
              <a:t>bedding planes.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62818" name="Picture 2" descr="http://2.bp.blogspot.com/_o5swS_a08j4/RvKAt65eqtI/AAAAAAAAAYk/VwrBrV52WYg/s200/gescheurde-vlag.jpg"/>
          <p:cNvPicPr>
            <a:picLocks noChangeAspect="1" noChangeArrowheads="1"/>
          </p:cNvPicPr>
          <p:nvPr/>
        </p:nvPicPr>
        <p:blipFill>
          <a:blip r:embed="rId3" cstate="print"/>
          <a:srcRect/>
          <a:stretch>
            <a:fillRect/>
          </a:stretch>
        </p:blipFill>
        <p:spPr bwMode="auto">
          <a:xfrm>
            <a:off x="1259632" y="548680"/>
            <a:ext cx="6513512" cy="6024999"/>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lstStyle/>
          <a:p>
            <a:r>
              <a:rPr lang="en-IE" dirty="0" smtClean="0"/>
              <a:t>Cultural division has sharpened due to </a:t>
            </a:r>
            <a:r>
              <a:rPr lang="en-IE" dirty="0" smtClean="0">
                <a:solidFill>
                  <a:srgbClr val="00B050"/>
                </a:solidFill>
              </a:rPr>
              <a:t>economic decline in the French speaking Sambre- Meuse region</a:t>
            </a:r>
            <a:r>
              <a:rPr lang="en-IE" dirty="0" smtClean="0"/>
              <a:t>. </a:t>
            </a:r>
            <a:r>
              <a:rPr lang="en-IE" dirty="0" smtClean="0">
                <a:solidFill>
                  <a:srgbClr val="00B050"/>
                </a:solidFill>
              </a:rPr>
              <a:t>Walloons complain that their region is not getting its fair share of government spending. Conversely, Flemings claim that too much money is being invested in attempting to rebuild the </a:t>
            </a:r>
            <a:r>
              <a:rPr lang="en-IE" dirty="0">
                <a:solidFill>
                  <a:srgbClr val="00B050"/>
                </a:solidFill>
              </a:rPr>
              <a:t>S</a:t>
            </a:r>
            <a:r>
              <a:rPr lang="en-IE" dirty="0" smtClean="0">
                <a:solidFill>
                  <a:srgbClr val="00B050"/>
                </a:solidFill>
              </a:rPr>
              <a:t>ambre </a:t>
            </a:r>
            <a:r>
              <a:rPr lang="en-IE" dirty="0">
                <a:solidFill>
                  <a:srgbClr val="00B050"/>
                </a:solidFill>
              </a:rPr>
              <a:t>M</a:t>
            </a:r>
            <a:r>
              <a:rPr lang="en-IE" dirty="0" smtClean="0">
                <a:solidFill>
                  <a:srgbClr val="00B050"/>
                </a:solidFill>
              </a:rPr>
              <a:t>euse region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52578" name="Picture 2" descr="http://cache3.asset-cache.net/xc/78514441.jpg?v=1&amp;c=IWSAsset&amp;k=2&amp;d=77BFBA49EF8789219B309651A2344B3F90DC717153EC94B8F6CA7842AE2BCB11DC013DFD9830DBB1"/>
          <p:cNvPicPr>
            <a:picLocks noChangeAspect="1" noChangeArrowheads="1"/>
          </p:cNvPicPr>
          <p:nvPr/>
        </p:nvPicPr>
        <p:blipFill>
          <a:blip r:embed="rId3" cstate="print"/>
          <a:srcRect/>
          <a:stretch>
            <a:fillRect/>
          </a:stretch>
        </p:blipFill>
        <p:spPr bwMode="auto">
          <a:xfrm>
            <a:off x="323528" y="188640"/>
            <a:ext cx="8604448" cy="6446093"/>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58722" name="Picture 2" descr="http://www.cartoonstock.com/newscartoons/cartoonists/bro/lowres/bron1837l.jpg"/>
          <p:cNvPicPr>
            <a:picLocks noChangeAspect="1" noChangeArrowheads="1"/>
          </p:cNvPicPr>
          <p:nvPr/>
        </p:nvPicPr>
        <p:blipFill>
          <a:blip r:embed="rId3" cstate="print"/>
          <a:srcRect/>
          <a:stretch>
            <a:fillRect/>
          </a:stretch>
        </p:blipFill>
        <p:spPr bwMode="auto">
          <a:xfrm>
            <a:off x="179512" y="51417"/>
            <a:ext cx="8562528" cy="6806583"/>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lstStyle/>
          <a:p>
            <a:r>
              <a:rPr lang="en-IE" dirty="0" smtClean="0"/>
              <a:t>The suburbs of </a:t>
            </a:r>
            <a:r>
              <a:rPr lang="en-IE" dirty="0" smtClean="0">
                <a:solidFill>
                  <a:srgbClr val="00B050"/>
                </a:solidFill>
              </a:rPr>
              <a:t>Brussels are spreading into Flemish territory. Some of the suburban expansion results from migration of French speakers from Wallonia. Dutch speakers resent the demand by Walloons for cultural rights in the Flemish region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60770" name="Picture 2" descr="http://www.wallonie2010.eu/Wavre10Mars2010/WavreMichelMars2010.jpg"/>
          <p:cNvPicPr>
            <a:picLocks noChangeAspect="1" noChangeArrowheads="1"/>
          </p:cNvPicPr>
          <p:nvPr/>
        </p:nvPicPr>
        <p:blipFill>
          <a:blip r:embed="rId3" cstate="print"/>
          <a:srcRect/>
          <a:stretch>
            <a:fillRect/>
          </a:stretch>
        </p:blipFill>
        <p:spPr bwMode="auto">
          <a:xfrm>
            <a:off x="251520" y="0"/>
            <a:ext cx="8604448" cy="645333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56674" name="Picture 2" descr="inkomensbelgi.jpg image by euroboyarne"/>
          <p:cNvPicPr>
            <a:picLocks noChangeAspect="1" noChangeArrowheads="1"/>
          </p:cNvPicPr>
          <p:nvPr/>
        </p:nvPicPr>
        <p:blipFill>
          <a:blip r:embed="rId3" cstate="print"/>
          <a:srcRect/>
          <a:stretch>
            <a:fillRect/>
          </a:stretch>
        </p:blipFill>
        <p:spPr bwMode="auto">
          <a:xfrm>
            <a:off x="395536" y="404664"/>
            <a:ext cx="8404820" cy="591577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Cultural Regions Europe</a:t>
            </a:r>
            <a:br>
              <a:rPr lang="en-IE" dirty="0" smtClean="0"/>
            </a:br>
            <a:r>
              <a:rPr lang="en-IE" dirty="0" smtClean="0"/>
              <a:t>The Flanders Wallonia divide</a:t>
            </a:r>
            <a:endParaRPr lang="en-US" dirty="0"/>
          </a:p>
        </p:txBody>
      </p:sp>
      <p:sp>
        <p:nvSpPr>
          <p:cNvPr id="3" name="Content Placeholder 2"/>
          <p:cNvSpPr>
            <a:spLocks noGrp="1"/>
          </p:cNvSpPr>
          <p:nvPr>
            <p:ph sz="quarter" idx="1"/>
          </p:nvPr>
        </p:nvSpPr>
        <p:spPr/>
        <p:txBody>
          <a:bodyPr>
            <a:normAutofit/>
          </a:bodyPr>
          <a:lstStyle/>
          <a:p>
            <a:r>
              <a:rPr lang="en-IE" dirty="0" smtClean="0">
                <a:solidFill>
                  <a:srgbClr val="00B050"/>
                </a:solidFill>
              </a:rPr>
              <a:t>Signposts on each side of the line are monolingual </a:t>
            </a:r>
            <a:r>
              <a:rPr lang="en-IE" dirty="0" smtClean="0"/>
              <a:t>with the only </a:t>
            </a:r>
            <a:r>
              <a:rPr lang="en-IE" dirty="0" smtClean="0">
                <a:solidFill>
                  <a:srgbClr val="00B050"/>
                </a:solidFill>
              </a:rPr>
              <a:t>bilingual region located around the city of Belgium</a:t>
            </a:r>
            <a:r>
              <a:rPr lang="en-IE" dirty="0" smtClean="0"/>
              <a:t>.</a:t>
            </a:r>
          </a:p>
          <a:p>
            <a:r>
              <a:rPr lang="en-IE" dirty="0" smtClean="0"/>
              <a:t> In </a:t>
            </a:r>
            <a:r>
              <a:rPr lang="en-IE" dirty="0" smtClean="0">
                <a:solidFill>
                  <a:srgbClr val="00B050"/>
                </a:solidFill>
              </a:rPr>
              <a:t>2007 it took more than 3 months to form a government </a:t>
            </a:r>
            <a:r>
              <a:rPr lang="en-IE" dirty="0" smtClean="0"/>
              <a:t>as the Walloons and Flemish could not agree to power sharing.</a:t>
            </a:r>
          </a:p>
          <a:p>
            <a:r>
              <a:rPr lang="en-IE" dirty="0" smtClean="0"/>
              <a:t>Some </a:t>
            </a:r>
            <a:r>
              <a:rPr lang="en-IE" dirty="0" smtClean="0">
                <a:solidFill>
                  <a:srgbClr val="00B050"/>
                </a:solidFill>
              </a:rPr>
              <a:t>French and Walloon newspapers suggest that Wallonia should become a province of France</a:t>
            </a:r>
            <a:r>
              <a:rPr lang="en-IE" dirty="0" smtClean="0"/>
              <a: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54626" name="Picture 2" descr="http://cache1.asset-cache.net/xc/78514427.jpg?v=1&amp;c=IWSAsset&amp;k=2&amp;d=77BFBA49EF8789219B309651A2344B3FDBCFD57EB5B97678F6CA7842AE2BCB11BAB6F3E337C26BAA"/>
          <p:cNvPicPr>
            <a:picLocks noChangeAspect="1" noChangeArrowheads="1"/>
          </p:cNvPicPr>
          <p:nvPr/>
        </p:nvPicPr>
        <p:blipFill>
          <a:blip r:embed="rId3" cstate="print"/>
          <a:srcRect/>
          <a:stretch>
            <a:fillRect/>
          </a:stretch>
        </p:blipFill>
        <p:spPr bwMode="auto">
          <a:xfrm>
            <a:off x="251520" y="0"/>
            <a:ext cx="8538170" cy="6453937"/>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the-vibe.co.uk/wp-content/uploads/2010/09/Belgium-language-divide.jpg"/>
          <p:cNvPicPr>
            <a:picLocks noChangeAspect="1" noChangeArrowheads="1"/>
          </p:cNvPicPr>
          <p:nvPr/>
        </p:nvPicPr>
        <p:blipFill>
          <a:blip r:embed="rId3" cstate="print"/>
          <a:srcRect/>
          <a:stretch>
            <a:fillRect/>
          </a:stretch>
        </p:blipFill>
        <p:spPr bwMode="auto">
          <a:xfrm>
            <a:off x="323528" y="260648"/>
            <a:ext cx="8280968" cy="565375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www.burrenyoga.com/userimgs/1092776736.10983901.phpfiXsBDra.jpg"/>
          <p:cNvPicPr>
            <a:picLocks noChangeAspect="1" noChangeArrowheads="1"/>
          </p:cNvPicPr>
          <p:nvPr/>
        </p:nvPicPr>
        <p:blipFill>
          <a:blip r:embed="rId3" cstate="print"/>
          <a:srcRect/>
          <a:stretch>
            <a:fillRect/>
          </a:stretch>
        </p:blipFill>
        <p:spPr bwMode="auto">
          <a:xfrm>
            <a:off x="1691680" y="0"/>
            <a:ext cx="5201394" cy="643196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Region Defined by Religion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Defined by Religion</a:t>
            </a:r>
            <a:br>
              <a:rPr lang="en-IE" dirty="0" smtClean="0"/>
            </a:br>
            <a:r>
              <a:rPr lang="en-IE" dirty="0" smtClean="0">
                <a:solidFill>
                  <a:srgbClr val="00B050"/>
                </a:solidFill>
              </a:rPr>
              <a:t>The Islamic World</a:t>
            </a:r>
            <a:endParaRPr lang="en-US" dirty="0">
              <a:solidFill>
                <a:srgbClr val="00B050"/>
              </a:solidFill>
            </a:endParaRPr>
          </a:p>
        </p:txBody>
      </p:sp>
      <p:sp>
        <p:nvSpPr>
          <p:cNvPr id="3" name="Content Placeholder 2"/>
          <p:cNvSpPr>
            <a:spLocks noGrp="1"/>
          </p:cNvSpPr>
          <p:nvPr>
            <p:ph sz="quarter" idx="1"/>
          </p:nvPr>
        </p:nvSpPr>
        <p:spPr/>
        <p:txBody>
          <a:bodyPr>
            <a:normAutofit/>
          </a:bodyPr>
          <a:lstStyle/>
          <a:p>
            <a:r>
              <a:rPr lang="en-IE" dirty="0" smtClean="0">
                <a:solidFill>
                  <a:srgbClr val="00B050"/>
                </a:solidFill>
              </a:rPr>
              <a:t>Islam is based on the teaching of the </a:t>
            </a:r>
            <a:r>
              <a:rPr lang="en-IE" dirty="0" err="1" smtClean="0">
                <a:solidFill>
                  <a:srgbClr val="00B050"/>
                </a:solidFill>
              </a:rPr>
              <a:t>Prohpet</a:t>
            </a:r>
            <a:r>
              <a:rPr lang="en-IE" dirty="0" smtClean="0">
                <a:solidFill>
                  <a:srgbClr val="00B050"/>
                </a:solidFill>
              </a:rPr>
              <a:t> Muhammad (571-632 AD). </a:t>
            </a:r>
            <a:r>
              <a:rPr lang="en-IE" dirty="0" smtClean="0"/>
              <a:t>A </a:t>
            </a:r>
            <a:r>
              <a:rPr lang="en-IE" dirty="0" smtClean="0">
                <a:solidFill>
                  <a:srgbClr val="00B050"/>
                </a:solidFill>
              </a:rPr>
              <a:t>Muslim is a person who practices Islam. The centre of Islamic worship is a mosque</a:t>
            </a:r>
            <a:r>
              <a:rPr lang="en-IE" dirty="0" smtClean="0"/>
              <a:t>.</a:t>
            </a:r>
          </a:p>
          <a:p>
            <a:r>
              <a:rPr lang="en-IE" dirty="0" smtClean="0"/>
              <a:t>The core area of Islam is </a:t>
            </a:r>
            <a:r>
              <a:rPr lang="en-IE" dirty="0" smtClean="0">
                <a:solidFill>
                  <a:srgbClr val="00B050"/>
                </a:solidFill>
              </a:rPr>
              <a:t>Mecca in </a:t>
            </a:r>
            <a:r>
              <a:rPr lang="en-IE" dirty="0" err="1" smtClean="0">
                <a:solidFill>
                  <a:srgbClr val="00B050"/>
                </a:solidFill>
              </a:rPr>
              <a:t>Westeren</a:t>
            </a:r>
            <a:r>
              <a:rPr lang="en-IE" dirty="0" smtClean="0">
                <a:solidFill>
                  <a:srgbClr val="00B050"/>
                </a:solidFill>
              </a:rPr>
              <a:t> Arabia</a:t>
            </a:r>
            <a:r>
              <a:rPr lang="en-IE" dirty="0" smtClean="0"/>
              <a:t>. It has spread through the </a:t>
            </a:r>
            <a:r>
              <a:rPr lang="en-IE" dirty="0" smtClean="0">
                <a:solidFill>
                  <a:srgbClr val="00B050"/>
                </a:solidFill>
              </a:rPr>
              <a:t>Middle East and Turkey and into Sub- Saharan Africa. The Islamic cultural region extends from West Africa to Malaysia, Indonesia and the Philippines as well as spreading to The USA and Europe through migration.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PT1A9"/>
          <p:cNvPicPr>
            <a:picLocks noChangeAspect="1" noChangeArrowheads="1"/>
          </p:cNvPicPr>
          <p:nvPr/>
        </p:nvPicPr>
        <p:blipFill>
          <a:blip r:embed="rId3" cstate="print"/>
          <a:srcRect/>
          <a:stretch>
            <a:fillRect/>
          </a:stretch>
        </p:blipFill>
        <p:spPr bwMode="auto">
          <a:xfrm>
            <a:off x="261938" y="836613"/>
            <a:ext cx="8631237" cy="5202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www.bengalgenocide.com/images/mapmuslim.jpg"/>
          <p:cNvPicPr>
            <a:picLocks noChangeAspect="1" noChangeArrowheads="1"/>
          </p:cNvPicPr>
          <p:nvPr/>
        </p:nvPicPr>
        <p:blipFill>
          <a:blip r:embed="rId3" cstate="print"/>
          <a:srcRect/>
          <a:stretch>
            <a:fillRect/>
          </a:stretch>
        </p:blipFill>
        <p:spPr bwMode="auto">
          <a:xfrm>
            <a:off x="251520" y="188640"/>
            <a:ext cx="8892480" cy="648072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Defined by Religion</a:t>
            </a:r>
            <a:br>
              <a:rPr lang="en-IE" dirty="0" smtClean="0"/>
            </a:br>
            <a:r>
              <a:rPr lang="en-IE" dirty="0" smtClean="0"/>
              <a:t>The Islamic World</a:t>
            </a:r>
            <a:endParaRPr lang="en-US" dirty="0"/>
          </a:p>
        </p:txBody>
      </p:sp>
      <p:sp>
        <p:nvSpPr>
          <p:cNvPr id="3" name="Content Placeholder 2"/>
          <p:cNvSpPr>
            <a:spLocks noGrp="1"/>
          </p:cNvSpPr>
          <p:nvPr>
            <p:ph sz="quarter" idx="1"/>
          </p:nvPr>
        </p:nvSpPr>
        <p:spPr/>
        <p:txBody>
          <a:bodyPr>
            <a:normAutofit/>
          </a:bodyPr>
          <a:lstStyle/>
          <a:p>
            <a:r>
              <a:rPr lang="en-IE" dirty="0" smtClean="0"/>
              <a:t>In societies that are strongly Islamic, the law is based on a series of strict interpretations of </a:t>
            </a:r>
            <a:r>
              <a:rPr lang="en-IE" dirty="0" smtClean="0">
                <a:solidFill>
                  <a:srgbClr val="00B050"/>
                </a:solidFill>
              </a:rPr>
              <a:t>the Koran. This is known as </a:t>
            </a:r>
            <a:r>
              <a:rPr lang="en-IE" dirty="0" err="1" smtClean="0">
                <a:solidFill>
                  <a:srgbClr val="00B050"/>
                </a:solidFill>
              </a:rPr>
              <a:t>Sharia</a:t>
            </a:r>
            <a:r>
              <a:rPr lang="en-IE" dirty="0" smtClean="0">
                <a:solidFill>
                  <a:srgbClr val="00B050"/>
                </a:solidFill>
              </a:rPr>
              <a:t> Law. The Koran sets out Islamic doctrines and rules for worship and provides society with a code of conduct</a:t>
            </a:r>
            <a:r>
              <a:rPr lang="en-IE" dirty="0" smtClean="0"/>
              <a:t>. The Koran orders Muslims to dress in </a:t>
            </a:r>
            <a:r>
              <a:rPr lang="en-IE" dirty="0" smtClean="0">
                <a:solidFill>
                  <a:srgbClr val="00B050"/>
                </a:solidFill>
              </a:rPr>
              <a:t>“modest fashion</a:t>
            </a:r>
            <a:r>
              <a:rPr lang="en-IE" dirty="0" smtClean="0"/>
              <a:t>”. The </a:t>
            </a:r>
            <a:r>
              <a:rPr lang="en-IE" dirty="0" smtClean="0">
                <a:solidFill>
                  <a:srgbClr val="00B050"/>
                </a:solidFill>
              </a:rPr>
              <a:t>Taliban in Afghanistan enforced a very strict dress code. Woman have to wear a full length gown called a </a:t>
            </a:r>
            <a:r>
              <a:rPr lang="en-IE" dirty="0" err="1" smtClean="0">
                <a:solidFill>
                  <a:srgbClr val="00B050"/>
                </a:solidFill>
              </a:rPr>
              <a:t>Burka</a:t>
            </a:r>
            <a:r>
              <a:rPr lang="en-IE" dirty="0" smtClean="0">
                <a:solidFill>
                  <a:srgbClr val="00B050"/>
                </a:solidFill>
              </a:rPr>
              <a: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3538" name="Picture 2" descr="http://pastoralia.org/wp-content/uploads/2010/09/koran_gold_400q.227183730_std.jpg"/>
          <p:cNvPicPr>
            <a:picLocks noChangeAspect="1" noChangeArrowheads="1"/>
          </p:cNvPicPr>
          <p:nvPr/>
        </p:nvPicPr>
        <p:blipFill>
          <a:blip r:embed="rId3" cstate="print"/>
          <a:srcRect/>
          <a:stretch>
            <a:fillRect/>
          </a:stretch>
        </p:blipFill>
        <p:spPr bwMode="auto">
          <a:xfrm>
            <a:off x="611560" y="548680"/>
            <a:ext cx="8028384" cy="6021288"/>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5586" name="Picture 2" descr="http://3.bp.blogspot.com/_Whlnx57bOlw/TFb78EmiVdI/AAAAAAAAAKI/Pvm9CasnPck/s1600/burka.jpg"/>
          <p:cNvPicPr>
            <a:picLocks noChangeAspect="1" noChangeArrowheads="1"/>
          </p:cNvPicPr>
          <p:nvPr/>
        </p:nvPicPr>
        <p:blipFill>
          <a:blip r:embed="rId3" cstate="print"/>
          <a:srcRect/>
          <a:stretch>
            <a:fillRect/>
          </a:stretch>
        </p:blipFill>
        <p:spPr bwMode="auto">
          <a:xfrm>
            <a:off x="323528" y="162826"/>
            <a:ext cx="8648650" cy="646201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Defined by Religion</a:t>
            </a:r>
            <a:br>
              <a:rPr lang="en-IE" dirty="0" smtClean="0"/>
            </a:br>
            <a:r>
              <a:rPr lang="en-IE" dirty="0" smtClean="0"/>
              <a:t>The Islamic World</a:t>
            </a:r>
            <a:endParaRPr lang="en-US" dirty="0"/>
          </a:p>
        </p:txBody>
      </p:sp>
      <p:sp>
        <p:nvSpPr>
          <p:cNvPr id="3" name="Content Placeholder 2"/>
          <p:cNvSpPr>
            <a:spLocks noGrp="1"/>
          </p:cNvSpPr>
          <p:nvPr>
            <p:ph sz="quarter" idx="1"/>
          </p:nvPr>
        </p:nvSpPr>
        <p:spPr/>
        <p:txBody>
          <a:bodyPr>
            <a:normAutofit/>
          </a:bodyPr>
          <a:lstStyle/>
          <a:p>
            <a:r>
              <a:rPr lang="en-IE" dirty="0" smtClean="0"/>
              <a:t>Muslims have to</a:t>
            </a:r>
          </a:p>
          <a:p>
            <a:pPr>
              <a:buFontTx/>
              <a:buChar char="-"/>
            </a:pPr>
            <a:r>
              <a:rPr lang="en-IE" dirty="0" smtClean="0">
                <a:solidFill>
                  <a:srgbClr val="00B050"/>
                </a:solidFill>
              </a:rPr>
              <a:t>Pray five times a day</a:t>
            </a:r>
            <a:r>
              <a:rPr lang="en-IE" dirty="0" smtClean="0"/>
              <a:t>.</a:t>
            </a:r>
          </a:p>
          <a:p>
            <a:pPr>
              <a:buFontTx/>
              <a:buChar char="-"/>
            </a:pPr>
            <a:r>
              <a:rPr lang="en-IE" dirty="0" smtClean="0">
                <a:solidFill>
                  <a:srgbClr val="00B050"/>
                </a:solidFill>
              </a:rPr>
              <a:t>Visit Mecca on pilgrimage once in their lifetime </a:t>
            </a:r>
            <a:r>
              <a:rPr lang="en-IE" dirty="0" smtClean="0"/>
              <a:t>if fit and able to afford it.</a:t>
            </a:r>
          </a:p>
          <a:p>
            <a:pPr>
              <a:buFontTx/>
              <a:buChar char="-"/>
            </a:pPr>
            <a:r>
              <a:rPr lang="en-IE" dirty="0" smtClean="0"/>
              <a:t>Give </a:t>
            </a:r>
            <a:r>
              <a:rPr lang="en-IE" dirty="0" smtClean="0">
                <a:solidFill>
                  <a:srgbClr val="00B050"/>
                </a:solidFill>
              </a:rPr>
              <a:t>charity</a:t>
            </a:r>
            <a:r>
              <a:rPr lang="en-IE" dirty="0" smtClean="0"/>
              <a:t> to the poor.</a:t>
            </a:r>
          </a:p>
          <a:p>
            <a:pPr>
              <a:buFontTx/>
              <a:buChar char="-"/>
            </a:pPr>
            <a:r>
              <a:rPr lang="en-IE" dirty="0" smtClean="0">
                <a:solidFill>
                  <a:srgbClr val="00B050"/>
                </a:solidFill>
              </a:rPr>
              <a:t>Fast from dawn to dusk during the month of Ramadan</a:t>
            </a:r>
            <a:r>
              <a:rPr lang="en-IE" dirty="0" smtClean="0"/>
              <a:t>.</a:t>
            </a:r>
          </a:p>
          <a:p>
            <a:pPr>
              <a:buFontTx/>
              <a:buChar char="-"/>
            </a:pPr>
            <a:r>
              <a:rPr lang="en-IE" dirty="0" smtClean="0"/>
              <a:t>Abstain from </a:t>
            </a:r>
            <a:r>
              <a:rPr lang="en-IE" dirty="0" smtClean="0">
                <a:solidFill>
                  <a:srgbClr val="00B050"/>
                </a:solidFill>
              </a:rPr>
              <a:t>alcohol, gambling and smoking</a:t>
            </a:r>
            <a:r>
              <a:rPr lang="en-IE" dirty="0" smtClean="0"/>
              <a:t>.</a:t>
            </a:r>
          </a:p>
          <a:p>
            <a:pPr>
              <a:buFontTx/>
              <a:buChar char="-"/>
            </a:pPr>
            <a:r>
              <a:rPr lang="en-IE" dirty="0" smtClean="0">
                <a:solidFill>
                  <a:srgbClr val="00B050"/>
                </a:solidFill>
              </a:rPr>
              <a:t>Refrain from eating po</a:t>
            </a:r>
            <a:r>
              <a:rPr lang="en-IE" dirty="0" smtClean="0"/>
              <a:t>rk. The meat is slaughter is a special way known as </a:t>
            </a:r>
            <a:r>
              <a:rPr lang="en-IE" dirty="0" err="1" smtClean="0">
                <a:solidFill>
                  <a:srgbClr val="00B050"/>
                </a:solidFill>
              </a:rPr>
              <a:t>Halal</a:t>
            </a:r>
            <a:r>
              <a:rPr lang="en-IE" dirty="0" smtClean="0">
                <a:solidFill>
                  <a:srgbClr val="00B050"/>
                </a:solidFill>
              </a:rPr>
              <a: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5346" name="Picture 2" descr="http://www.topnews.in/files/mecca_0.jpg"/>
          <p:cNvPicPr>
            <a:picLocks noChangeAspect="1" noChangeArrowheads="1"/>
          </p:cNvPicPr>
          <p:nvPr/>
        </p:nvPicPr>
        <p:blipFill>
          <a:blip r:embed="rId3" cstate="print"/>
          <a:srcRect/>
          <a:stretch>
            <a:fillRect/>
          </a:stretch>
        </p:blipFill>
        <p:spPr bwMode="auto">
          <a:xfrm>
            <a:off x="251520" y="332656"/>
            <a:ext cx="8725222" cy="6356176"/>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7394" name="Picture 2" descr="http://media.mumineen.org/archive/photos/jamaat1427/zilhaj-8_mecca-1.jpg"/>
          <p:cNvPicPr>
            <a:picLocks noChangeAspect="1" noChangeArrowheads="1"/>
          </p:cNvPicPr>
          <p:nvPr/>
        </p:nvPicPr>
        <p:blipFill>
          <a:blip r:embed="rId3" cstate="print"/>
          <a:srcRect/>
          <a:stretch>
            <a:fillRect/>
          </a:stretch>
        </p:blipFill>
        <p:spPr bwMode="auto">
          <a:xfrm>
            <a:off x="611560" y="146050"/>
            <a:ext cx="7983066" cy="63839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3298" name="Picture 2" descr="http://www.arcadyholistic.ca/blog/islamwomenpray.jpg"/>
          <p:cNvPicPr>
            <a:picLocks noChangeAspect="1" noChangeArrowheads="1"/>
          </p:cNvPicPr>
          <p:nvPr/>
        </p:nvPicPr>
        <p:blipFill>
          <a:blip r:embed="rId3" cstate="print"/>
          <a:srcRect/>
          <a:stretch>
            <a:fillRect/>
          </a:stretch>
        </p:blipFill>
        <p:spPr bwMode="auto">
          <a:xfrm>
            <a:off x="323528" y="399293"/>
            <a:ext cx="8820472" cy="619619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Regions Defined by Religion</a:t>
            </a:r>
            <a:br>
              <a:rPr lang="en-IE" dirty="0" smtClean="0"/>
            </a:br>
            <a:r>
              <a:rPr lang="en-IE" dirty="0" smtClean="0"/>
              <a:t>The Islamic World</a:t>
            </a:r>
            <a:endParaRPr lang="en-US" dirty="0"/>
          </a:p>
        </p:txBody>
      </p:sp>
      <p:sp>
        <p:nvSpPr>
          <p:cNvPr id="3" name="Content Placeholder 2"/>
          <p:cNvSpPr>
            <a:spLocks noGrp="1"/>
          </p:cNvSpPr>
          <p:nvPr>
            <p:ph sz="quarter" idx="1"/>
          </p:nvPr>
        </p:nvSpPr>
        <p:spPr/>
        <p:txBody>
          <a:bodyPr/>
          <a:lstStyle/>
          <a:p>
            <a:r>
              <a:rPr lang="en-IE" dirty="0" smtClean="0"/>
              <a:t>Islam provides a value system that influences all aspects of economic, social , cultural and political life in the Islamic cultural region. The value system unites the diverse ethnic groups that make up the Islamic world. </a:t>
            </a:r>
            <a:r>
              <a:rPr lang="en-IE" dirty="0" smtClean="0">
                <a:solidFill>
                  <a:srgbClr val="00B050"/>
                </a:solidFill>
              </a:rPr>
              <a:t>The total number of Muslims globally is 1.3 billion</a:t>
            </a:r>
            <a:r>
              <a:rPr lang="en-IE" dirty="0" smtClean="0">
                <a:solidFill>
                  <a:srgbClr val="00B050"/>
                </a:solidFill>
              </a:rPr>
              <a:t>.</a:t>
            </a:r>
          </a:p>
          <a:p>
            <a:r>
              <a:rPr lang="en-IE" dirty="0" smtClean="0">
                <a:solidFill>
                  <a:srgbClr val="00B050"/>
                </a:solidFill>
              </a:rPr>
              <a:t>Migration is the main reason for the spread of Islam. In 2009, there were around 84,000 Muslims in Ireland. Many worship at the mosque in </a:t>
            </a:r>
            <a:r>
              <a:rPr lang="en-IE" dirty="0" err="1" smtClean="0">
                <a:solidFill>
                  <a:srgbClr val="00B050"/>
                </a:solidFill>
              </a:rPr>
              <a:t>Clonskeagh</a:t>
            </a:r>
            <a:r>
              <a:rPr lang="en-IE" dirty="0" smtClean="0">
                <a:solidFill>
                  <a:srgbClr val="00B050"/>
                </a:solidFill>
              </a:rPr>
              <a: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7634" name="Picture 2" descr="http://www.pillarsoftruth.com/Images/PopulationProfile.jpg"/>
          <p:cNvPicPr>
            <a:picLocks noChangeAspect="1" noChangeArrowheads="1"/>
          </p:cNvPicPr>
          <p:nvPr/>
        </p:nvPicPr>
        <p:blipFill>
          <a:blip r:embed="rId3" cstate="print"/>
          <a:srcRect/>
          <a:stretch>
            <a:fillRect/>
          </a:stretch>
        </p:blipFill>
        <p:spPr bwMode="auto">
          <a:xfrm>
            <a:off x="251521" y="404664"/>
            <a:ext cx="8892480" cy="606244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9442" name="Picture 2" descr="http://ecx.images-amazon.com/images/I/51Arfj2AcGL._BO2,204,203,200_PIsitb-sticker-arrow-click,TopRight,35,-76_AA300_SH20_OU01_.jpg"/>
          <p:cNvPicPr>
            <a:picLocks noChangeAspect="1" noChangeArrowheads="1"/>
          </p:cNvPicPr>
          <p:nvPr/>
        </p:nvPicPr>
        <p:blipFill>
          <a:blip r:embed="rId3" cstate="print"/>
          <a:srcRect/>
          <a:stretch>
            <a:fillRect/>
          </a:stretch>
        </p:blipFill>
        <p:spPr bwMode="auto">
          <a:xfrm>
            <a:off x="0" y="0"/>
            <a:ext cx="8748464" cy="658822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493</TotalTime>
  <Words>2399</Words>
  <Application>Microsoft Office PowerPoint</Application>
  <PresentationFormat>On-screen Show (4:3)</PresentationFormat>
  <Paragraphs>218</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Equity</vt:lpstr>
      <vt:lpstr>Regional Geography Definition of Regions</vt:lpstr>
      <vt:lpstr>What is a region</vt:lpstr>
      <vt:lpstr>What you need to know in this Section</vt:lpstr>
      <vt:lpstr>1. Physical Region</vt:lpstr>
      <vt:lpstr>Geomorphologic (Physical)Region. </vt:lpstr>
      <vt:lpstr>Slide 6</vt:lpstr>
      <vt:lpstr>Geomorphologic (Physical)Region “The Burren”</vt:lpstr>
      <vt:lpstr>Slide 8</vt:lpstr>
      <vt:lpstr>Slide 9</vt:lpstr>
      <vt:lpstr>Slide 10</vt:lpstr>
      <vt:lpstr>Geomorphologic (Physical)Region “The Burren”</vt:lpstr>
      <vt:lpstr>Slide 12</vt:lpstr>
      <vt:lpstr>Slide 13</vt:lpstr>
      <vt:lpstr>Geomorphologic (Physical)Region “The Burren”</vt:lpstr>
      <vt:lpstr>Slide 15</vt:lpstr>
      <vt:lpstr>Geomorphologic (Physical)Region “The Burren”</vt:lpstr>
      <vt:lpstr>Slide 17</vt:lpstr>
      <vt:lpstr>Slide 18</vt:lpstr>
      <vt:lpstr>Geomorphologic (Physical)Region “The Burren”</vt:lpstr>
      <vt:lpstr>Slide 20</vt:lpstr>
      <vt:lpstr>The Burren</vt:lpstr>
      <vt:lpstr>2. Climatic Regions</vt:lpstr>
      <vt:lpstr>Slide 23</vt:lpstr>
      <vt:lpstr>Climatic regions</vt:lpstr>
      <vt:lpstr>Slide 25</vt:lpstr>
      <vt:lpstr>Cool temperate Oceanic Climate</vt:lpstr>
      <vt:lpstr>Cool temperate Oceanic Climate Figures</vt:lpstr>
      <vt:lpstr>Cool temperate Oceanic Climate Latitude</vt:lpstr>
      <vt:lpstr> </vt:lpstr>
      <vt:lpstr>Cool temperate Oceanic Climate Prevailing Winds</vt:lpstr>
      <vt:lpstr>Slide 31</vt:lpstr>
      <vt:lpstr>Cool temperate Oceanic Climate North Atlantic Drift</vt:lpstr>
      <vt:lpstr>Slide 33</vt:lpstr>
      <vt:lpstr>Cool temperate Oceanic Climate Altitude</vt:lpstr>
      <vt:lpstr> </vt:lpstr>
      <vt:lpstr>Cool temperate Oceanic Climate Aspect</vt:lpstr>
      <vt:lpstr> </vt:lpstr>
      <vt:lpstr>Cool temperate Oceanic Climate Distance from the sea</vt:lpstr>
      <vt:lpstr> </vt:lpstr>
      <vt:lpstr>3. Region of Industrial Decline</vt:lpstr>
      <vt:lpstr>Regions of Industrial Decline Sambre- Meuse Valley, Belgium</vt:lpstr>
      <vt:lpstr>Slide 42</vt:lpstr>
      <vt:lpstr>Slide 43</vt:lpstr>
      <vt:lpstr>Regions of Industrial Decline Sambre- Meuse Valley, Belgium</vt:lpstr>
      <vt:lpstr>Slide 45</vt:lpstr>
      <vt:lpstr>Slide 46</vt:lpstr>
      <vt:lpstr>Slide 47</vt:lpstr>
      <vt:lpstr>Regions of Industrial Decline Sambre- Meuse Valley, Belgium</vt:lpstr>
      <vt:lpstr>Slide 49</vt:lpstr>
      <vt:lpstr>Slide 50</vt:lpstr>
      <vt:lpstr>Slide 51</vt:lpstr>
      <vt:lpstr>Regions of Industrial Decline Sambre- Meuse Valley, Belgium</vt:lpstr>
      <vt:lpstr>Slide 53</vt:lpstr>
      <vt:lpstr>Regions of Industrial Decline Sambre- Meuse Valley, Belgium</vt:lpstr>
      <vt:lpstr>Slide 55</vt:lpstr>
      <vt:lpstr>Slide 56</vt:lpstr>
      <vt:lpstr>Slide 57</vt:lpstr>
      <vt:lpstr>Regions of Industrial Decline Sambre- Meuse Valley, Belgium</vt:lpstr>
      <vt:lpstr>4. A region of Cultural Divide</vt:lpstr>
      <vt:lpstr>Cultural Regions Europe The Flanders Wallonia divide</vt:lpstr>
      <vt:lpstr>Slide 61</vt:lpstr>
      <vt:lpstr>Slide 62</vt:lpstr>
      <vt:lpstr>Cultural Regions Europe The Flanders Wallonia divide</vt:lpstr>
      <vt:lpstr>Slide 64</vt:lpstr>
      <vt:lpstr>Slide 65</vt:lpstr>
      <vt:lpstr>Cultural Regions Europe The Flanders Wallonia divide</vt:lpstr>
      <vt:lpstr>Cultural Regions Europe The Flanders Wallonia divide</vt:lpstr>
      <vt:lpstr>Cultural Regions Europe The Flanders Wallonia divide</vt:lpstr>
      <vt:lpstr>Cultural Regions Europe The Flanders Wallonia divide</vt:lpstr>
      <vt:lpstr>Slide 70</vt:lpstr>
      <vt:lpstr>Cultural Regions Europe The Flanders Wallonia divide</vt:lpstr>
      <vt:lpstr>Slide 72</vt:lpstr>
      <vt:lpstr>Slide 73</vt:lpstr>
      <vt:lpstr>Cultural Regions Europe The Flanders Wallonia divide</vt:lpstr>
      <vt:lpstr>Slide 75</vt:lpstr>
      <vt:lpstr>Slide 76</vt:lpstr>
      <vt:lpstr>Cultural Regions Europe The Flanders Wallonia divide</vt:lpstr>
      <vt:lpstr>Slide 78</vt:lpstr>
      <vt:lpstr>Slide 79</vt:lpstr>
      <vt:lpstr>Region Defined by Religion</vt:lpstr>
      <vt:lpstr>Regions Defined by Religion The Islamic World</vt:lpstr>
      <vt:lpstr>Slide 82</vt:lpstr>
      <vt:lpstr>Slide 83</vt:lpstr>
      <vt:lpstr>Regions Defined by Religion The Islamic World</vt:lpstr>
      <vt:lpstr>Slide 85</vt:lpstr>
      <vt:lpstr>Slide 86</vt:lpstr>
      <vt:lpstr>Regions Defined by Religion The Islamic World</vt:lpstr>
      <vt:lpstr>Slide 88</vt:lpstr>
      <vt:lpstr>Slide 89</vt:lpstr>
      <vt:lpstr>Slide 90</vt:lpstr>
      <vt:lpstr>Regions Defined by Religion The Islamic World</vt:lpstr>
      <vt:lpstr>Slide 92</vt:lpstr>
      <vt:lpstr>Slide 93</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Geography</dc:title>
  <dc:creator>Valued Acer Customer</dc:creator>
  <cp:lastModifiedBy>Valued Acer Customer</cp:lastModifiedBy>
  <cp:revision>40</cp:revision>
  <dcterms:created xsi:type="dcterms:W3CDTF">2010-10-06T16:26:58Z</dcterms:created>
  <dcterms:modified xsi:type="dcterms:W3CDTF">2011-11-16T22:39:00Z</dcterms:modified>
</cp:coreProperties>
</file>