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5"/>
  </p:notesMasterIdLst>
  <p:sldIdLst>
    <p:sldId id="256" r:id="rId2"/>
    <p:sldId id="351" r:id="rId3"/>
    <p:sldId id="352" r:id="rId4"/>
    <p:sldId id="257" r:id="rId5"/>
    <p:sldId id="336" r:id="rId6"/>
    <p:sldId id="258" r:id="rId7"/>
    <p:sldId id="259" r:id="rId8"/>
    <p:sldId id="337" r:id="rId9"/>
    <p:sldId id="353" r:id="rId10"/>
    <p:sldId id="343" r:id="rId11"/>
    <p:sldId id="354" r:id="rId12"/>
    <p:sldId id="292" r:id="rId13"/>
    <p:sldId id="294" r:id="rId14"/>
    <p:sldId id="318" r:id="rId15"/>
    <p:sldId id="355" r:id="rId16"/>
    <p:sldId id="320" r:id="rId17"/>
    <p:sldId id="326" r:id="rId18"/>
    <p:sldId id="327" r:id="rId19"/>
    <p:sldId id="323" r:id="rId20"/>
    <p:sldId id="324" r:id="rId21"/>
    <p:sldId id="333" r:id="rId22"/>
    <p:sldId id="334" r:id="rId23"/>
    <p:sldId id="345" r:id="rId24"/>
    <p:sldId id="346" r:id="rId25"/>
    <p:sldId id="347" r:id="rId26"/>
    <p:sldId id="348" r:id="rId27"/>
    <p:sldId id="349" r:id="rId28"/>
    <p:sldId id="356" r:id="rId29"/>
    <p:sldId id="357" r:id="rId30"/>
    <p:sldId id="358" r:id="rId31"/>
    <p:sldId id="359" r:id="rId32"/>
    <p:sldId id="360" r:id="rId33"/>
    <p:sldId id="362" r:id="rId34"/>
    <p:sldId id="365" r:id="rId35"/>
    <p:sldId id="366" r:id="rId36"/>
    <p:sldId id="364" r:id="rId37"/>
    <p:sldId id="363" r:id="rId38"/>
    <p:sldId id="261" r:id="rId39"/>
    <p:sldId id="367" r:id="rId40"/>
    <p:sldId id="278" r:id="rId41"/>
    <p:sldId id="277" r:id="rId42"/>
    <p:sldId id="280" r:id="rId43"/>
    <p:sldId id="373" r:id="rId44"/>
    <p:sldId id="368" r:id="rId45"/>
    <p:sldId id="369" r:id="rId46"/>
    <p:sldId id="370" r:id="rId47"/>
    <p:sldId id="371" r:id="rId48"/>
    <p:sldId id="372" r:id="rId49"/>
    <p:sldId id="316" r:id="rId50"/>
    <p:sldId id="275" r:id="rId51"/>
    <p:sldId id="262" r:id="rId52"/>
    <p:sldId id="286" r:id="rId53"/>
    <p:sldId id="263" r:id="rId54"/>
    <p:sldId id="264" r:id="rId55"/>
    <p:sldId id="288" r:id="rId56"/>
    <p:sldId id="303" r:id="rId57"/>
    <p:sldId id="304" r:id="rId58"/>
    <p:sldId id="305" r:id="rId59"/>
    <p:sldId id="306" r:id="rId60"/>
    <p:sldId id="307" r:id="rId61"/>
    <p:sldId id="308" r:id="rId62"/>
    <p:sldId id="268" r:id="rId63"/>
    <p:sldId id="269" r:id="rId64"/>
    <p:sldId id="270" r:id="rId65"/>
    <p:sldId id="271" r:id="rId66"/>
    <p:sldId id="272" r:id="rId67"/>
    <p:sldId id="273" r:id="rId68"/>
    <p:sldId id="340" r:id="rId69"/>
    <p:sldId id="361" r:id="rId70"/>
    <p:sldId id="338" r:id="rId71"/>
    <p:sldId id="339" r:id="rId72"/>
    <p:sldId id="341" r:id="rId73"/>
    <p:sldId id="342" r:id="rId74"/>
  </p:sldIdLst>
  <p:sldSz cx="9144000" cy="6858000" type="screen4x3"/>
  <p:notesSz cx="6858000" cy="9144000"/>
  <p:defaultTextStyle>
    <a:defPPr>
      <a:defRPr lang="ga-I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FF"/>
    <a:srgbClr val="FFFF00"/>
    <a:srgbClr val="000099"/>
    <a:srgbClr val="FF0066"/>
    <a:srgbClr val="F406D8"/>
    <a:srgbClr val="336600"/>
    <a:srgbClr val="FF6600"/>
    <a:srgbClr val="FF3300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4" autoAdjust="0"/>
    <p:restoredTop sz="94718" autoAdjust="0"/>
  </p:normalViewPr>
  <p:slideViewPr>
    <p:cSldViewPr>
      <p:cViewPr varScale="1">
        <p:scale>
          <a:sx n="103" d="100"/>
          <a:sy n="103" d="100"/>
        </p:scale>
        <p:origin x="23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42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49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ga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410A0F65-C634-4B2B-99C8-2478B4B719B2}" type="datetimeFigureOut">
              <a:rPr lang="ga-IE"/>
              <a:pPr>
                <a:defRPr/>
              </a:pPr>
              <a:t>03/09/2013</a:t>
            </a:fld>
            <a:endParaRPr lang="ga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ga-IE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ga-IE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ga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9FA2E09B-EA57-444F-BFD4-0DC6D344E2D7}" type="slidenum">
              <a:rPr lang="ga-IE"/>
              <a:pPr>
                <a:defRPr/>
              </a:pPr>
              <a:t>‹#›</a:t>
            </a:fld>
            <a:endParaRPr lang="ga-IE"/>
          </a:p>
        </p:txBody>
      </p:sp>
    </p:spTree>
    <p:extLst>
      <p:ext uri="{BB962C8B-B14F-4D97-AF65-F5344CB8AC3E}">
        <p14:creationId xmlns:p14="http://schemas.microsoft.com/office/powerpoint/2010/main" val="3775006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055A034-F8E4-4A60-8C6D-09F94D4F3753}" type="slidenum">
              <a:rPr lang="ga-IE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ga-IE"/>
          </a:p>
        </p:txBody>
      </p:sp>
    </p:spTree>
    <p:extLst>
      <p:ext uri="{BB962C8B-B14F-4D97-AF65-F5344CB8AC3E}">
        <p14:creationId xmlns:p14="http://schemas.microsoft.com/office/powerpoint/2010/main" val="38163211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6150617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7475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D2EEA52-D10B-4FCD-BA47-840267BFE140}" type="slidenum">
              <a:rPr lang="ga-IE" sz="1200">
                <a:latin typeface="Calibri" pitchFamily="34" charset="0"/>
              </a:rPr>
              <a:pPr algn="r"/>
              <a:t>14</a:t>
            </a:fld>
            <a:endParaRPr lang="ga-IE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2656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72DDFB1-815C-4F5F-AF1E-526BA9D2B696}" type="slidenum">
              <a:rPr lang="ga-IE"/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ga-IE"/>
          </a:p>
        </p:txBody>
      </p:sp>
    </p:spTree>
    <p:extLst>
      <p:ext uri="{BB962C8B-B14F-4D97-AF65-F5344CB8AC3E}">
        <p14:creationId xmlns:p14="http://schemas.microsoft.com/office/powerpoint/2010/main" val="29578440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7885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DACF5D1-26F8-410F-B3E4-6CA53FF7B8ED}" type="slidenum">
              <a:rPr lang="ga-IE" sz="1200">
                <a:latin typeface="Calibri" pitchFamily="34" charset="0"/>
              </a:rPr>
              <a:pPr algn="r"/>
              <a:t>16</a:t>
            </a:fld>
            <a:endParaRPr lang="ga-IE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0174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IE" smtClean="0"/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8615408-D616-4AAB-94CD-0C1314DF72E8}" type="slidenum">
              <a:rPr lang="en-IE"/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023178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IE" smtClean="0"/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13D0B85-43A7-4B7D-BDC9-3909078E0321}" type="slidenum">
              <a:rPr lang="en-IE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900728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3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2465955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3561768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4D64E7-2964-4DFB-AB58-8A29118A2C86}" type="slidenum">
              <a:rPr lang="en-IE" smtClean="0"/>
              <a:pPr/>
              <a:t>21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932631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4D64E7-2964-4DFB-AB58-8A29118A2C86}" type="slidenum">
              <a:rPr lang="en-IE" smtClean="0"/>
              <a:pPr/>
              <a:t>22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804308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54781E1-FADF-4152-836E-626EE9FCEC64}" type="slidenum">
              <a:rPr lang="ga-IE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ga-IE"/>
          </a:p>
        </p:txBody>
      </p:sp>
    </p:spTree>
    <p:extLst>
      <p:ext uri="{BB962C8B-B14F-4D97-AF65-F5344CB8AC3E}">
        <p14:creationId xmlns:p14="http://schemas.microsoft.com/office/powerpoint/2010/main" val="30351653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77244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4059F0-8961-4D9C-AD59-1678362C1ECB}" type="slidenum">
              <a:rPr lang="en-GB" smtClean="0"/>
              <a:pPr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99971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IE" dirty="0" smtClean="0"/>
          </a:p>
        </p:txBody>
      </p:sp>
      <p:sp>
        <p:nvSpPr>
          <p:cNvPr id="9011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76D33A64-D728-40A1-A814-046DA7E02EBB}" type="slidenum">
              <a:rPr lang="en-IE" sz="1200">
                <a:latin typeface="Calibri" pitchFamily="34" charset="0"/>
              </a:rPr>
              <a:pPr algn="r"/>
              <a:t>25</a:t>
            </a:fld>
            <a:endParaRPr lang="en-IE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46725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6191040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505428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58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7483684-B0A5-410D-B02E-02B9EEC3E8FF}" type="slidenum">
              <a:rPr lang="ga-IE"/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ga-IE"/>
          </a:p>
        </p:txBody>
      </p:sp>
    </p:spTree>
    <p:extLst>
      <p:ext uri="{BB962C8B-B14F-4D97-AF65-F5344CB8AC3E}">
        <p14:creationId xmlns:p14="http://schemas.microsoft.com/office/powerpoint/2010/main" val="2496489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1264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22C208A-6897-4A38-99AA-E796041554BB}" type="slidenum">
              <a:rPr lang="ga-IE" sz="1200">
                <a:latin typeface="Calibri" pitchFamily="34" charset="0"/>
              </a:rPr>
              <a:pPr algn="r"/>
              <a:t>30</a:t>
            </a:fld>
            <a:endParaRPr lang="ga-IE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03420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495C393-6789-4CCC-8C2A-FA48EC03C82A}" type="slidenum">
              <a:rPr lang="ga-IE"/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ga-IE"/>
          </a:p>
        </p:txBody>
      </p:sp>
    </p:spTree>
    <p:extLst>
      <p:ext uri="{BB962C8B-B14F-4D97-AF65-F5344CB8AC3E}">
        <p14:creationId xmlns:p14="http://schemas.microsoft.com/office/powerpoint/2010/main" val="59919506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A2E09B-EA57-444F-BFD4-0DC6D344E2D7}" type="slidenum">
              <a:rPr lang="ga-IE" smtClean="0"/>
              <a:pPr>
                <a:defRPr/>
              </a:pPr>
              <a:t>33</a:t>
            </a:fld>
            <a:endParaRPr lang="ga-IE"/>
          </a:p>
        </p:txBody>
      </p:sp>
    </p:spTree>
    <p:extLst>
      <p:ext uri="{BB962C8B-B14F-4D97-AF65-F5344CB8AC3E}">
        <p14:creationId xmlns:p14="http://schemas.microsoft.com/office/powerpoint/2010/main" val="14970333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460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96E10D6-73D8-40B5-A0AF-18807796EA14}" type="slidenum">
              <a:rPr lang="ga-IE"/>
              <a:pPr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ga-IE"/>
          </a:p>
        </p:txBody>
      </p:sp>
    </p:spTree>
    <p:extLst>
      <p:ext uri="{BB962C8B-B14F-4D97-AF65-F5344CB8AC3E}">
        <p14:creationId xmlns:p14="http://schemas.microsoft.com/office/powerpoint/2010/main" val="3924168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EA4E5-C6C1-4ECB-8C87-D75990EA95F3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50005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37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4157598-2559-4B46-AF51-97E19B81C48D}" type="slidenum">
              <a:rPr lang="ga-IE"/>
              <a:pPr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ga-IE"/>
          </a:p>
        </p:txBody>
      </p:sp>
    </p:spTree>
    <p:extLst>
      <p:ext uri="{BB962C8B-B14F-4D97-AF65-F5344CB8AC3E}">
        <p14:creationId xmlns:p14="http://schemas.microsoft.com/office/powerpoint/2010/main" val="213080776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495C393-6789-4CCC-8C2A-FA48EC03C82A}" type="slidenum">
              <a:rPr lang="ga-IE"/>
              <a:pPr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ga-IE"/>
          </a:p>
        </p:txBody>
      </p:sp>
    </p:spTree>
    <p:extLst>
      <p:ext uri="{BB962C8B-B14F-4D97-AF65-F5344CB8AC3E}">
        <p14:creationId xmlns:p14="http://schemas.microsoft.com/office/powerpoint/2010/main" val="230221043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993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2EC8FAA-2027-47B6-B1E7-C153E7280012}" type="slidenum">
              <a:rPr lang="ga-IE"/>
              <a:pPr fontAlgn="base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ga-IE"/>
          </a:p>
        </p:txBody>
      </p:sp>
    </p:spTree>
    <p:extLst>
      <p:ext uri="{BB962C8B-B14F-4D97-AF65-F5344CB8AC3E}">
        <p14:creationId xmlns:p14="http://schemas.microsoft.com/office/powerpoint/2010/main" val="302709101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789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21B7CDE-457F-4979-A155-D5844E3643BA}" type="slidenum">
              <a:rPr lang="ga-IE"/>
              <a:pPr fontAlgn="base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ga-IE"/>
          </a:p>
        </p:txBody>
      </p:sp>
    </p:spTree>
    <p:extLst>
      <p:ext uri="{BB962C8B-B14F-4D97-AF65-F5344CB8AC3E}">
        <p14:creationId xmlns:p14="http://schemas.microsoft.com/office/powerpoint/2010/main" val="306976399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6C5D6FF-BCF1-441E-A364-9D4A98DFE609}" type="slidenum">
              <a:rPr lang="ga-IE"/>
              <a:pPr fontAlgn="base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ga-IE"/>
          </a:p>
        </p:txBody>
      </p:sp>
    </p:spTree>
    <p:extLst>
      <p:ext uri="{BB962C8B-B14F-4D97-AF65-F5344CB8AC3E}">
        <p14:creationId xmlns:p14="http://schemas.microsoft.com/office/powerpoint/2010/main" val="186758726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A2E09B-EA57-444F-BFD4-0DC6D344E2D7}" type="slidenum">
              <a:rPr lang="ga-IE" smtClean="0"/>
              <a:pPr>
                <a:defRPr/>
              </a:pPr>
              <a:t>44</a:t>
            </a:fld>
            <a:endParaRPr lang="ga-IE"/>
          </a:p>
        </p:txBody>
      </p:sp>
    </p:spTree>
    <p:extLst>
      <p:ext uri="{BB962C8B-B14F-4D97-AF65-F5344CB8AC3E}">
        <p14:creationId xmlns:p14="http://schemas.microsoft.com/office/powerpoint/2010/main" val="42217723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A2E09B-EA57-444F-BFD4-0DC6D344E2D7}" type="slidenum">
              <a:rPr lang="ga-IE" smtClean="0"/>
              <a:pPr>
                <a:defRPr/>
              </a:pPr>
              <a:t>45</a:t>
            </a:fld>
            <a:endParaRPr lang="ga-IE"/>
          </a:p>
        </p:txBody>
      </p:sp>
    </p:spTree>
    <p:extLst>
      <p:ext uri="{BB962C8B-B14F-4D97-AF65-F5344CB8AC3E}">
        <p14:creationId xmlns:p14="http://schemas.microsoft.com/office/powerpoint/2010/main" val="368800326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A2E09B-EA57-444F-BFD4-0DC6D344E2D7}" type="slidenum">
              <a:rPr lang="ga-IE" smtClean="0"/>
              <a:pPr>
                <a:defRPr/>
              </a:pPr>
              <a:t>46</a:t>
            </a:fld>
            <a:endParaRPr lang="ga-IE"/>
          </a:p>
        </p:txBody>
      </p:sp>
    </p:spTree>
    <p:extLst>
      <p:ext uri="{BB962C8B-B14F-4D97-AF65-F5344CB8AC3E}">
        <p14:creationId xmlns:p14="http://schemas.microsoft.com/office/powerpoint/2010/main" val="226261956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A2E09B-EA57-444F-BFD4-0DC6D344E2D7}" type="slidenum">
              <a:rPr lang="ga-IE" smtClean="0"/>
              <a:pPr>
                <a:defRPr/>
              </a:pPr>
              <a:t>47</a:t>
            </a:fld>
            <a:endParaRPr lang="ga-IE"/>
          </a:p>
        </p:txBody>
      </p:sp>
    </p:spTree>
    <p:extLst>
      <p:ext uri="{BB962C8B-B14F-4D97-AF65-F5344CB8AC3E}">
        <p14:creationId xmlns:p14="http://schemas.microsoft.com/office/powerpoint/2010/main" val="397946921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A2E09B-EA57-444F-BFD4-0DC6D344E2D7}" type="slidenum">
              <a:rPr lang="ga-IE" smtClean="0"/>
              <a:pPr>
                <a:defRPr/>
              </a:pPr>
              <a:t>48</a:t>
            </a:fld>
            <a:endParaRPr lang="ga-IE"/>
          </a:p>
        </p:txBody>
      </p:sp>
    </p:spTree>
    <p:extLst>
      <p:ext uri="{BB962C8B-B14F-4D97-AF65-F5344CB8AC3E}">
        <p14:creationId xmlns:p14="http://schemas.microsoft.com/office/powerpoint/2010/main" val="37502534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45FB7E6-19B1-4B46-8279-69CA2FD9AA96}" type="slidenum">
              <a:rPr lang="ga-IE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ga-IE"/>
          </a:p>
        </p:txBody>
      </p:sp>
    </p:spTree>
    <p:extLst>
      <p:ext uri="{BB962C8B-B14F-4D97-AF65-F5344CB8AC3E}">
        <p14:creationId xmlns:p14="http://schemas.microsoft.com/office/powerpoint/2010/main" val="377811540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A2E09B-EA57-444F-BFD4-0DC6D344E2D7}" type="slidenum">
              <a:rPr lang="ga-IE" smtClean="0"/>
              <a:pPr>
                <a:defRPr/>
              </a:pPr>
              <a:t>49</a:t>
            </a:fld>
            <a:endParaRPr lang="ga-IE"/>
          </a:p>
        </p:txBody>
      </p:sp>
    </p:spTree>
    <p:extLst>
      <p:ext uri="{BB962C8B-B14F-4D97-AF65-F5344CB8AC3E}">
        <p14:creationId xmlns:p14="http://schemas.microsoft.com/office/powerpoint/2010/main" val="36005762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37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4157598-2559-4B46-AF51-97E19B81C48D}" type="slidenum">
              <a:rPr lang="ga-IE"/>
              <a:pPr fontAlgn="base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ga-IE"/>
          </a:p>
        </p:txBody>
      </p:sp>
    </p:spTree>
    <p:extLst>
      <p:ext uri="{BB962C8B-B14F-4D97-AF65-F5344CB8AC3E}">
        <p14:creationId xmlns:p14="http://schemas.microsoft.com/office/powerpoint/2010/main" val="88975050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460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96E10D6-73D8-40B5-A0AF-18807796EA14}" type="slidenum">
              <a:rPr lang="ga-IE"/>
              <a:pPr fontAlgn="base">
                <a:spcBef>
                  <a:spcPct val="0"/>
                </a:spcBef>
                <a:spcAft>
                  <a:spcPct val="0"/>
                </a:spcAft>
              </a:pPr>
              <a:t>51</a:t>
            </a:fld>
            <a:endParaRPr lang="ga-IE"/>
          </a:p>
        </p:txBody>
      </p:sp>
    </p:spTree>
    <p:extLst>
      <p:ext uri="{BB962C8B-B14F-4D97-AF65-F5344CB8AC3E}">
        <p14:creationId xmlns:p14="http://schemas.microsoft.com/office/powerpoint/2010/main" val="66089542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8090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0661D67-93C9-48EF-9BB4-DAA31A617D18}" type="slidenum">
              <a:rPr lang="ga-IE" sz="1200">
                <a:latin typeface="Calibri" pitchFamily="34" charset="0"/>
              </a:rPr>
              <a:pPr algn="r"/>
              <a:t>52</a:t>
            </a:fld>
            <a:endParaRPr lang="ga-IE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41201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481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EBC3A3D-8BED-4720-9024-4D93914482AB}" type="slidenum">
              <a:rPr lang="ga-IE"/>
              <a:pPr fontAlgn="base">
                <a:spcBef>
                  <a:spcPct val="0"/>
                </a:spcBef>
                <a:spcAft>
                  <a:spcPct val="0"/>
                </a:spcAft>
              </a:pPr>
              <a:t>53</a:t>
            </a:fld>
            <a:endParaRPr lang="ga-IE"/>
          </a:p>
        </p:txBody>
      </p:sp>
    </p:spTree>
    <p:extLst>
      <p:ext uri="{BB962C8B-B14F-4D97-AF65-F5344CB8AC3E}">
        <p14:creationId xmlns:p14="http://schemas.microsoft.com/office/powerpoint/2010/main" val="10654407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01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3922607-858A-4961-9AA2-7FFB6CA4DFD7}" type="slidenum">
              <a:rPr lang="ga-IE"/>
              <a:pPr fontAlgn="base">
                <a:spcBef>
                  <a:spcPct val="0"/>
                </a:spcBef>
                <a:spcAft>
                  <a:spcPct val="0"/>
                </a:spcAft>
              </a:pPr>
              <a:t>54</a:t>
            </a:fld>
            <a:endParaRPr lang="ga-IE"/>
          </a:p>
        </p:txBody>
      </p:sp>
    </p:spTree>
    <p:extLst>
      <p:ext uri="{BB962C8B-B14F-4D97-AF65-F5344CB8AC3E}">
        <p14:creationId xmlns:p14="http://schemas.microsoft.com/office/powerpoint/2010/main" val="323958494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7238872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A2E09B-EA57-444F-BFD4-0DC6D344E2D7}" type="slidenum">
              <a:rPr lang="ga-IE" smtClean="0"/>
              <a:pPr>
                <a:defRPr/>
              </a:pPr>
              <a:t>56</a:t>
            </a:fld>
            <a:endParaRPr lang="ga-IE"/>
          </a:p>
        </p:txBody>
      </p:sp>
    </p:spTree>
    <p:extLst>
      <p:ext uri="{BB962C8B-B14F-4D97-AF65-F5344CB8AC3E}">
        <p14:creationId xmlns:p14="http://schemas.microsoft.com/office/powerpoint/2010/main" val="147951670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A2E09B-EA57-444F-BFD4-0DC6D344E2D7}" type="slidenum">
              <a:rPr lang="ga-IE" smtClean="0"/>
              <a:pPr>
                <a:defRPr/>
              </a:pPr>
              <a:t>57</a:t>
            </a:fld>
            <a:endParaRPr lang="ga-IE"/>
          </a:p>
        </p:txBody>
      </p:sp>
    </p:spTree>
    <p:extLst>
      <p:ext uri="{BB962C8B-B14F-4D97-AF65-F5344CB8AC3E}">
        <p14:creationId xmlns:p14="http://schemas.microsoft.com/office/powerpoint/2010/main" val="380155683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A2E09B-EA57-444F-BFD4-0DC6D344E2D7}" type="slidenum">
              <a:rPr lang="ga-IE" smtClean="0"/>
              <a:pPr>
                <a:defRPr/>
              </a:pPr>
              <a:t>58</a:t>
            </a:fld>
            <a:endParaRPr lang="ga-IE"/>
          </a:p>
        </p:txBody>
      </p:sp>
    </p:spTree>
    <p:extLst>
      <p:ext uri="{BB962C8B-B14F-4D97-AF65-F5344CB8AC3E}">
        <p14:creationId xmlns:p14="http://schemas.microsoft.com/office/powerpoint/2010/main" val="33802453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F5C9C8C-ABCF-493D-BCF6-70A6AC7C118F}" type="slidenum">
              <a:rPr lang="ga-IE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ga-IE"/>
          </a:p>
        </p:txBody>
      </p:sp>
    </p:spTree>
    <p:extLst>
      <p:ext uri="{BB962C8B-B14F-4D97-AF65-F5344CB8AC3E}">
        <p14:creationId xmlns:p14="http://schemas.microsoft.com/office/powerpoint/2010/main" val="63325611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A2E09B-EA57-444F-BFD4-0DC6D344E2D7}" type="slidenum">
              <a:rPr lang="ga-IE" smtClean="0"/>
              <a:pPr>
                <a:defRPr/>
              </a:pPr>
              <a:t>59</a:t>
            </a:fld>
            <a:endParaRPr lang="ga-IE"/>
          </a:p>
        </p:txBody>
      </p:sp>
    </p:spTree>
    <p:extLst>
      <p:ext uri="{BB962C8B-B14F-4D97-AF65-F5344CB8AC3E}">
        <p14:creationId xmlns:p14="http://schemas.microsoft.com/office/powerpoint/2010/main" val="232758499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A2E09B-EA57-444F-BFD4-0DC6D344E2D7}" type="slidenum">
              <a:rPr lang="ga-IE" smtClean="0"/>
              <a:pPr>
                <a:defRPr/>
              </a:pPr>
              <a:t>60</a:t>
            </a:fld>
            <a:endParaRPr lang="ga-IE"/>
          </a:p>
        </p:txBody>
      </p:sp>
    </p:spTree>
    <p:extLst>
      <p:ext uri="{BB962C8B-B14F-4D97-AF65-F5344CB8AC3E}">
        <p14:creationId xmlns:p14="http://schemas.microsoft.com/office/powerpoint/2010/main" val="473892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A2E09B-EA57-444F-BFD4-0DC6D344E2D7}" type="slidenum">
              <a:rPr lang="ga-IE" smtClean="0"/>
              <a:pPr>
                <a:defRPr/>
              </a:pPr>
              <a:t>61</a:t>
            </a:fld>
            <a:endParaRPr lang="ga-IE"/>
          </a:p>
        </p:txBody>
      </p:sp>
    </p:spTree>
    <p:extLst>
      <p:ext uri="{BB962C8B-B14F-4D97-AF65-F5344CB8AC3E}">
        <p14:creationId xmlns:p14="http://schemas.microsoft.com/office/powerpoint/2010/main" val="114724690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22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DD5DC5E-63D1-415E-81ED-123DC8C07DF5}" type="slidenum">
              <a:rPr lang="ga-IE"/>
              <a:pPr fontAlgn="base">
                <a:spcBef>
                  <a:spcPct val="0"/>
                </a:spcBef>
                <a:spcAft>
                  <a:spcPct val="0"/>
                </a:spcAft>
              </a:pPr>
              <a:t>62</a:t>
            </a:fld>
            <a:endParaRPr lang="ga-IE"/>
          </a:p>
        </p:txBody>
      </p:sp>
    </p:spTree>
    <p:extLst>
      <p:ext uri="{BB962C8B-B14F-4D97-AF65-F5344CB8AC3E}">
        <p14:creationId xmlns:p14="http://schemas.microsoft.com/office/powerpoint/2010/main" val="284287054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42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B08A826-E20E-4365-9343-5FF0B8C296E1}" type="slidenum">
              <a:rPr lang="ga-IE"/>
              <a:pPr fontAlgn="base">
                <a:spcBef>
                  <a:spcPct val="0"/>
                </a:spcBef>
                <a:spcAft>
                  <a:spcPct val="0"/>
                </a:spcAft>
              </a:pPr>
              <a:t>63</a:t>
            </a:fld>
            <a:endParaRPr lang="ga-IE"/>
          </a:p>
        </p:txBody>
      </p:sp>
    </p:spTree>
    <p:extLst>
      <p:ext uri="{BB962C8B-B14F-4D97-AF65-F5344CB8AC3E}">
        <p14:creationId xmlns:p14="http://schemas.microsoft.com/office/powerpoint/2010/main" val="360902332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63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AFE9887-620D-4DE6-9E62-81B907C69F2C}" type="slidenum">
              <a:rPr lang="ga-IE"/>
              <a:pPr fontAlgn="base">
                <a:spcBef>
                  <a:spcPct val="0"/>
                </a:spcBef>
                <a:spcAft>
                  <a:spcPct val="0"/>
                </a:spcAft>
              </a:pPr>
              <a:t>64</a:t>
            </a:fld>
            <a:endParaRPr lang="ga-IE"/>
          </a:p>
        </p:txBody>
      </p:sp>
    </p:spTree>
    <p:extLst>
      <p:ext uri="{BB962C8B-B14F-4D97-AF65-F5344CB8AC3E}">
        <p14:creationId xmlns:p14="http://schemas.microsoft.com/office/powerpoint/2010/main" val="38998958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83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1C8A38B-6BE9-4A8F-B1A2-1B3CBD2AFEC8}" type="slidenum">
              <a:rPr lang="ga-IE"/>
              <a:pPr fontAlgn="base">
                <a:spcBef>
                  <a:spcPct val="0"/>
                </a:spcBef>
                <a:spcAft>
                  <a:spcPct val="0"/>
                </a:spcAft>
              </a:pPr>
              <a:t>65</a:t>
            </a:fld>
            <a:endParaRPr lang="ga-IE"/>
          </a:p>
        </p:txBody>
      </p:sp>
    </p:spTree>
    <p:extLst>
      <p:ext uri="{BB962C8B-B14F-4D97-AF65-F5344CB8AC3E}">
        <p14:creationId xmlns:p14="http://schemas.microsoft.com/office/powerpoint/2010/main" val="345177906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604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574DEA4-32CC-4587-9CD0-FC5C6890403E}" type="slidenum">
              <a:rPr lang="ga-IE"/>
              <a:pPr fontAlgn="base">
                <a:spcBef>
                  <a:spcPct val="0"/>
                </a:spcBef>
                <a:spcAft>
                  <a:spcPct val="0"/>
                </a:spcAft>
              </a:pPr>
              <a:t>66</a:t>
            </a:fld>
            <a:endParaRPr lang="ga-IE"/>
          </a:p>
        </p:txBody>
      </p:sp>
    </p:spTree>
    <p:extLst>
      <p:ext uri="{BB962C8B-B14F-4D97-AF65-F5344CB8AC3E}">
        <p14:creationId xmlns:p14="http://schemas.microsoft.com/office/powerpoint/2010/main" val="169268678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624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DC1DFB5-6E72-40FB-8CA8-A603B88A9897}" type="slidenum">
              <a:rPr lang="ga-IE"/>
              <a:pPr fontAlgn="base">
                <a:spcBef>
                  <a:spcPct val="0"/>
                </a:spcBef>
                <a:spcAft>
                  <a:spcPct val="0"/>
                </a:spcAft>
              </a:pPr>
              <a:t>67</a:t>
            </a:fld>
            <a:endParaRPr lang="ga-IE"/>
          </a:p>
        </p:txBody>
      </p:sp>
    </p:spTree>
    <p:extLst>
      <p:ext uri="{BB962C8B-B14F-4D97-AF65-F5344CB8AC3E}">
        <p14:creationId xmlns:p14="http://schemas.microsoft.com/office/powerpoint/2010/main" val="152116897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A2E09B-EA57-444F-BFD4-0DC6D344E2D7}" type="slidenum">
              <a:rPr lang="ga-IE" smtClean="0"/>
              <a:pPr>
                <a:defRPr/>
              </a:pPr>
              <a:t>68</a:t>
            </a:fld>
            <a:endParaRPr lang="ga-IE"/>
          </a:p>
        </p:txBody>
      </p:sp>
    </p:spTree>
    <p:extLst>
      <p:ext uri="{BB962C8B-B14F-4D97-AF65-F5344CB8AC3E}">
        <p14:creationId xmlns:p14="http://schemas.microsoft.com/office/powerpoint/2010/main" val="42220080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A2E09B-EA57-444F-BFD4-0DC6D344E2D7}" type="slidenum">
              <a:rPr lang="ga-IE" smtClean="0"/>
              <a:pPr>
                <a:defRPr/>
              </a:pPr>
              <a:t>8</a:t>
            </a:fld>
            <a:endParaRPr lang="ga-IE"/>
          </a:p>
        </p:txBody>
      </p:sp>
    </p:spTree>
    <p:extLst>
      <p:ext uri="{BB962C8B-B14F-4D97-AF65-F5344CB8AC3E}">
        <p14:creationId xmlns:p14="http://schemas.microsoft.com/office/powerpoint/2010/main" val="413465859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A2E09B-EA57-444F-BFD4-0DC6D344E2D7}" type="slidenum">
              <a:rPr lang="ga-IE" smtClean="0"/>
              <a:pPr>
                <a:defRPr/>
              </a:pPr>
              <a:t>70</a:t>
            </a:fld>
            <a:endParaRPr lang="ga-IE"/>
          </a:p>
        </p:txBody>
      </p:sp>
    </p:spTree>
    <p:extLst>
      <p:ext uri="{BB962C8B-B14F-4D97-AF65-F5344CB8AC3E}">
        <p14:creationId xmlns:p14="http://schemas.microsoft.com/office/powerpoint/2010/main" val="411451432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A2E09B-EA57-444F-BFD4-0DC6D344E2D7}" type="slidenum">
              <a:rPr lang="ga-IE" smtClean="0"/>
              <a:pPr>
                <a:defRPr/>
              </a:pPr>
              <a:t>71</a:t>
            </a:fld>
            <a:endParaRPr lang="ga-IE"/>
          </a:p>
        </p:txBody>
      </p:sp>
    </p:spTree>
    <p:extLst>
      <p:ext uri="{BB962C8B-B14F-4D97-AF65-F5344CB8AC3E}">
        <p14:creationId xmlns:p14="http://schemas.microsoft.com/office/powerpoint/2010/main" val="146495705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A2E09B-EA57-444F-BFD4-0DC6D344E2D7}" type="slidenum">
              <a:rPr lang="ga-IE" smtClean="0"/>
              <a:pPr>
                <a:defRPr/>
              </a:pPr>
              <a:t>72</a:t>
            </a:fld>
            <a:endParaRPr lang="ga-IE"/>
          </a:p>
        </p:txBody>
      </p:sp>
    </p:spTree>
    <p:extLst>
      <p:ext uri="{BB962C8B-B14F-4D97-AF65-F5344CB8AC3E}">
        <p14:creationId xmlns:p14="http://schemas.microsoft.com/office/powerpoint/2010/main" val="253529830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A2E09B-EA57-444F-BFD4-0DC6D344E2D7}" type="slidenum">
              <a:rPr lang="ga-IE" smtClean="0"/>
              <a:pPr>
                <a:defRPr/>
              </a:pPr>
              <a:t>73</a:t>
            </a:fld>
            <a:endParaRPr lang="ga-IE"/>
          </a:p>
        </p:txBody>
      </p:sp>
    </p:spTree>
    <p:extLst>
      <p:ext uri="{BB962C8B-B14F-4D97-AF65-F5344CB8AC3E}">
        <p14:creationId xmlns:p14="http://schemas.microsoft.com/office/powerpoint/2010/main" val="37455028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IE" smtClean="0"/>
          </a:p>
        </p:txBody>
      </p:sp>
      <p:sp>
        <p:nvSpPr>
          <p:cNvPr id="6861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447F75A-94BC-4674-8C4C-6CCC3E542F0C}" type="slidenum">
              <a:rPr lang="en-IE" sz="1200">
                <a:latin typeface="Calibri" pitchFamily="34" charset="0"/>
              </a:rPr>
              <a:pPr algn="r"/>
              <a:t>10</a:t>
            </a:fld>
            <a:endParaRPr lang="en-IE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5940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IE" smtClean="0"/>
          </a:p>
        </p:txBody>
      </p:sp>
      <p:sp>
        <p:nvSpPr>
          <p:cNvPr id="7270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08F47E3-BB5B-488E-ACE4-72816AC9DB60}" type="slidenum">
              <a:rPr lang="en-IE" sz="1200">
                <a:latin typeface="Calibri" pitchFamily="34" charset="0"/>
              </a:rPr>
              <a:pPr algn="r"/>
              <a:t>11</a:t>
            </a:fld>
            <a:endParaRPr lang="en-IE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0007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895097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4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ounded Rectangle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81A7ABB-EC96-417D-8939-3D4A5E63B79B}" type="datetimeFigureOut">
              <a:rPr lang="ga-IE"/>
              <a:pPr>
                <a:defRPr/>
              </a:pPr>
              <a:t>03/09/2013</a:t>
            </a:fld>
            <a:endParaRPr lang="ga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ga-IE"/>
          </a:p>
        </p:txBody>
      </p:sp>
      <p:sp>
        <p:nvSpPr>
          <p:cNvPr id="9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F97A284-ED40-413A-A718-955CA608F883}" type="slidenum">
              <a:rPr lang="ga-IE"/>
              <a:pPr>
                <a:defRPr/>
              </a:pPr>
              <a:t>‹#›</a:t>
            </a:fld>
            <a:endParaRPr lang="ga-I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6DF6F0-6BC1-443A-9A8C-5E8BC1FEFA05}" type="datetimeFigureOut">
              <a:rPr lang="ga-IE"/>
              <a:pPr>
                <a:defRPr/>
              </a:pPr>
              <a:t>03/09/2013</a:t>
            </a:fld>
            <a:endParaRPr lang="ga-IE"/>
          </a:p>
        </p:txBody>
      </p:sp>
      <p:sp>
        <p:nvSpPr>
          <p:cNvPr id="5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ga-IE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1E99A1-C2AE-4011-896B-9C0247187070}" type="slidenum">
              <a:rPr lang="ga-IE"/>
              <a:pPr>
                <a:defRPr/>
              </a:pPr>
              <a:t>‹#›</a:t>
            </a:fld>
            <a:endParaRPr lang="ga-I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A6DB11-9766-4EC0-9989-90F964B63A53}" type="datetimeFigureOut">
              <a:rPr lang="ga-IE"/>
              <a:pPr>
                <a:defRPr/>
              </a:pPr>
              <a:t>03/09/2013</a:t>
            </a:fld>
            <a:endParaRPr lang="ga-IE"/>
          </a:p>
        </p:txBody>
      </p:sp>
      <p:sp>
        <p:nvSpPr>
          <p:cNvPr id="5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ga-IE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296F14-C51B-4A2F-8718-4B20A798718A}" type="slidenum">
              <a:rPr lang="ga-IE"/>
              <a:pPr>
                <a:defRPr/>
              </a:pPr>
              <a:t>‹#›</a:t>
            </a:fld>
            <a:endParaRPr lang="ga-I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776663" y="6111875"/>
            <a:ext cx="2286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1FC309-91B8-4799-87E6-918473DDA67F}" type="datetimeFigureOut">
              <a:rPr lang="ga-IE"/>
              <a:pPr>
                <a:defRPr/>
              </a:pPr>
              <a:t>03/09/2013</a:t>
            </a:fld>
            <a:endParaRPr lang="ga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62663" y="6111875"/>
            <a:ext cx="2286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ga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48663" y="6111875"/>
            <a:ext cx="457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3C0879-90D2-4950-8DCF-2C991AEB8D35}" type="slidenum">
              <a:rPr lang="ga-IE"/>
              <a:pPr>
                <a:defRPr/>
              </a:pPr>
              <a:t>‹#›</a:t>
            </a:fld>
            <a:endParaRPr lang="ga-I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A94F6A-E0AB-4616-887A-D742219DD282}" type="datetimeFigureOut">
              <a:rPr lang="ga-IE"/>
              <a:pPr>
                <a:defRPr/>
              </a:pPr>
              <a:t>03/09/2013</a:t>
            </a:fld>
            <a:endParaRPr lang="ga-IE"/>
          </a:p>
        </p:txBody>
      </p:sp>
      <p:sp>
        <p:nvSpPr>
          <p:cNvPr id="5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ga-IE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88D7E9-4E77-440F-9B27-DBEF8F86AA92}" type="slidenum">
              <a:rPr lang="ga-IE"/>
              <a:pPr>
                <a:defRPr/>
              </a:pPr>
              <a:t>‹#›</a:t>
            </a:fld>
            <a:endParaRPr lang="ga-I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ounded Rectangle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8EB2EE6-5CF9-4EAB-BEF8-3F962AB2BD7B}" type="datetimeFigureOut">
              <a:rPr lang="ga-IE"/>
              <a:pPr>
                <a:defRPr/>
              </a:pPr>
              <a:t>03/09/2013</a:t>
            </a:fld>
            <a:endParaRPr lang="ga-IE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ga-IE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50FEC85-9BF4-442E-8290-7C6BA7B92070}" type="slidenum">
              <a:rPr lang="ga-IE"/>
              <a:pPr>
                <a:defRPr/>
              </a:pPr>
              <a:t>‹#›</a:t>
            </a:fld>
            <a:endParaRPr lang="ga-I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96FD9F-093C-4EB4-A704-A854680516E4}" type="datetimeFigureOut">
              <a:rPr lang="ga-IE"/>
              <a:pPr>
                <a:defRPr/>
              </a:pPr>
              <a:t>03/09/2013</a:t>
            </a:fld>
            <a:endParaRPr lang="ga-IE"/>
          </a:p>
        </p:txBody>
      </p:sp>
      <p:sp>
        <p:nvSpPr>
          <p:cNvPr id="6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ga-IE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23478C-6C6F-428A-BFB5-3F493D6923ED}" type="slidenum">
              <a:rPr lang="ga-IE"/>
              <a:pPr>
                <a:defRPr/>
              </a:pPr>
              <a:t>‹#›</a:t>
            </a:fld>
            <a:endParaRPr lang="ga-I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lvl1pPr>
              <a:defRPr b="1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C78717-E07D-402F-95A0-8D1304E35B3C}" type="datetimeFigureOut">
              <a:rPr lang="ga-IE"/>
              <a:pPr>
                <a:defRPr/>
              </a:pPr>
              <a:t>03/09/2013</a:t>
            </a:fld>
            <a:endParaRPr lang="ga-IE"/>
          </a:p>
        </p:txBody>
      </p:sp>
      <p:sp>
        <p:nvSpPr>
          <p:cNvPr id="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ga-IE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A1C8AE-D9FB-41FC-AD6B-1027E950AEA1}" type="slidenum">
              <a:rPr lang="ga-IE"/>
              <a:pPr>
                <a:defRPr/>
              </a:pPr>
              <a:t>‹#›</a:t>
            </a:fld>
            <a:endParaRPr lang="ga-I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A62E27-707C-4D9A-9CEF-D4CDB5763FF4}" type="datetimeFigureOut">
              <a:rPr lang="ga-IE"/>
              <a:pPr>
                <a:defRPr/>
              </a:pPr>
              <a:t>03/09/2013</a:t>
            </a:fld>
            <a:endParaRPr lang="ga-IE"/>
          </a:p>
        </p:txBody>
      </p:sp>
      <p:sp>
        <p:nvSpPr>
          <p:cNvPr id="4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ga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FA2A7B-1D9A-462E-B7D4-2C8A378DF724}" type="slidenum">
              <a:rPr lang="ga-IE"/>
              <a:pPr>
                <a:defRPr/>
              </a:pPr>
              <a:t>‹#›</a:t>
            </a:fld>
            <a:endParaRPr lang="ga-I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18B10C6-3D3B-4716-8D39-947F0A51E539}" type="datetimeFigureOut">
              <a:rPr lang="ga-IE"/>
              <a:pPr>
                <a:defRPr/>
              </a:pPr>
              <a:t>03/09/2013</a:t>
            </a:fld>
            <a:endParaRPr lang="ga-IE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ga-IE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450DF07-F766-460B-84BB-1FD3F4AB2E64}" type="slidenum">
              <a:rPr lang="ga-IE"/>
              <a:pPr>
                <a:defRPr/>
              </a:pPr>
              <a:t>‹#›</a:t>
            </a:fld>
            <a:endParaRPr lang="ga-I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4D8AAB-E6D7-4566-AE90-33E080EDD4EE}" type="datetimeFigureOut">
              <a:rPr lang="ga-IE"/>
              <a:pPr>
                <a:defRPr/>
              </a:pPr>
              <a:t>03/09/2013</a:t>
            </a:fld>
            <a:endParaRPr lang="ga-IE"/>
          </a:p>
        </p:txBody>
      </p:sp>
      <p:sp>
        <p:nvSpPr>
          <p:cNvPr id="6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ga-IE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06764C-1914-4394-889B-8A6535381A82}" type="slidenum">
              <a:rPr lang="ga-IE"/>
              <a:pPr>
                <a:defRPr/>
              </a:pPr>
              <a:t>‹#›</a:t>
            </a:fld>
            <a:endParaRPr lang="ga-I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ound Single Corner Rectangle 10"/>
          <p:cNvSpPr/>
          <p:nvPr/>
        </p:nvSpPr>
        <p:spPr>
          <a:xfrm>
            <a:off x="6400800" y="433388"/>
            <a:ext cx="2324100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D7F9FC9-A488-4B58-931E-6E4BD251989D}" type="datetimeFigureOut">
              <a:rPr lang="ga-IE"/>
              <a:pPr>
                <a:defRPr/>
              </a:pPr>
              <a:t>03/09/2013</a:t>
            </a:fld>
            <a:endParaRPr lang="ga-IE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ga-IE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A6008B9-031E-4957-B5D8-0EDCADAABBA7}" type="slidenum">
              <a:rPr lang="ga-IE"/>
              <a:pPr>
                <a:defRPr/>
              </a:pPr>
              <a:t>‹#›</a:t>
            </a:fld>
            <a:endParaRPr lang="ga-I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503238" y="4986338"/>
            <a:ext cx="8183562" cy="1050925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1" name="Text Placeholder 3"/>
          <p:cNvSpPr>
            <a:spLocks noGrp="1"/>
          </p:cNvSpPr>
          <p:nvPr>
            <p:ph type="body" idx="1"/>
          </p:nvPr>
        </p:nvSpPr>
        <p:spPr bwMode="auto">
          <a:xfrm>
            <a:off x="503238" y="530225"/>
            <a:ext cx="8183562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</p:nvPr>
        </p:nvSpPr>
        <p:spPr>
          <a:xfrm>
            <a:off x="3776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chemeClr val="bg2">
                    <a:shade val="50000"/>
                  </a:schemeClr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EC4D8567-E0A0-4E52-AE3A-500748F7D4B7}" type="datetimeFigureOut">
              <a:rPr lang="ga-IE"/>
              <a:pPr>
                <a:defRPr/>
              </a:pPr>
              <a:t>03/09/2013</a:t>
            </a:fld>
            <a:endParaRPr lang="ga-IE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6062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bg2">
                    <a:shade val="50000"/>
                  </a:schemeClr>
                </a:solidFill>
                <a:latin typeface="+mn-lt"/>
              </a:defRPr>
            </a:lvl1pPr>
            <a:extLst/>
          </a:lstStyle>
          <a:p>
            <a:pPr>
              <a:defRPr/>
            </a:pPr>
            <a:endParaRPr lang="ga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48663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chemeClr val="bg2">
                    <a:shade val="50000"/>
                  </a:schemeClr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0B2CF0EC-C1E7-4F10-A293-46F792340197}" type="slidenum">
              <a:rPr lang="ga-IE"/>
              <a:pPr>
                <a:defRPr/>
              </a:pPr>
              <a:t>‹#›</a:t>
            </a:fld>
            <a:endParaRPr lang="ga-I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65" r:id="rId2"/>
    <p:sldLayoutId id="2147483674" r:id="rId3"/>
    <p:sldLayoutId id="2147483666" r:id="rId4"/>
    <p:sldLayoutId id="2147483667" r:id="rId5"/>
    <p:sldLayoutId id="2147483668" r:id="rId6"/>
    <p:sldLayoutId id="2147483675" r:id="rId7"/>
    <p:sldLayoutId id="2147483669" r:id="rId8"/>
    <p:sldLayoutId id="2147483676" r:id="rId9"/>
    <p:sldLayoutId id="2147483670" r:id="rId10"/>
    <p:sldLayoutId id="2147483671" r:id="rId11"/>
    <p:sldLayoutId id="2147483672" r:id="rId12"/>
  </p:sldLayoutIdLst>
  <p:txStyles>
    <p:titleStyle>
      <a:lvl1pPr algn="l" rtl="0" fontAlgn="base">
        <a:spcBef>
          <a:spcPct val="0"/>
        </a:spcBef>
        <a:spcAft>
          <a:spcPct val="0"/>
        </a:spcAft>
        <a:defRPr sz="3600" b="1" kern="1200">
          <a:solidFill>
            <a:srgbClr val="FF8D3E"/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9pPr>
      <a:extLst/>
    </p:titleStyle>
    <p:bodyStyle>
      <a:lvl1pPr marL="265113" indent="-265113" algn="l" rtl="0" fontAlgn="base">
        <a:spcBef>
          <a:spcPts val="25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00025" algn="l" rtl="0" fontAlgn="base">
        <a:spcBef>
          <a:spcPts val="250"/>
        </a:spcBef>
        <a:spcAft>
          <a:spcPct val="0"/>
        </a:spcAft>
        <a:buClr>
          <a:schemeClr val="accent1"/>
        </a:buClr>
        <a:buSzPct val="100000"/>
        <a:buFont typeface="Verdana" pitchFamily="34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5813" indent="-182563" algn="l" rtl="0" fontAlgn="base">
        <a:spcBef>
          <a:spcPts val="250"/>
        </a:spcBef>
        <a:spcAft>
          <a:spcPct val="0"/>
        </a:spcAft>
        <a:buClr>
          <a:srgbClr val="ED3742"/>
        </a:buClr>
        <a:buSzPct val="100000"/>
        <a:buFont typeface="Wingdings 2" pitchFamily="18" charset="2"/>
        <a:buChar char="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3938" indent="-182563" algn="l" rtl="0" fontAlgn="base">
        <a:spcBef>
          <a:spcPts val="225"/>
        </a:spcBef>
        <a:spcAft>
          <a:spcPct val="0"/>
        </a:spcAft>
        <a:buClr>
          <a:srgbClr val="ED3742"/>
        </a:buClr>
        <a:buSzPct val="112000"/>
        <a:buFont typeface="Verdana" pitchFamily="34" charset="0"/>
        <a:buChar char="◦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79525" indent="-182563" algn="l" rtl="0" fontAlgn="base">
        <a:spcBef>
          <a:spcPts val="250"/>
        </a:spcBef>
        <a:spcAft>
          <a:spcPct val="0"/>
        </a:spcAft>
        <a:buClr>
          <a:srgbClr val="4A85BF"/>
        </a:buClr>
        <a:buSzPct val="100000"/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2313" y="1820863"/>
            <a:ext cx="7772400" cy="18288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ga-IE" dirty="0" smtClean="0"/>
              <a:t>Aerial Photograph</a:t>
            </a:r>
            <a:r>
              <a:rPr lang="en-IE" dirty="0" smtClean="0"/>
              <a:t>s</a:t>
            </a:r>
            <a:endParaRPr lang="ga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2313" y="3684588"/>
            <a:ext cx="7772400" cy="914400"/>
          </a:xfrm>
        </p:spPr>
        <p:txBody>
          <a:bodyPr>
            <a:normAutofit/>
          </a:bodyPr>
          <a:lstStyle/>
          <a:p>
            <a:pPr marL="36513">
              <a:spcBef>
                <a:spcPct val="0"/>
              </a:spcBef>
            </a:pPr>
            <a:r>
              <a:rPr lang="en-IE" dirty="0" smtClean="0">
                <a:solidFill>
                  <a:srgbClr val="79766F"/>
                </a:solidFill>
              </a:rPr>
              <a:t>D Boland</a:t>
            </a:r>
            <a:endParaRPr lang="ga-IE" dirty="0" smtClean="0">
              <a:solidFill>
                <a:srgbClr val="79766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39552" y="5445224"/>
            <a:ext cx="8183562" cy="107156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IE" dirty="0" smtClean="0">
                <a:solidFill>
                  <a:srgbClr val="F406D8"/>
                </a:solidFill>
              </a:rPr>
              <a:t>Describe this picture!!</a:t>
            </a:r>
            <a:endParaRPr lang="en-IE" dirty="0">
              <a:solidFill>
                <a:srgbClr val="F406D8"/>
              </a:solidFill>
            </a:endParaRPr>
          </a:p>
        </p:txBody>
      </p:sp>
      <p:pic>
        <p:nvPicPr>
          <p:cNvPr id="67587" name="Picture 2" descr="C:\Users\Denis\Desktop\Geography Junior Cert\Physical Geography\Mass Movements\PoShanLandslide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500062"/>
            <a:ext cx="9144000" cy="5305201"/>
          </a:xfrm>
        </p:spPr>
      </p:pic>
    </p:spTree>
    <p:extLst>
      <p:ext uri="{BB962C8B-B14F-4D97-AF65-F5344CB8AC3E}">
        <p14:creationId xmlns:p14="http://schemas.microsoft.com/office/powerpoint/2010/main" val="2010617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468313" y="5516563"/>
            <a:ext cx="8183562" cy="1052512"/>
          </a:xfrm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n-IE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Oblique Photograph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</p:nvPr>
        </p:nvGraphicFramePr>
        <p:xfrm>
          <a:off x="503238" y="530225"/>
          <a:ext cx="8183562" cy="51847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27854"/>
                <a:gridCol w="2727854"/>
                <a:gridCol w="2727854"/>
              </a:tblGrid>
              <a:tr h="1728264">
                <a:tc>
                  <a:txBody>
                    <a:bodyPr/>
                    <a:lstStyle/>
                    <a:p>
                      <a:pPr algn="ctr"/>
                      <a:r>
                        <a:rPr lang="en-IE" sz="1800" b="1" dirty="0" smtClean="0"/>
                        <a:t>Left background</a:t>
                      </a:r>
                      <a:endParaRPr lang="en-IE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800" b="1" dirty="0" smtClean="0"/>
                        <a:t>Centre background</a:t>
                      </a:r>
                      <a:endParaRPr lang="en-IE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800" b="1" dirty="0" smtClean="0"/>
                        <a:t>Right background</a:t>
                      </a:r>
                      <a:endParaRPr lang="en-IE" sz="1800" b="1" dirty="0"/>
                    </a:p>
                  </a:txBody>
                  <a:tcPr/>
                </a:tc>
              </a:tr>
              <a:tr h="1728264">
                <a:tc>
                  <a:txBody>
                    <a:bodyPr/>
                    <a:lstStyle/>
                    <a:p>
                      <a:pPr algn="ctr"/>
                      <a:r>
                        <a:rPr lang="en-IE" sz="1800" b="1" dirty="0" smtClean="0"/>
                        <a:t>Left </a:t>
                      </a:r>
                      <a:r>
                        <a:rPr lang="en-IE" sz="1800" b="1" dirty="0" err="1" smtClean="0"/>
                        <a:t>middleground</a:t>
                      </a:r>
                      <a:endParaRPr lang="en-IE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800" b="1" dirty="0" smtClean="0"/>
                        <a:t>Centre</a:t>
                      </a:r>
                      <a:r>
                        <a:rPr lang="en-IE" sz="1800" b="1" baseline="0" dirty="0" smtClean="0"/>
                        <a:t> </a:t>
                      </a:r>
                      <a:r>
                        <a:rPr lang="en-IE" sz="1800" b="1" baseline="0" dirty="0" err="1" smtClean="0"/>
                        <a:t>middleground</a:t>
                      </a:r>
                      <a:endParaRPr lang="en-IE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800" b="1" dirty="0" smtClean="0"/>
                        <a:t>Right</a:t>
                      </a:r>
                      <a:r>
                        <a:rPr lang="en-IE" sz="1800" b="1" baseline="0" dirty="0" smtClean="0"/>
                        <a:t> </a:t>
                      </a:r>
                      <a:r>
                        <a:rPr lang="en-IE" sz="1800" b="1" baseline="0" dirty="0" err="1" smtClean="0"/>
                        <a:t>middleground</a:t>
                      </a:r>
                      <a:endParaRPr lang="en-IE" sz="1800" b="1" dirty="0"/>
                    </a:p>
                  </a:txBody>
                  <a:tcPr/>
                </a:tc>
              </a:tr>
              <a:tr h="1728264">
                <a:tc>
                  <a:txBody>
                    <a:bodyPr/>
                    <a:lstStyle/>
                    <a:p>
                      <a:pPr algn="ctr"/>
                      <a:r>
                        <a:rPr lang="en-IE" sz="1800" b="1" dirty="0" smtClean="0"/>
                        <a:t>Left foreground</a:t>
                      </a:r>
                      <a:endParaRPr lang="en-IE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800" b="1" dirty="0" smtClean="0"/>
                        <a:t>Centre foreground</a:t>
                      </a:r>
                      <a:endParaRPr lang="en-IE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800" b="1" dirty="0" smtClean="0"/>
                        <a:t>Right</a:t>
                      </a:r>
                      <a:r>
                        <a:rPr lang="en-IE" sz="1800" b="1" baseline="0" dirty="0" smtClean="0"/>
                        <a:t> foreground</a:t>
                      </a:r>
                      <a:endParaRPr lang="en-IE" sz="18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683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/>
          </p:cNvSpPr>
          <p:nvPr>
            <p:ph type="title"/>
          </p:nvPr>
        </p:nvSpPr>
        <p:spPr bwMode="auto">
          <a:xfrm>
            <a:off x="503238" y="4986338"/>
            <a:ext cx="8183562" cy="1050925"/>
          </a:xfrm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endParaRPr lang="en-US" smtClean="0">
              <a:effectLst/>
            </a:endParaRPr>
          </a:p>
        </p:txBody>
      </p:sp>
      <p:sp>
        <p:nvSpPr>
          <p:cNvPr id="96259" name="Rectangle 3"/>
          <p:cNvSpPr>
            <a:spLocks noGrp="1"/>
          </p:cNvSpPr>
          <p:nvPr>
            <p:ph type="body"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r>
              <a:rPr lang="ga-IE" dirty="0" smtClean="0"/>
              <a:t>Where is there a</a:t>
            </a:r>
          </a:p>
          <a:p>
            <a:pPr>
              <a:buFont typeface="Wingdings 2" pitchFamily="18" charset="2"/>
              <a:buNone/>
            </a:pPr>
            <a:r>
              <a:rPr lang="ga-IE" dirty="0" smtClean="0">
                <a:solidFill>
                  <a:srgbClr val="FF0066"/>
                </a:solidFill>
              </a:rPr>
              <a:t>1. </a:t>
            </a:r>
            <a:r>
              <a:rPr lang="en-GB" dirty="0" smtClean="0"/>
              <a:t>A </a:t>
            </a:r>
            <a:r>
              <a:rPr lang="ga-IE" dirty="0" smtClean="0"/>
              <a:t>C</a:t>
            </a:r>
            <a:r>
              <a:rPr lang="en-GB" dirty="0" err="1" smtClean="0"/>
              <a:t>rossroad</a:t>
            </a:r>
            <a:r>
              <a:rPr lang="en-GB" dirty="0" smtClean="0"/>
              <a:t>(s)</a:t>
            </a:r>
            <a:endParaRPr lang="ga-IE" dirty="0" smtClean="0"/>
          </a:p>
          <a:p>
            <a:pPr>
              <a:buFont typeface="Wingdings 2" pitchFamily="18" charset="2"/>
              <a:buNone/>
            </a:pPr>
            <a:r>
              <a:rPr lang="ga-IE" dirty="0" smtClean="0">
                <a:solidFill>
                  <a:srgbClr val="FF0066"/>
                </a:solidFill>
              </a:rPr>
              <a:t>2. </a:t>
            </a:r>
            <a:r>
              <a:rPr lang="ga-IE" dirty="0" smtClean="0"/>
              <a:t>A </a:t>
            </a:r>
            <a:r>
              <a:rPr lang="en-GB" dirty="0" smtClean="0"/>
              <a:t>Lake</a:t>
            </a:r>
            <a:endParaRPr lang="ga-IE" dirty="0" smtClean="0"/>
          </a:p>
          <a:p>
            <a:pPr>
              <a:buFont typeface="Wingdings 2" pitchFamily="18" charset="2"/>
              <a:buNone/>
            </a:pPr>
            <a:r>
              <a:rPr lang="ga-IE" dirty="0" smtClean="0">
                <a:solidFill>
                  <a:srgbClr val="FF0066"/>
                </a:solidFill>
              </a:rPr>
              <a:t>3. </a:t>
            </a:r>
            <a:r>
              <a:rPr lang="ga-IE" dirty="0" smtClean="0"/>
              <a:t>A </a:t>
            </a:r>
            <a:r>
              <a:rPr lang="en-GB" dirty="0" smtClean="0"/>
              <a:t>Row of Houses</a:t>
            </a:r>
            <a:endParaRPr lang="ga-IE" dirty="0" smtClean="0"/>
          </a:p>
          <a:p>
            <a:pPr>
              <a:buFont typeface="Wingdings 2" pitchFamily="18" charset="2"/>
              <a:buNone/>
            </a:pPr>
            <a:r>
              <a:rPr lang="ga-IE" dirty="0" smtClean="0">
                <a:solidFill>
                  <a:srgbClr val="FF0066"/>
                </a:solidFill>
              </a:rPr>
              <a:t>4. </a:t>
            </a:r>
            <a:r>
              <a:rPr lang="ga-IE" dirty="0" smtClean="0"/>
              <a:t>A </a:t>
            </a:r>
            <a:r>
              <a:rPr lang="en-GB" dirty="0" smtClean="0"/>
              <a:t>Large Building</a:t>
            </a:r>
            <a:endParaRPr lang="ga-IE" dirty="0" smtClean="0"/>
          </a:p>
          <a:p>
            <a:pPr>
              <a:buFont typeface="Wingdings 2" pitchFamily="18" charset="2"/>
              <a:buNone/>
            </a:pPr>
            <a:r>
              <a:rPr lang="ga-IE" dirty="0" smtClean="0">
                <a:solidFill>
                  <a:srgbClr val="FF0066"/>
                </a:solidFill>
              </a:rPr>
              <a:t>5. </a:t>
            </a:r>
            <a:r>
              <a:rPr lang="en-GB" dirty="0" smtClean="0"/>
              <a:t>An area of dark shrubbery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81" name="Rectangle 5"/>
          <p:cNvSpPr>
            <a:spLocks noGrp="1"/>
          </p:cNvSpPr>
          <p:nvPr>
            <p:ph type="title"/>
          </p:nvPr>
        </p:nvSpPr>
        <p:spPr bwMode="auto">
          <a:xfrm>
            <a:off x="503238" y="4986338"/>
            <a:ext cx="8183562" cy="1050925"/>
          </a:xfrm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endParaRPr lang="en-US" smtClean="0">
              <a:effectLst/>
            </a:endParaRPr>
          </a:p>
        </p:txBody>
      </p:sp>
      <p:pic>
        <p:nvPicPr>
          <p:cNvPr id="101380" name="Picture 4" descr="Aerial - Ohio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-468313" y="-387350"/>
            <a:ext cx="10080626" cy="74882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ga-IE" dirty="0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sp>
        <p:nvSpPr>
          <p:cNvPr id="73731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73732" name="Picture 2" descr="http://www.ordnancesurvey.co.uk/products/pictometry/documents/smalllondoneyeblen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Content Placeholder 3"/>
          <p:cNvGraphicFramePr>
            <a:graphicFrameLocks noGrp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/>
              <a:tblGrid>
                <a:gridCol w="3048000"/>
                <a:gridCol w="3048000"/>
                <a:gridCol w="3048000"/>
              </a:tblGrid>
              <a:tr h="2286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Verdana" pitchFamily="34" charset="0"/>
                        </a:rPr>
                        <a:t>Left background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Verdana" pitchFamily="34" charset="0"/>
                        </a:rPr>
                        <a:t>Centre background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Verdana" pitchFamily="34" charset="0"/>
                        </a:rPr>
                        <a:t>Right background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Verdana" pitchFamily="34" charset="0"/>
                        </a:rPr>
                        <a:t>Left middleground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Verdana" pitchFamily="34" charset="0"/>
                        </a:rPr>
                        <a:t>Centre middleground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Verdana" pitchFamily="34" charset="0"/>
                        </a:rPr>
                        <a:t>Right middleground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Left foreground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Centre foreground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</a:rPr>
                        <a:t>Right foreground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ga-IE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sp>
        <p:nvSpPr>
          <p:cNvPr id="30722" name="Content Placeholder 2"/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r>
              <a:rPr lang="ga-IE" dirty="0" smtClean="0"/>
              <a:t>Where is there a</a:t>
            </a:r>
          </a:p>
          <a:p>
            <a:pPr>
              <a:buFont typeface="Wingdings 2" pitchFamily="18" charset="2"/>
              <a:buNone/>
            </a:pPr>
            <a:r>
              <a:rPr lang="ga-IE" dirty="0" smtClean="0">
                <a:solidFill>
                  <a:srgbClr val="FF0000"/>
                </a:solidFill>
              </a:rPr>
              <a:t>1. </a:t>
            </a:r>
            <a:r>
              <a:rPr lang="en-GB" dirty="0" smtClean="0"/>
              <a:t>A </a:t>
            </a:r>
            <a:r>
              <a:rPr lang="ga-IE" dirty="0" smtClean="0"/>
              <a:t>Church</a:t>
            </a:r>
          </a:p>
          <a:p>
            <a:pPr>
              <a:buFont typeface="Wingdings 2" pitchFamily="18" charset="2"/>
              <a:buNone/>
            </a:pPr>
            <a:r>
              <a:rPr lang="ga-IE" dirty="0" smtClean="0">
                <a:solidFill>
                  <a:srgbClr val="FF0000"/>
                </a:solidFill>
              </a:rPr>
              <a:t>2. </a:t>
            </a:r>
            <a:r>
              <a:rPr lang="ga-IE" dirty="0" smtClean="0"/>
              <a:t>A </a:t>
            </a:r>
            <a:r>
              <a:rPr lang="en-GB" dirty="0" smtClean="0"/>
              <a:t>Marina</a:t>
            </a:r>
            <a:endParaRPr lang="ga-IE" dirty="0" smtClean="0"/>
          </a:p>
          <a:p>
            <a:pPr>
              <a:buFont typeface="Wingdings 2" pitchFamily="18" charset="2"/>
              <a:buNone/>
            </a:pPr>
            <a:r>
              <a:rPr lang="ga-IE" dirty="0" smtClean="0">
                <a:solidFill>
                  <a:srgbClr val="FF0000"/>
                </a:solidFill>
              </a:rPr>
              <a:t>3. </a:t>
            </a:r>
            <a:r>
              <a:rPr lang="ga-IE" dirty="0" smtClean="0"/>
              <a:t>A </a:t>
            </a:r>
            <a:r>
              <a:rPr lang="en-GB" dirty="0" smtClean="0"/>
              <a:t>Headland</a:t>
            </a:r>
            <a:endParaRPr lang="ga-IE" dirty="0" smtClean="0"/>
          </a:p>
          <a:p>
            <a:pPr>
              <a:buFont typeface="Wingdings 2" pitchFamily="18" charset="2"/>
              <a:buNone/>
            </a:pPr>
            <a:r>
              <a:rPr lang="ga-IE" dirty="0" smtClean="0">
                <a:solidFill>
                  <a:srgbClr val="FF0000"/>
                </a:solidFill>
              </a:rPr>
              <a:t>4. </a:t>
            </a:r>
            <a:r>
              <a:rPr lang="ga-IE" dirty="0" smtClean="0"/>
              <a:t>A </a:t>
            </a:r>
            <a:r>
              <a:rPr lang="en-GB" dirty="0" smtClean="0"/>
              <a:t>Car Park</a:t>
            </a:r>
            <a:endParaRPr lang="ga-IE" dirty="0" smtClean="0"/>
          </a:p>
          <a:p>
            <a:pPr>
              <a:buFont typeface="Wingdings 2" pitchFamily="18" charset="2"/>
              <a:buNone/>
            </a:pPr>
            <a:r>
              <a:rPr lang="ga-IE" dirty="0" smtClean="0">
                <a:solidFill>
                  <a:srgbClr val="FF0000"/>
                </a:solidFill>
              </a:rPr>
              <a:t>5. </a:t>
            </a:r>
            <a:r>
              <a:rPr lang="en-GB" dirty="0" smtClean="0"/>
              <a:t>A Green Field</a:t>
            </a:r>
          </a:p>
          <a:p>
            <a:pPr>
              <a:buFont typeface="Wingdings 2" pitchFamily="18" charset="2"/>
              <a:buNone/>
            </a:pPr>
            <a:r>
              <a:rPr lang="en-GB" dirty="0" smtClean="0">
                <a:solidFill>
                  <a:srgbClr val="FF0000"/>
                </a:solidFill>
              </a:rPr>
              <a:t>6. </a:t>
            </a:r>
            <a:r>
              <a:rPr lang="en-GB" dirty="0" smtClean="0"/>
              <a:t>Terraced (attached) Housing</a:t>
            </a:r>
            <a:endParaRPr lang="ga-IE" dirty="0" smtClean="0"/>
          </a:p>
        </p:txBody>
      </p:sp>
    </p:spTree>
    <p:extLst>
      <p:ext uri="{BB962C8B-B14F-4D97-AF65-F5344CB8AC3E}">
        <p14:creationId xmlns:p14="http://schemas.microsoft.com/office/powerpoint/2010/main" val="2623904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ga-IE" dirty="0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sp>
        <p:nvSpPr>
          <p:cNvPr id="77827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77828" name="Picture 2" descr="C:\Users\Denis\Desktop\School work\School\GEOGRAPHY\Junior house\Geography Folder\Maps and photos\Aerial photographs\A Photos\Kinsale Phot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71438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Content Placeholder 16"/>
          <p:cNvGraphicFramePr>
            <a:graphicFrameLocks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  <a:gridCol w="3048000"/>
              </a:tblGrid>
              <a:tr h="2286000">
                <a:tc>
                  <a:txBody>
                    <a:bodyPr/>
                    <a:lstStyle/>
                    <a:p>
                      <a:endParaRPr lang="ga-IE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ga-IE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ga-IE"/>
                    </a:p>
                  </a:txBody>
                  <a:tcPr>
                    <a:noFill/>
                  </a:tcPr>
                </a:tc>
              </a:tr>
              <a:tr h="2286000">
                <a:tc>
                  <a:txBody>
                    <a:bodyPr/>
                    <a:lstStyle/>
                    <a:p>
                      <a:endParaRPr lang="ga-IE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ga-IE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ga-IE"/>
                    </a:p>
                  </a:txBody>
                  <a:tcPr>
                    <a:noFill/>
                  </a:tcPr>
                </a:tc>
              </a:tr>
              <a:tr h="2286000">
                <a:tc>
                  <a:txBody>
                    <a:bodyPr/>
                    <a:lstStyle/>
                    <a:p>
                      <a:endParaRPr lang="ga-IE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ga-IE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ga-IE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n-IE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sp>
        <p:nvSpPr>
          <p:cNvPr id="22530" name="Content Placeholder 2"/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r>
              <a:rPr lang="en-IE" sz="3400" u="sng" dirty="0" smtClean="0"/>
              <a:t>When describing a photo.</a:t>
            </a:r>
          </a:p>
          <a:p>
            <a:r>
              <a:rPr lang="en-IE" sz="3400" dirty="0" smtClean="0"/>
              <a:t>Divide the photo in the foreground, </a:t>
            </a:r>
            <a:r>
              <a:rPr lang="en-IE" sz="3400" dirty="0" err="1" smtClean="0"/>
              <a:t>middleground</a:t>
            </a:r>
            <a:r>
              <a:rPr lang="en-IE" sz="3400" dirty="0" smtClean="0"/>
              <a:t>, background.</a:t>
            </a:r>
          </a:p>
          <a:p>
            <a:r>
              <a:rPr lang="en-IE" sz="3400" dirty="0" smtClean="0"/>
              <a:t>Then left, middle and right.</a:t>
            </a:r>
          </a:p>
          <a:p>
            <a:r>
              <a:rPr lang="en-IE" sz="3400" dirty="0" smtClean="0"/>
              <a:t>Always start in the </a:t>
            </a:r>
            <a:r>
              <a:rPr lang="en-IE" sz="3400" dirty="0" smtClean="0">
                <a:solidFill>
                  <a:srgbClr val="000099"/>
                </a:solidFill>
              </a:rPr>
              <a:t>left foreground </a:t>
            </a:r>
            <a:r>
              <a:rPr lang="en-IE" sz="3400" dirty="0" smtClean="0"/>
              <a:t>when describing a picture.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n-IE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503238" y="530225"/>
          <a:ext cx="8183562" cy="51847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27854"/>
                <a:gridCol w="2727854"/>
                <a:gridCol w="2727854"/>
              </a:tblGrid>
              <a:tr h="1728264">
                <a:tc>
                  <a:txBody>
                    <a:bodyPr/>
                    <a:lstStyle/>
                    <a:p>
                      <a:pPr algn="ctr"/>
                      <a:r>
                        <a:rPr lang="en-IE" sz="1800" b="1" dirty="0" smtClean="0"/>
                        <a:t>Left background</a:t>
                      </a:r>
                      <a:endParaRPr lang="en-IE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800" b="1" dirty="0" smtClean="0"/>
                        <a:t>Centre background</a:t>
                      </a:r>
                      <a:endParaRPr lang="en-IE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800" b="1" dirty="0" smtClean="0"/>
                        <a:t>Right background</a:t>
                      </a:r>
                      <a:endParaRPr lang="en-IE" sz="1800" b="1" dirty="0"/>
                    </a:p>
                  </a:txBody>
                  <a:tcPr/>
                </a:tc>
              </a:tr>
              <a:tr h="1728264">
                <a:tc>
                  <a:txBody>
                    <a:bodyPr/>
                    <a:lstStyle/>
                    <a:p>
                      <a:pPr algn="ctr"/>
                      <a:r>
                        <a:rPr lang="en-IE" sz="1800" b="1" dirty="0" smtClean="0"/>
                        <a:t>Left </a:t>
                      </a:r>
                      <a:r>
                        <a:rPr lang="en-IE" sz="1800" b="1" dirty="0" err="1" smtClean="0"/>
                        <a:t>middleground</a:t>
                      </a:r>
                      <a:endParaRPr lang="en-IE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800" b="1" dirty="0" smtClean="0"/>
                        <a:t>Centre</a:t>
                      </a:r>
                      <a:r>
                        <a:rPr lang="en-IE" sz="1800" b="1" baseline="0" dirty="0" smtClean="0"/>
                        <a:t> </a:t>
                      </a:r>
                      <a:r>
                        <a:rPr lang="en-IE" sz="1800" b="1" baseline="0" dirty="0" err="1" smtClean="0"/>
                        <a:t>middleground</a:t>
                      </a:r>
                      <a:endParaRPr lang="en-IE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800" b="1" dirty="0" smtClean="0"/>
                        <a:t>Right</a:t>
                      </a:r>
                      <a:r>
                        <a:rPr lang="en-IE" sz="1800" b="1" baseline="0" dirty="0" smtClean="0"/>
                        <a:t> </a:t>
                      </a:r>
                      <a:r>
                        <a:rPr lang="en-IE" sz="1800" b="1" baseline="0" dirty="0" err="1" smtClean="0"/>
                        <a:t>middleground</a:t>
                      </a:r>
                      <a:endParaRPr lang="en-IE" sz="1800" b="1" dirty="0"/>
                    </a:p>
                  </a:txBody>
                  <a:tcPr/>
                </a:tc>
              </a:tr>
              <a:tr h="1728264">
                <a:tc>
                  <a:txBody>
                    <a:bodyPr/>
                    <a:lstStyle/>
                    <a:p>
                      <a:pPr algn="ctr"/>
                      <a:r>
                        <a:rPr lang="en-IE" sz="1800" b="1" dirty="0" smtClean="0"/>
                        <a:t>Left foreground</a:t>
                      </a:r>
                      <a:endParaRPr lang="en-IE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800" b="1" dirty="0" smtClean="0"/>
                        <a:t>Centre foreground</a:t>
                      </a:r>
                      <a:endParaRPr lang="en-IE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800" b="1" dirty="0" smtClean="0"/>
                        <a:t>Right</a:t>
                      </a:r>
                      <a:r>
                        <a:rPr lang="en-IE" sz="1800" b="1" baseline="0" dirty="0" smtClean="0"/>
                        <a:t> foreground</a:t>
                      </a:r>
                      <a:endParaRPr lang="en-IE" sz="18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ight Arrow 4"/>
          <p:cNvSpPr/>
          <p:nvPr/>
        </p:nvSpPr>
        <p:spPr>
          <a:xfrm>
            <a:off x="2571750" y="4643438"/>
            <a:ext cx="1143000" cy="8572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E" dirty="0"/>
          </a:p>
        </p:txBody>
      </p:sp>
      <p:sp>
        <p:nvSpPr>
          <p:cNvPr id="6" name="Right Arrow 5"/>
          <p:cNvSpPr/>
          <p:nvPr/>
        </p:nvSpPr>
        <p:spPr>
          <a:xfrm>
            <a:off x="5357813" y="4572000"/>
            <a:ext cx="1143000" cy="8572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E"/>
          </a:p>
        </p:txBody>
      </p:sp>
      <p:sp>
        <p:nvSpPr>
          <p:cNvPr id="7" name="Right Arrow 6"/>
          <p:cNvSpPr/>
          <p:nvPr/>
        </p:nvSpPr>
        <p:spPr>
          <a:xfrm>
            <a:off x="2643188" y="1143000"/>
            <a:ext cx="1143000" cy="8572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E"/>
          </a:p>
        </p:txBody>
      </p:sp>
      <p:sp>
        <p:nvSpPr>
          <p:cNvPr id="8" name="Right Arrow 7"/>
          <p:cNvSpPr/>
          <p:nvPr/>
        </p:nvSpPr>
        <p:spPr>
          <a:xfrm>
            <a:off x="5500688" y="1285875"/>
            <a:ext cx="1143000" cy="8572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E"/>
          </a:p>
        </p:txBody>
      </p:sp>
      <p:sp>
        <p:nvSpPr>
          <p:cNvPr id="9" name="Left Arrow 8"/>
          <p:cNvSpPr/>
          <p:nvPr/>
        </p:nvSpPr>
        <p:spPr>
          <a:xfrm>
            <a:off x="5286375" y="2714625"/>
            <a:ext cx="1071563" cy="78581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E"/>
          </a:p>
        </p:txBody>
      </p:sp>
      <p:sp>
        <p:nvSpPr>
          <p:cNvPr id="10" name="Left Arrow 9"/>
          <p:cNvSpPr/>
          <p:nvPr/>
        </p:nvSpPr>
        <p:spPr>
          <a:xfrm>
            <a:off x="2714625" y="2857500"/>
            <a:ext cx="1071563" cy="78581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E"/>
          </a:p>
        </p:txBody>
      </p:sp>
      <p:sp>
        <p:nvSpPr>
          <p:cNvPr id="11" name="Up Arrow 10"/>
          <p:cNvSpPr/>
          <p:nvPr/>
        </p:nvSpPr>
        <p:spPr>
          <a:xfrm>
            <a:off x="7072313" y="4286250"/>
            <a:ext cx="714375" cy="121443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E"/>
          </a:p>
        </p:txBody>
      </p:sp>
      <p:sp>
        <p:nvSpPr>
          <p:cNvPr id="12" name="Up Arrow 11"/>
          <p:cNvSpPr/>
          <p:nvPr/>
        </p:nvSpPr>
        <p:spPr>
          <a:xfrm>
            <a:off x="1357313" y="2571750"/>
            <a:ext cx="714375" cy="121443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23" name="Rectangle 1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8183563" cy="1050925"/>
          </a:xfrm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n-GB" smtClean="0">
                <a:effectLst/>
              </a:rPr>
              <a:t>   Now, in pairs</a:t>
            </a:r>
            <a:endParaRPr lang="en-US" smtClean="0">
              <a:effectLst/>
            </a:endParaRPr>
          </a:p>
        </p:txBody>
      </p:sp>
      <p:sp>
        <p:nvSpPr>
          <p:cNvPr id="115724" name="Rectangle 12"/>
          <p:cNvSpPr>
            <a:spLocks noGrp="1"/>
          </p:cNvSpPr>
          <p:nvPr>
            <p:ph type="body" idx="1"/>
          </p:nvPr>
        </p:nvSpPr>
        <p:spPr>
          <a:xfrm>
            <a:off x="251520" y="1341438"/>
            <a:ext cx="8496944" cy="5516562"/>
          </a:xfrm>
        </p:spPr>
        <p:txBody>
          <a:bodyPr/>
          <a:lstStyle/>
          <a:p>
            <a:r>
              <a:rPr lang="en-GB" dirty="0" smtClean="0"/>
              <a:t>Sit back to back.</a:t>
            </a:r>
          </a:p>
          <a:p>
            <a:r>
              <a:rPr lang="en-GB" dirty="0" smtClean="0"/>
              <a:t>One person describes the following picture.</a:t>
            </a:r>
          </a:p>
          <a:p>
            <a:r>
              <a:rPr lang="en-GB" dirty="0" smtClean="0"/>
              <a:t>The other person draws it on an A4 page.</a:t>
            </a:r>
          </a:p>
          <a:p>
            <a:r>
              <a:rPr lang="en-GB" dirty="0" smtClean="0"/>
              <a:t>Use directions as if you were looking at an oblique photo………………………….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 smtClean="0"/>
              <a:t>By the end of this section you will know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Type of photo.</a:t>
            </a:r>
          </a:p>
          <a:p>
            <a:r>
              <a:rPr lang="en-IE" dirty="0" smtClean="0"/>
              <a:t>Locate features of a </a:t>
            </a:r>
            <a:r>
              <a:rPr lang="en-IE" dirty="0" smtClean="0"/>
              <a:t>Photograph</a:t>
            </a:r>
          </a:p>
          <a:p>
            <a:r>
              <a:rPr lang="en-IE" dirty="0" smtClean="0"/>
              <a:t>Time of year</a:t>
            </a:r>
          </a:p>
          <a:p>
            <a:r>
              <a:rPr lang="en-IE" dirty="0" smtClean="0"/>
              <a:t>Draw a sketch map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8848505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709" name="Rectangle 45"/>
          <p:cNvSpPr>
            <a:spLocks noGrp="1"/>
          </p:cNvSpPr>
          <p:nvPr>
            <p:ph type="title"/>
          </p:nvPr>
        </p:nvSpPr>
        <p:spPr bwMode="auto"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endParaRPr lang="en-US" smtClean="0">
              <a:effectLst/>
            </a:endParaRPr>
          </a:p>
        </p:txBody>
      </p:sp>
      <p:pic>
        <p:nvPicPr>
          <p:cNvPr id="113668" name="Picture 4" descr="Blasket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graphicFrame>
        <p:nvGraphicFramePr>
          <p:cNvPr id="5" name="Content Placeholder 16"/>
          <p:cNvGraphicFramePr>
            <a:graphicFrameLocks noGrp="1"/>
          </p:cNvGraphicFramePr>
          <p:nvPr>
            <p:ph sz="half" idx="2"/>
          </p:nvPr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/>
              <a:tblGrid>
                <a:gridCol w="3048000"/>
                <a:gridCol w="3048000"/>
                <a:gridCol w="3048000"/>
              </a:tblGrid>
              <a:tr h="2286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472" y="5286388"/>
            <a:ext cx="8115328" cy="1214446"/>
          </a:xfrm>
        </p:spPr>
        <p:txBody>
          <a:bodyPr>
            <a:normAutofit fontScale="90000"/>
          </a:bodyPr>
          <a:lstStyle/>
          <a:p>
            <a:r>
              <a:rPr lang="en-IE" dirty="0" smtClean="0"/>
              <a:t>Now sitting back to back describe this picture to your partner.</a:t>
            </a:r>
            <a:endParaRPr lang="en-IE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http://www.tensionnot.com/pics/albums/Automobile/Turbo_Tractor_Racing/Turbo_Tractor_Raci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55754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3970" name="Picture 2" descr="http://2.bp.blogspot.com/-dUJdeS8yFnA/T5aMQVCYNPI/AAAAAAAAAX0/mAK2oQIbVq4/s1600/funny%2Bcat%2Bninja.jpg"/>
          <p:cNvPicPr>
            <a:picLocks noChangeAspect="1" noChangeArrowheads="1"/>
          </p:cNvPicPr>
          <p:nvPr/>
        </p:nvPicPr>
        <p:blipFill>
          <a:blip r:embed="rId3" cstate="print"/>
          <a:srcRect l="8591" t="8576" r="9183" b="23952"/>
          <a:stretch>
            <a:fillRect/>
          </a:stretch>
        </p:blipFill>
        <p:spPr bwMode="auto">
          <a:xfrm>
            <a:off x="-1" y="0"/>
            <a:ext cx="905913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9" name="Rectangle 5"/>
          <p:cNvSpPr>
            <a:spLocks noGrp="1"/>
          </p:cNvSpPr>
          <p:nvPr>
            <p:ph type="title"/>
          </p:nvPr>
        </p:nvSpPr>
        <p:spPr bwMode="auto">
          <a:xfrm>
            <a:off x="503238" y="4986338"/>
            <a:ext cx="8183562" cy="1050925"/>
          </a:xfrm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endParaRPr lang="en-US" smtClean="0">
              <a:effectLst/>
            </a:endParaRPr>
          </a:p>
        </p:txBody>
      </p:sp>
      <p:pic>
        <p:nvPicPr>
          <p:cNvPr id="98308" name="Picture 4" descr="vertial - stadium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98311" name="Line 7"/>
          <p:cNvSpPr>
            <a:spLocks noChangeShapeType="1"/>
          </p:cNvSpPr>
          <p:nvPr/>
        </p:nvSpPr>
        <p:spPr bwMode="auto">
          <a:xfrm flipH="1" flipV="1">
            <a:off x="1619250" y="476250"/>
            <a:ext cx="0" cy="1368425"/>
          </a:xfrm>
          <a:prstGeom prst="line">
            <a:avLst/>
          </a:prstGeom>
          <a:ln>
            <a:solidFill>
              <a:schemeClr val="bg1"/>
            </a:solidFill>
            <a:headEnd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655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600">
                <a:solidFill>
                  <a:schemeClr val="accent2"/>
                </a:solidFill>
                <a:latin typeface="Comic Sans MS" pitchFamily="66" charset="0"/>
              </a:rPr>
              <a:t/>
            </a:r>
            <a:br>
              <a:rPr lang="en-GB" sz="3600">
                <a:solidFill>
                  <a:schemeClr val="accent2"/>
                </a:solidFill>
                <a:latin typeface="Comic Sans MS" pitchFamily="66" charset="0"/>
              </a:rPr>
            </a:br>
            <a:r>
              <a:rPr lang="en-GB" sz="3600">
                <a:solidFill>
                  <a:schemeClr val="accent2"/>
                </a:solidFill>
                <a:latin typeface="Comic Sans MS" pitchFamily="66" charset="0"/>
              </a:rPr>
              <a:t/>
            </a:r>
            <a:br>
              <a:rPr lang="en-GB" sz="3600">
                <a:solidFill>
                  <a:schemeClr val="accent2"/>
                </a:solidFill>
                <a:latin typeface="Comic Sans MS" pitchFamily="66" charset="0"/>
              </a:rPr>
            </a:br>
            <a:r>
              <a:rPr lang="en-GB" sz="3600" b="1">
                <a:solidFill>
                  <a:srgbClr val="CC3300"/>
                </a:solidFill>
                <a:latin typeface="Comic Sans MS" pitchFamily="66" charset="0"/>
              </a:rPr>
              <a:t>An arrow showing North</a:t>
            </a:r>
            <a:r>
              <a:rPr lang="en-GB" sz="3600">
                <a:solidFill>
                  <a:srgbClr val="CC3300"/>
                </a:solidFill>
                <a:latin typeface="Comic Sans MS" pitchFamily="66" charset="0"/>
              </a:rPr>
              <a:t> </a:t>
            </a:r>
            <a:r>
              <a:rPr lang="en-GB" sz="6600" b="1">
                <a:solidFill>
                  <a:schemeClr val="accent2"/>
                </a:solidFill>
                <a:latin typeface="Arial" charset="0"/>
                <a:cs typeface="Arial" charset="0"/>
              </a:rPr>
              <a:t/>
            </a:r>
            <a:br>
              <a:rPr lang="en-GB" sz="6600" b="1">
                <a:solidFill>
                  <a:schemeClr val="accent2"/>
                </a:solidFill>
                <a:latin typeface="Arial" charset="0"/>
                <a:cs typeface="Arial" charset="0"/>
              </a:rPr>
            </a:br>
            <a:endParaRPr lang="en-GB" sz="6600" b="1">
              <a:solidFill>
                <a:schemeClr val="accent2"/>
              </a:solidFill>
              <a:latin typeface="Arial" charset="0"/>
              <a:cs typeface="Arial" charset="0"/>
            </a:endParaRP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4"/>
            <a:endParaRPr lang="en-US"/>
          </a:p>
        </p:txBody>
      </p:sp>
      <p:pic>
        <p:nvPicPr>
          <p:cNvPr id="1044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2656"/>
            <a:ext cx="9144000" cy="652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151446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395536" y="5301208"/>
            <a:ext cx="8183562" cy="1052512"/>
          </a:xfrm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n-IE" sz="3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Vertical Photo with North Arrow</a:t>
            </a:r>
          </a:p>
        </p:txBody>
      </p:sp>
      <p:graphicFrame>
        <p:nvGraphicFramePr>
          <p:cNvPr id="89109" name="Group 21"/>
          <p:cNvGraphicFramePr>
            <a:graphicFrameLocks noGrp="1"/>
          </p:cNvGraphicFramePr>
          <p:nvPr>
            <p:ph idx="4294967295"/>
          </p:nvPr>
        </p:nvGraphicFramePr>
        <p:xfrm>
          <a:off x="503238" y="530225"/>
          <a:ext cx="8183562" cy="5186364"/>
        </p:xfrm>
        <a:graphic>
          <a:graphicData uri="http://schemas.openxmlformats.org/drawingml/2006/table">
            <a:tbl>
              <a:tblPr/>
              <a:tblGrid>
                <a:gridCol w="2727325"/>
                <a:gridCol w="2728912"/>
                <a:gridCol w="2727325"/>
              </a:tblGrid>
              <a:tr h="17287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North West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North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North East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287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West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Centre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East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287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South West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South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E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South East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6381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/>
          </p:cNvSpPr>
          <p:nvPr>
            <p:ph type="title"/>
          </p:nvPr>
        </p:nvSpPr>
        <p:spPr bwMode="auto">
          <a:xfrm>
            <a:off x="503238" y="4986338"/>
            <a:ext cx="8183562" cy="1050925"/>
          </a:xfrm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endParaRPr lang="en-US" smtClean="0">
              <a:effectLst/>
            </a:endParaRPr>
          </a:p>
        </p:txBody>
      </p:sp>
      <p:sp>
        <p:nvSpPr>
          <p:cNvPr id="109571" name="Rectangle 3"/>
          <p:cNvSpPr>
            <a:spLocks noGrp="1"/>
          </p:cNvSpPr>
          <p:nvPr>
            <p:ph type="body"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r>
              <a:rPr lang="ga-IE" dirty="0" smtClean="0"/>
              <a:t>Where is there a</a:t>
            </a:r>
          </a:p>
          <a:p>
            <a:pPr>
              <a:buFont typeface="Wingdings 2" pitchFamily="18" charset="2"/>
              <a:buNone/>
            </a:pPr>
            <a:r>
              <a:rPr lang="ga-IE" dirty="0" smtClean="0">
                <a:solidFill>
                  <a:srgbClr val="FF0066"/>
                </a:solidFill>
              </a:rPr>
              <a:t>1. </a:t>
            </a:r>
            <a:r>
              <a:rPr lang="en-GB" dirty="0" smtClean="0"/>
              <a:t>A Stadium.</a:t>
            </a:r>
            <a:endParaRPr lang="ga-IE" dirty="0" smtClean="0"/>
          </a:p>
          <a:p>
            <a:pPr>
              <a:buFont typeface="Wingdings 2" pitchFamily="18" charset="2"/>
              <a:buNone/>
            </a:pPr>
            <a:r>
              <a:rPr lang="ga-IE" dirty="0" smtClean="0">
                <a:solidFill>
                  <a:srgbClr val="FF0066"/>
                </a:solidFill>
              </a:rPr>
              <a:t>2. </a:t>
            </a:r>
            <a:r>
              <a:rPr lang="ga-IE" dirty="0" smtClean="0"/>
              <a:t>A </a:t>
            </a:r>
            <a:r>
              <a:rPr lang="en-GB" dirty="0" smtClean="0"/>
              <a:t>Railroad with blue at the sides.</a:t>
            </a:r>
            <a:endParaRPr lang="ga-IE" dirty="0" smtClean="0"/>
          </a:p>
          <a:p>
            <a:pPr>
              <a:buFont typeface="Wingdings 2" pitchFamily="18" charset="2"/>
              <a:buNone/>
            </a:pPr>
            <a:r>
              <a:rPr lang="ga-IE" dirty="0" smtClean="0">
                <a:solidFill>
                  <a:srgbClr val="FF0066"/>
                </a:solidFill>
              </a:rPr>
              <a:t>3. </a:t>
            </a:r>
            <a:r>
              <a:rPr lang="ga-IE" dirty="0" smtClean="0"/>
              <a:t>A </a:t>
            </a:r>
            <a:r>
              <a:rPr lang="en-GB" dirty="0" smtClean="0"/>
              <a:t>Car Park.</a:t>
            </a:r>
            <a:endParaRPr lang="ga-IE" dirty="0" smtClean="0"/>
          </a:p>
          <a:p>
            <a:pPr>
              <a:buFont typeface="Wingdings 2" pitchFamily="18" charset="2"/>
              <a:buNone/>
            </a:pPr>
            <a:r>
              <a:rPr lang="ga-IE" dirty="0" smtClean="0">
                <a:solidFill>
                  <a:srgbClr val="FF0066"/>
                </a:solidFill>
              </a:rPr>
              <a:t>4. </a:t>
            </a:r>
            <a:r>
              <a:rPr lang="ga-IE" dirty="0" smtClean="0"/>
              <a:t>A </a:t>
            </a:r>
            <a:r>
              <a:rPr lang="en-GB" dirty="0" smtClean="0"/>
              <a:t>Main Road.</a:t>
            </a:r>
            <a:endParaRPr lang="ga-IE" dirty="0" smtClean="0"/>
          </a:p>
          <a:p>
            <a:pPr>
              <a:buFont typeface="Wingdings 2" pitchFamily="18" charset="2"/>
              <a:buNone/>
            </a:pPr>
            <a:r>
              <a:rPr lang="ga-IE" dirty="0" smtClean="0">
                <a:solidFill>
                  <a:srgbClr val="FF0066"/>
                </a:solidFill>
              </a:rPr>
              <a:t>5. </a:t>
            </a:r>
            <a:r>
              <a:rPr lang="en-GB" dirty="0" smtClean="0"/>
              <a:t>An Irregularly shaped building.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59535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/>
          </p:cNvSpPr>
          <p:nvPr>
            <p:ph type="title"/>
          </p:nvPr>
        </p:nvSpPr>
        <p:spPr bwMode="auto">
          <a:xfrm>
            <a:off x="503238" y="4986338"/>
            <a:ext cx="8183562" cy="1050925"/>
          </a:xfrm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endParaRPr lang="en-US" smtClean="0">
              <a:effectLst/>
            </a:endParaRPr>
          </a:p>
        </p:txBody>
      </p:sp>
      <p:pic>
        <p:nvPicPr>
          <p:cNvPr id="107523" name="Picture 3" descr="vertial - stadium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07524" name="Line 4"/>
          <p:cNvSpPr>
            <a:spLocks noChangeShapeType="1"/>
          </p:cNvSpPr>
          <p:nvPr/>
        </p:nvSpPr>
        <p:spPr bwMode="auto">
          <a:xfrm flipH="1" flipV="1">
            <a:off x="1619250" y="476250"/>
            <a:ext cx="0" cy="1368425"/>
          </a:xfrm>
          <a:prstGeom prst="line">
            <a:avLst/>
          </a:prstGeom>
          <a:ln>
            <a:solidFill>
              <a:schemeClr val="bg1"/>
            </a:solidFill>
            <a:headEnd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91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E" dirty="0" smtClean="0"/>
              <a:t>Photos and Seasons</a:t>
            </a:r>
            <a:endParaRPr lang="en-IE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523094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 bwMode="auto">
          <a:xfrm>
            <a:off x="323850" y="260350"/>
            <a:ext cx="8183563" cy="1052513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n-GB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Working out the season</a:t>
            </a:r>
            <a:endParaRPr lang="en-US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4818" name="Text Placeholder 4"/>
          <p:cNvSpPr>
            <a:spLocks noGrp="1"/>
          </p:cNvSpPr>
          <p:nvPr>
            <p:ph type="body" idx="1"/>
          </p:nvPr>
        </p:nvSpPr>
        <p:spPr>
          <a:xfrm>
            <a:off x="611188" y="1484313"/>
            <a:ext cx="3930650" cy="792162"/>
          </a:xfrm>
        </p:spPr>
        <p:txBody>
          <a:bodyPr/>
          <a:lstStyle/>
          <a:p>
            <a:r>
              <a:rPr lang="ga-IE" dirty="0" smtClean="0">
                <a:solidFill>
                  <a:srgbClr val="00B050"/>
                </a:solidFill>
              </a:rPr>
              <a:t>Summertime</a:t>
            </a:r>
          </a:p>
        </p:txBody>
      </p:sp>
      <p:sp>
        <p:nvSpPr>
          <p:cNvPr id="34819" name="Text Placeholder 5"/>
          <p:cNvSpPr>
            <a:spLocks noGrp="1"/>
          </p:cNvSpPr>
          <p:nvPr>
            <p:ph type="body" sz="half" idx="3"/>
          </p:nvPr>
        </p:nvSpPr>
        <p:spPr>
          <a:xfrm>
            <a:off x="4572000" y="1484313"/>
            <a:ext cx="3930650" cy="792162"/>
          </a:xfrm>
        </p:spPr>
        <p:txBody>
          <a:bodyPr/>
          <a:lstStyle/>
          <a:p>
            <a:r>
              <a:rPr lang="ga-IE" dirty="0" smtClean="0">
                <a:solidFill>
                  <a:srgbClr val="000066"/>
                </a:solidFill>
              </a:rPr>
              <a:t>Wintertime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2"/>
          </p:nvPr>
        </p:nvSpPr>
        <p:spPr>
          <a:xfrm>
            <a:off x="468313" y="2349500"/>
            <a:ext cx="3821112" cy="4208462"/>
          </a:xfrm>
        </p:spPr>
        <p:txBody>
          <a:bodyPr>
            <a:normAutofit/>
          </a:bodyPr>
          <a:lstStyle/>
          <a:p>
            <a:pPr marL="265176" indent="-265176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ga-IE" dirty="0" smtClean="0"/>
              <a:t>In summertime trees and bushes will be covered in fol</a:t>
            </a:r>
            <a:r>
              <a:rPr lang="en-IE" dirty="0" err="1" smtClean="0"/>
              <a:t>i</a:t>
            </a:r>
            <a:r>
              <a:rPr lang="ga-IE" dirty="0" smtClean="0"/>
              <a:t>age.</a:t>
            </a:r>
          </a:p>
          <a:p>
            <a:pPr marL="265176" indent="-265176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ga-IE" dirty="0" smtClean="0"/>
              <a:t>Ripe cereals or cut hay bales will be visible</a:t>
            </a:r>
          </a:p>
          <a:p>
            <a:pPr marL="265176" indent="-265176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ga-IE" dirty="0" smtClean="0"/>
              <a:t>Farm animals can be seen grazing on the fields</a:t>
            </a:r>
            <a:endParaRPr lang="en-IE" dirty="0" smtClean="0"/>
          </a:p>
          <a:p>
            <a:pPr marL="265176" indent="-265176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en-IE" dirty="0" smtClean="0"/>
              <a:t>Short Shadows</a:t>
            </a:r>
            <a:endParaRPr lang="ga-IE" dirty="0"/>
          </a:p>
        </p:txBody>
      </p:sp>
      <p:sp>
        <p:nvSpPr>
          <p:cNvPr id="34821" name="Content Placeholder 6"/>
          <p:cNvSpPr>
            <a:spLocks noGrp="1"/>
          </p:cNvSpPr>
          <p:nvPr>
            <p:ph sz="quarter" idx="4"/>
          </p:nvPr>
        </p:nvSpPr>
        <p:spPr>
          <a:xfrm>
            <a:off x="4284663" y="2276475"/>
            <a:ext cx="4214812" cy="3489325"/>
          </a:xfrm>
        </p:spPr>
        <p:txBody>
          <a:bodyPr/>
          <a:lstStyle/>
          <a:p>
            <a:r>
              <a:rPr lang="ga-IE" dirty="0" smtClean="0"/>
              <a:t>Decid</a:t>
            </a:r>
            <a:r>
              <a:rPr lang="en-IE" dirty="0" smtClean="0"/>
              <a:t>u</a:t>
            </a:r>
            <a:r>
              <a:rPr lang="ga-IE" dirty="0" smtClean="0"/>
              <a:t>ous trees and bushes will appear to be without fol</a:t>
            </a:r>
            <a:r>
              <a:rPr lang="en-IE" dirty="0" err="1" smtClean="0"/>
              <a:t>i</a:t>
            </a:r>
            <a:r>
              <a:rPr lang="ga-IE" dirty="0" smtClean="0"/>
              <a:t>age.</a:t>
            </a:r>
          </a:p>
          <a:p>
            <a:r>
              <a:rPr lang="ga-IE" dirty="0" smtClean="0"/>
              <a:t>Freshly ploughed fields may be common.</a:t>
            </a:r>
          </a:p>
          <a:p>
            <a:r>
              <a:rPr lang="ga-IE" dirty="0" smtClean="0"/>
              <a:t>Chimney smoke would indicate cold weather</a:t>
            </a:r>
            <a:endParaRPr lang="en-IE" dirty="0" smtClean="0"/>
          </a:p>
          <a:p>
            <a:r>
              <a:rPr lang="en-IE" dirty="0" smtClean="0"/>
              <a:t>Long Shadows</a:t>
            </a:r>
          </a:p>
          <a:p>
            <a:r>
              <a:rPr lang="en-IE" dirty="0" smtClean="0"/>
              <a:t>No farm animals</a:t>
            </a:r>
            <a:endParaRPr lang="ga-IE" dirty="0" smtClean="0"/>
          </a:p>
        </p:txBody>
      </p:sp>
    </p:spTree>
    <p:extLst>
      <p:ext uri="{BB962C8B-B14F-4D97-AF65-F5344CB8AC3E}">
        <p14:creationId xmlns:p14="http://schemas.microsoft.com/office/powerpoint/2010/main" val="2562562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E" dirty="0" smtClean="0"/>
              <a:t>Type of Photo</a:t>
            </a:r>
            <a:endParaRPr lang="en-IE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377801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ga-IE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pic>
        <p:nvPicPr>
          <p:cNvPr id="111619" name="Picture 2" descr="C:\Users\Denis\Desktop\School work\School\GEOGRAPHY\Junior house\Geography Folder\Maps and photos\Aerial photographs\A Photos\Ballina Phot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7" name="Content Placeholder 16"/>
          <p:cNvGraphicFramePr>
            <a:graphicFrameLocks noGrp="1"/>
          </p:cNvGraphicFramePr>
          <p:nvPr>
            <p:ph idx="4294967295"/>
          </p:nvPr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  <a:gridCol w="3048000"/>
              </a:tblGrid>
              <a:tr h="2286000">
                <a:tc>
                  <a:txBody>
                    <a:bodyPr/>
                    <a:lstStyle/>
                    <a:p>
                      <a:endParaRPr lang="ga-IE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ga-IE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ga-IE"/>
                    </a:p>
                  </a:txBody>
                  <a:tcPr>
                    <a:noFill/>
                  </a:tcPr>
                </a:tc>
              </a:tr>
              <a:tr h="2286000">
                <a:tc>
                  <a:txBody>
                    <a:bodyPr/>
                    <a:lstStyle/>
                    <a:p>
                      <a:endParaRPr lang="ga-IE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ga-IE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ga-IE"/>
                    </a:p>
                  </a:txBody>
                  <a:tcPr>
                    <a:noFill/>
                  </a:tcPr>
                </a:tc>
              </a:tr>
              <a:tr h="2286000">
                <a:tc>
                  <a:txBody>
                    <a:bodyPr/>
                    <a:lstStyle/>
                    <a:p>
                      <a:endParaRPr lang="ga-IE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ga-IE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ga-IE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642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ga-IE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sp>
        <p:nvSpPr>
          <p:cNvPr id="40962" name="Content Placeholder 2"/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40963" name="Picture 2" descr="C:\Users\Denis\Desktop\School work\School\GEOGRAPHY\Junior house\Geography Folder\Maps and photos\Aerial photographs\A Photos\Drogheda Photo.jpg"/>
          <p:cNvPicPr>
            <a:picLocks noChangeAspect="1" noChangeArrowheads="1"/>
          </p:cNvPicPr>
          <p:nvPr/>
        </p:nvPicPr>
        <p:blipFill>
          <a:blip r:embed="rId3" cstate="print"/>
          <a:srcRect l="3125" r="546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Content Placeholder 16"/>
          <p:cNvGraphicFramePr>
            <a:graphicFrameLocks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  <a:gridCol w="3048000"/>
              </a:tblGrid>
              <a:tr h="2286000">
                <a:tc>
                  <a:txBody>
                    <a:bodyPr/>
                    <a:lstStyle/>
                    <a:p>
                      <a:endParaRPr lang="ga-IE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ga-IE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ga-IE"/>
                    </a:p>
                  </a:txBody>
                  <a:tcPr>
                    <a:noFill/>
                  </a:tcPr>
                </a:tc>
              </a:tr>
              <a:tr h="2286000">
                <a:tc>
                  <a:txBody>
                    <a:bodyPr/>
                    <a:lstStyle/>
                    <a:p>
                      <a:endParaRPr lang="ga-IE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ga-IE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ga-IE"/>
                    </a:p>
                  </a:txBody>
                  <a:tcPr>
                    <a:noFill/>
                  </a:tcPr>
                </a:tc>
              </a:tr>
              <a:tr h="2286000">
                <a:tc>
                  <a:txBody>
                    <a:bodyPr/>
                    <a:lstStyle/>
                    <a:p>
                      <a:endParaRPr lang="ga-IE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ga-IE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ga-IE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9511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E" dirty="0" smtClean="0"/>
              <a:t>Sketching A photo</a:t>
            </a:r>
            <a:endParaRPr lang="en-IE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728719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0"/>
            <a:ext cx="8183880" cy="908720"/>
          </a:xfrm>
        </p:spPr>
        <p:txBody>
          <a:bodyPr/>
          <a:lstStyle/>
          <a:p>
            <a:r>
              <a:rPr lang="en-IE" dirty="0" smtClean="0"/>
              <a:t>Sketching a photo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08720"/>
            <a:ext cx="9144000" cy="5976664"/>
          </a:xfrm>
        </p:spPr>
        <p:txBody>
          <a:bodyPr/>
          <a:lstStyle/>
          <a:p>
            <a:pPr eaLnBrk="1" hangingPunct="1"/>
            <a:r>
              <a:rPr lang="en-IE" sz="3600" dirty="0" smtClean="0"/>
              <a:t>Measure photos length &amp; width.</a:t>
            </a:r>
          </a:p>
          <a:p>
            <a:pPr eaLnBrk="1" hangingPunct="1"/>
            <a:r>
              <a:rPr lang="en-IE" sz="3600" dirty="0" smtClean="0"/>
              <a:t>½ this measurement to draw your frame to the same size.</a:t>
            </a:r>
          </a:p>
          <a:p>
            <a:pPr eaLnBrk="1" hangingPunct="1"/>
            <a:r>
              <a:rPr lang="en-IE" sz="3600" dirty="0" smtClean="0"/>
              <a:t>Divide photo up into 9 even sections.</a:t>
            </a:r>
          </a:p>
          <a:p>
            <a:pPr eaLnBrk="1" hangingPunct="1"/>
            <a:r>
              <a:rPr lang="en-IE" sz="3600" dirty="0" smtClean="0"/>
              <a:t>Give photo a title (NAME OF TOWN). </a:t>
            </a:r>
          </a:p>
          <a:p>
            <a:pPr eaLnBrk="1" hangingPunct="1"/>
            <a:r>
              <a:rPr lang="en-IE" sz="3600" dirty="0" smtClean="0"/>
              <a:t>Always draw Rivers/ Coast/ Lakes First.</a:t>
            </a:r>
          </a:p>
          <a:p>
            <a:pPr eaLnBrk="1" hangingPunct="1"/>
            <a:r>
              <a:rPr lang="en-IE" sz="3600" dirty="0" smtClean="0"/>
              <a:t>Provide a key (legend).</a:t>
            </a: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969946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794901"/>
              </p:ext>
            </p:extLst>
          </p:nvPr>
        </p:nvGraphicFramePr>
        <p:xfrm>
          <a:off x="971600" y="1052736"/>
          <a:ext cx="6096000" cy="32561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032000"/>
                <a:gridCol w="2032000"/>
              </a:tblGrid>
              <a:tr h="1085379">
                <a:tc>
                  <a:txBody>
                    <a:bodyPr/>
                    <a:lstStyle/>
                    <a:p>
                      <a:endParaRPr lang="en-I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085379">
                <a:tc>
                  <a:txBody>
                    <a:bodyPr/>
                    <a:lstStyle/>
                    <a:p>
                      <a:endParaRPr lang="en-IE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085379">
                <a:tc>
                  <a:txBody>
                    <a:bodyPr/>
                    <a:lstStyle/>
                    <a:p>
                      <a:endParaRPr lang="en-IE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123728" y="620688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Name Of Largest Town</a:t>
            </a:r>
            <a:endParaRPr lang="en-IE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2128558"/>
              </p:ext>
            </p:extLst>
          </p:nvPr>
        </p:nvGraphicFramePr>
        <p:xfrm>
          <a:off x="7164288" y="4725144"/>
          <a:ext cx="1596008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8004"/>
                <a:gridCol w="798004"/>
              </a:tblGrid>
              <a:tr h="210944"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0944">
                <a:tc>
                  <a:txBody>
                    <a:bodyPr/>
                    <a:lstStyle/>
                    <a:p>
                      <a:endParaRPr lang="en-I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0944">
                <a:tc>
                  <a:txBody>
                    <a:bodyPr/>
                    <a:lstStyle/>
                    <a:p>
                      <a:endParaRPr lang="en-I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0944">
                <a:tc>
                  <a:txBody>
                    <a:bodyPr/>
                    <a:lstStyle/>
                    <a:p>
                      <a:endParaRPr lang="en-I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0944">
                <a:tc>
                  <a:txBody>
                    <a:bodyPr/>
                    <a:lstStyle/>
                    <a:p>
                      <a:endParaRPr lang="en-I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164288" y="4293096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Key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526713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971600" y="1052736"/>
          <a:ext cx="6096000" cy="32561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032000"/>
                <a:gridCol w="2032000"/>
              </a:tblGrid>
              <a:tr h="1085379">
                <a:tc>
                  <a:txBody>
                    <a:bodyPr/>
                    <a:lstStyle/>
                    <a:p>
                      <a:endParaRPr lang="en-I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085379">
                <a:tc>
                  <a:txBody>
                    <a:bodyPr/>
                    <a:lstStyle/>
                    <a:p>
                      <a:endParaRPr lang="en-I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085379">
                <a:tc>
                  <a:txBody>
                    <a:bodyPr/>
                    <a:lstStyle/>
                    <a:p>
                      <a:endParaRPr lang="en-IE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123728" y="620688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Sketch </a:t>
            </a:r>
            <a:r>
              <a:rPr lang="en-IE" dirty="0"/>
              <a:t>M</a:t>
            </a:r>
            <a:r>
              <a:rPr lang="en-IE" dirty="0" smtClean="0"/>
              <a:t>ap of Cavan</a:t>
            </a:r>
            <a:endParaRPr lang="en-IE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1852555"/>
              </p:ext>
            </p:extLst>
          </p:nvPr>
        </p:nvGraphicFramePr>
        <p:xfrm>
          <a:off x="6444208" y="4311214"/>
          <a:ext cx="2592287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6144"/>
                <a:gridCol w="1296143"/>
              </a:tblGrid>
              <a:tr h="210944"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E" dirty="0" smtClean="0">
                          <a:solidFill>
                            <a:schemeClr val="tx1"/>
                          </a:solidFill>
                        </a:rPr>
                        <a:t>Church</a:t>
                      </a:r>
                      <a:endParaRPr lang="en-I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0944"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E" b="1" dirty="0" smtClean="0"/>
                        <a:t>lake</a:t>
                      </a:r>
                      <a:endParaRPr lang="en-IE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0944">
                <a:tc>
                  <a:txBody>
                    <a:bodyPr/>
                    <a:lstStyle/>
                    <a:p>
                      <a:endParaRPr lang="en-I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E" b="1" dirty="0" smtClean="0"/>
                        <a:t>Street</a:t>
                      </a:r>
                      <a:endParaRPr lang="en-IE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0944"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E" b="1" dirty="0" smtClean="0"/>
                        <a:t>Pitch</a:t>
                      </a:r>
                      <a:endParaRPr lang="en-IE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0944"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E" b="1" dirty="0" smtClean="0"/>
                        <a:t>Trees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0944"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E" b="1" dirty="0" smtClean="0"/>
                        <a:t>Car Park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222835" y="3979014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Key</a:t>
            </a:r>
            <a:endParaRPr lang="en-IE" dirty="0"/>
          </a:p>
        </p:txBody>
      </p:sp>
      <p:sp>
        <p:nvSpPr>
          <p:cNvPr id="2" name="Cross 1"/>
          <p:cNvSpPr/>
          <p:nvPr/>
        </p:nvSpPr>
        <p:spPr>
          <a:xfrm rot="20425063">
            <a:off x="3347864" y="3933056"/>
            <a:ext cx="576064" cy="216024"/>
          </a:xfrm>
          <a:prstGeom prst="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Cross 8"/>
          <p:cNvSpPr/>
          <p:nvPr/>
        </p:nvSpPr>
        <p:spPr>
          <a:xfrm>
            <a:off x="6855666" y="4397737"/>
            <a:ext cx="576064" cy="216024"/>
          </a:xfrm>
          <a:prstGeom prst="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Rounded Rectangle 2"/>
          <p:cNvSpPr/>
          <p:nvPr/>
        </p:nvSpPr>
        <p:spPr>
          <a:xfrm>
            <a:off x="6033677" y="1001355"/>
            <a:ext cx="1080120" cy="422756"/>
          </a:xfrm>
          <a:prstGeom prst="roundRect">
            <a:avLst/>
          </a:prstGeom>
          <a:solidFill>
            <a:srgbClr val="00B0F0"/>
          </a:solidFill>
          <a:ln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ounded Rectangle 9"/>
          <p:cNvSpPr/>
          <p:nvPr/>
        </p:nvSpPr>
        <p:spPr>
          <a:xfrm>
            <a:off x="6876256" y="4756954"/>
            <a:ext cx="377332" cy="155428"/>
          </a:xfrm>
          <a:prstGeom prst="roundRect">
            <a:avLst/>
          </a:prstGeom>
          <a:solidFill>
            <a:srgbClr val="00B0F0"/>
          </a:solidFill>
          <a:ln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Rectangle 5"/>
          <p:cNvSpPr/>
          <p:nvPr/>
        </p:nvSpPr>
        <p:spPr>
          <a:xfrm rot="19634850">
            <a:off x="3902060" y="1611378"/>
            <a:ext cx="112238" cy="288032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Rectangle 10"/>
          <p:cNvSpPr/>
          <p:nvPr/>
        </p:nvSpPr>
        <p:spPr>
          <a:xfrm rot="16565720" flipH="1">
            <a:off x="3996040" y="-1106438"/>
            <a:ext cx="69394" cy="601563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/>
          <p:cNvSpPr/>
          <p:nvPr/>
        </p:nvSpPr>
        <p:spPr>
          <a:xfrm rot="16200000">
            <a:off x="6994218" y="4980883"/>
            <a:ext cx="144016" cy="37993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" name="Flowchart: Manual Input 12"/>
          <p:cNvSpPr/>
          <p:nvPr/>
        </p:nvSpPr>
        <p:spPr>
          <a:xfrm rot="10800000">
            <a:off x="1619672" y="1057382"/>
            <a:ext cx="720080" cy="288032"/>
          </a:xfrm>
          <a:prstGeom prst="flowChartManualInpu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" name="Flowchart: Manual Input 13"/>
          <p:cNvSpPr/>
          <p:nvPr/>
        </p:nvSpPr>
        <p:spPr>
          <a:xfrm rot="10800000">
            <a:off x="6776890" y="5484014"/>
            <a:ext cx="576064" cy="169868"/>
          </a:xfrm>
          <a:prstGeom prst="flowChartManualInpu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" name="Diagonal Stripe 14"/>
          <p:cNvSpPr/>
          <p:nvPr/>
        </p:nvSpPr>
        <p:spPr>
          <a:xfrm rot="12836570">
            <a:off x="5388591" y="1816615"/>
            <a:ext cx="1535167" cy="814205"/>
          </a:xfrm>
          <a:prstGeom prst="diagStripe">
            <a:avLst/>
          </a:prstGeom>
          <a:solidFill>
            <a:srgbClr val="92D05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chemeClr val="tx1"/>
              </a:solidFill>
            </a:endParaRPr>
          </a:p>
        </p:txBody>
      </p:sp>
      <p:sp>
        <p:nvSpPr>
          <p:cNvPr id="16" name="Diagonal Stripe 15"/>
          <p:cNvSpPr/>
          <p:nvPr/>
        </p:nvSpPr>
        <p:spPr>
          <a:xfrm rot="14076242">
            <a:off x="6920418" y="5534922"/>
            <a:ext cx="418069" cy="567947"/>
          </a:xfrm>
          <a:prstGeom prst="diagStripe">
            <a:avLst/>
          </a:prstGeom>
          <a:solidFill>
            <a:srgbClr val="92D05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chemeClr val="tx1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174535" y="3565267"/>
            <a:ext cx="307574" cy="24588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8" name="Rounded Rectangle 17"/>
          <p:cNvSpPr/>
          <p:nvPr/>
        </p:nvSpPr>
        <p:spPr>
          <a:xfrm>
            <a:off x="6946014" y="6193031"/>
            <a:ext cx="307574" cy="24588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14992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ga-IE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sp>
        <p:nvSpPr>
          <p:cNvPr id="45058" name="Content Placeholder 2"/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45059" name="Picture 2" descr="C:\Users\Denis\Desktop\School work\School\GEOGRAPHY\Junior house\Geography Folder\Maps and photos\Aerial photographs\A Photos\Dungarvan Phot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Content Placeholder 16"/>
          <p:cNvGraphicFramePr>
            <a:graphicFrameLocks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  <a:gridCol w="3048000"/>
              </a:tblGrid>
              <a:tr h="2286000">
                <a:tc>
                  <a:txBody>
                    <a:bodyPr/>
                    <a:lstStyle/>
                    <a:p>
                      <a:endParaRPr lang="ga-IE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ga-IE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ga-IE"/>
                    </a:p>
                  </a:txBody>
                  <a:tcPr>
                    <a:noFill/>
                  </a:tcPr>
                </a:tc>
              </a:tr>
              <a:tr h="2286000">
                <a:tc>
                  <a:txBody>
                    <a:bodyPr/>
                    <a:lstStyle/>
                    <a:p>
                      <a:endParaRPr lang="ga-IE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ga-IE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ga-IE"/>
                    </a:p>
                  </a:txBody>
                  <a:tcPr>
                    <a:noFill/>
                  </a:tcPr>
                </a:tc>
              </a:tr>
              <a:tr h="2286000">
                <a:tc>
                  <a:txBody>
                    <a:bodyPr/>
                    <a:lstStyle/>
                    <a:p>
                      <a:endParaRPr lang="ga-IE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ga-IE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ga-IE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7958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ga-IE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pic>
        <p:nvPicPr>
          <p:cNvPr id="32770" name="Picture 2" descr="C:\Users\Denis\Desktop\School work\School\GEOGRAPHY\Junior house\Geography Folder\Maps and photos\Aerial photographs\A Photos\Ballina Phot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7" name="Content Placeholder 16"/>
          <p:cNvGraphicFramePr>
            <a:graphicFrameLocks noGrp="1"/>
          </p:cNvGraphicFramePr>
          <p:nvPr>
            <p:ph idx="1"/>
          </p:nvPr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  <a:gridCol w="3048000"/>
              </a:tblGrid>
              <a:tr h="2286000">
                <a:tc>
                  <a:txBody>
                    <a:bodyPr/>
                    <a:lstStyle/>
                    <a:p>
                      <a:endParaRPr lang="ga-IE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ga-IE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ga-IE"/>
                    </a:p>
                  </a:txBody>
                  <a:tcPr>
                    <a:noFill/>
                  </a:tcPr>
                </a:tc>
              </a:tr>
              <a:tr h="2286000">
                <a:tc>
                  <a:txBody>
                    <a:bodyPr/>
                    <a:lstStyle/>
                    <a:p>
                      <a:endParaRPr lang="ga-IE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ga-IE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ga-IE"/>
                    </a:p>
                  </a:txBody>
                  <a:tcPr>
                    <a:noFill/>
                  </a:tcPr>
                </a:tc>
              </a:tr>
              <a:tr h="2286000">
                <a:tc>
                  <a:txBody>
                    <a:bodyPr/>
                    <a:lstStyle/>
                    <a:p>
                      <a:endParaRPr lang="ga-IE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ga-IE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ga-IE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0139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ga-IE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sp>
        <p:nvSpPr>
          <p:cNvPr id="40962" name="Content Placeholder 2"/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40963" name="Picture 2" descr="C:\Users\Denis\Desktop\School work\School\GEOGRAPHY\Junior house\Geography Folder\Maps and photos\Aerial photographs\A Photos\Drogheda Photo.jpg"/>
          <p:cNvPicPr>
            <a:picLocks noChangeAspect="1" noChangeArrowheads="1"/>
          </p:cNvPicPr>
          <p:nvPr/>
        </p:nvPicPr>
        <p:blipFill>
          <a:blip r:embed="rId3" cstate="print"/>
          <a:srcRect l="3125" r="546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Content Placeholder 16"/>
          <p:cNvGraphicFramePr>
            <a:graphicFrameLocks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  <a:gridCol w="3048000"/>
              </a:tblGrid>
              <a:tr h="2286000">
                <a:tc>
                  <a:txBody>
                    <a:bodyPr/>
                    <a:lstStyle/>
                    <a:p>
                      <a:endParaRPr lang="ga-IE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ga-IE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ga-IE"/>
                    </a:p>
                  </a:txBody>
                  <a:tcPr>
                    <a:noFill/>
                  </a:tcPr>
                </a:tc>
              </a:tr>
              <a:tr h="2286000">
                <a:tc>
                  <a:txBody>
                    <a:bodyPr/>
                    <a:lstStyle/>
                    <a:p>
                      <a:endParaRPr lang="ga-IE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ga-IE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ga-IE"/>
                    </a:p>
                  </a:txBody>
                  <a:tcPr>
                    <a:noFill/>
                  </a:tcPr>
                </a:tc>
              </a:tr>
              <a:tr h="2286000">
                <a:tc>
                  <a:txBody>
                    <a:bodyPr/>
                    <a:lstStyle/>
                    <a:p>
                      <a:endParaRPr lang="ga-IE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ga-IE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ga-IE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E" dirty="0" smtClean="0"/>
              <a:t>Functions within a Town</a:t>
            </a:r>
            <a:endParaRPr lang="en-IE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448811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386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ga-IE" sz="3600" dirty="0" smtClean="0">
                <a:solidFill>
                  <a:srgbClr val="336600"/>
                </a:solidFill>
              </a:rPr>
              <a:t>Vertical</a:t>
            </a:r>
            <a:r>
              <a:rPr lang="ga-IE" sz="3600" dirty="0" smtClean="0"/>
              <a:t> photo’s are taken looking straight down.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ga-IE" sz="3600" dirty="0" smtClean="0">
                <a:solidFill>
                  <a:srgbClr val="FF6600"/>
                </a:solidFill>
              </a:rPr>
              <a:t>Oblique</a:t>
            </a:r>
            <a:r>
              <a:rPr lang="ga-IE" sz="3600" dirty="0" smtClean="0"/>
              <a:t> photo’s are taken at an angl</a:t>
            </a:r>
            <a:r>
              <a:rPr lang="en-GB" sz="3600" dirty="0" smtClean="0"/>
              <a:t>e</a:t>
            </a:r>
            <a:r>
              <a:rPr lang="ga-IE" sz="3600" dirty="0" smtClean="0"/>
              <a:t> looking across the landscape.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438" y="0"/>
            <a:ext cx="8183562" cy="69373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ga-IE" dirty="0" smtClean="0">
                <a:solidFill>
                  <a:schemeClr val="accent1">
                    <a:tint val="88000"/>
                    <a:satMod val="150000"/>
                  </a:schemeClr>
                </a:solidFill>
              </a:rPr>
              <a:t>Town Functions</a:t>
            </a:r>
            <a:endParaRPr lang="ga-IE" dirty="0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sp>
        <p:nvSpPr>
          <p:cNvPr id="38914" name="Content Placeholder 2"/>
          <p:cNvSpPr>
            <a:spLocks noGrp="1"/>
          </p:cNvSpPr>
          <p:nvPr>
            <p:ph idx="1"/>
          </p:nvPr>
        </p:nvSpPr>
        <p:spPr>
          <a:xfrm>
            <a:off x="250825" y="404813"/>
            <a:ext cx="8572500" cy="5715000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r>
              <a:rPr lang="ga-IE" smtClean="0">
                <a:solidFill>
                  <a:srgbClr val="FFFF00"/>
                </a:solidFill>
              </a:rPr>
              <a:t>Towns have many functions or services. These are services that the town provides</a:t>
            </a:r>
            <a:r>
              <a:rPr lang="en-GB" smtClean="0">
                <a:solidFill>
                  <a:srgbClr val="FFFF00"/>
                </a:solidFill>
              </a:rPr>
              <a:t>:</a:t>
            </a:r>
            <a:r>
              <a:rPr lang="ga-IE" smtClean="0"/>
              <a:t> </a:t>
            </a:r>
          </a:p>
          <a:p>
            <a:r>
              <a:rPr lang="ga-IE" smtClean="0"/>
              <a:t>Residential- houses &amp; apartments</a:t>
            </a:r>
            <a:r>
              <a:rPr lang="en-GB" smtClean="0"/>
              <a:t>.</a:t>
            </a:r>
            <a:endParaRPr lang="ga-IE" smtClean="0"/>
          </a:p>
          <a:p>
            <a:r>
              <a:rPr lang="ga-IE" smtClean="0"/>
              <a:t>Transport- road, rail, and car parks</a:t>
            </a:r>
            <a:r>
              <a:rPr lang="en-GB" smtClean="0"/>
              <a:t>.</a:t>
            </a:r>
            <a:endParaRPr lang="ga-IE" smtClean="0"/>
          </a:p>
          <a:p>
            <a:r>
              <a:rPr lang="ga-IE" smtClean="0"/>
              <a:t>Retail- Shops and bars</a:t>
            </a:r>
            <a:r>
              <a:rPr lang="en-GB" smtClean="0"/>
              <a:t>.</a:t>
            </a:r>
            <a:endParaRPr lang="ga-IE" smtClean="0"/>
          </a:p>
          <a:p>
            <a:r>
              <a:rPr lang="ga-IE" smtClean="0"/>
              <a:t>Port- docks and cargo ships</a:t>
            </a:r>
            <a:r>
              <a:rPr lang="en-GB" smtClean="0"/>
              <a:t>.</a:t>
            </a:r>
            <a:endParaRPr lang="ga-IE" smtClean="0"/>
          </a:p>
          <a:p>
            <a:r>
              <a:rPr lang="ga-IE" smtClean="0"/>
              <a:t>Recreational-Tennis cou</a:t>
            </a:r>
            <a:r>
              <a:rPr lang="en-GB" smtClean="0"/>
              <a:t>r</a:t>
            </a:r>
            <a:r>
              <a:rPr lang="ga-IE" smtClean="0"/>
              <a:t>ts,</a:t>
            </a:r>
            <a:r>
              <a:rPr lang="en-GB" smtClean="0"/>
              <a:t>playing</a:t>
            </a:r>
            <a:r>
              <a:rPr lang="ga-IE" smtClean="0"/>
              <a:t> fields,golf courses</a:t>
            </a:r>
            <a:r>
              <a:rPr lang="en-GB" smtClean="0"/>
              <a:t>.</a:t>
            </a:r>
            <a:endParaRPr lang="ga-IE" smtClean="0"/>
          </a:p>
          <a:p>
            <a:r>
              <a:rPr lang="ga-IE" smtClean="0"/>
              <a:t>Tourism-scen</a:t>
            </a:r>
            <a:r>
              <a:rPr lang="en-GB" smtClean="0"/>
              <a:t>e</a:t>
            </a:r>
            <a:r>
              <a:rPr lang="ga-IE" smtClean="0"/>
              <a:t>ry</a:t>
            </a:r>
            <a:r>
              <a:rPr lang="en-GB" smtClean="0"/>
              <a:t>, forest (walking), marina, sandy beach.</a:t>
            </a:r>
            <a:endParaRPr lang="ga-IE" smtClean="0"/>
          </a:p>
          <a:p>
            <a:pPr>
              <a:buFontTx/>
              <a:buChar char="•"/>
            </a:pPr>
            <a:r>
              <a:rPr lang="ga-IE" smtClean="0"/>
              <a:t>Medical- hospitals</a:t>
            </a:r>
            <a:r>
              <a:rPr lang="en-GB" smtClean="0"/>
              <a:t>.  </a:t>
            </a:r>
          </a:p>
          <a:p>
            <a:pPr>
              <a:buFontTx/>
              <a:buChar char="•"/>
            </a:pPr>
            <a:r>
              <a:rPr lang="ga-IE" smtClean="0"/>
              <a:t>Defence- tower</a:t>
            </a:r>
            <a:r>
              <a:rPr lang="en-GB" smtClean="0"/>
              <a:t>, castle.</a:t>
            </a:r>
          </a:p>
          <a:p>
            <a:r>
              <a:rPr lang="en-GB" smtClean="0"/>
              <a:t>Ecclesiastical (religious)–a church, cathedral</a:t>
            </a:r>
            <a:endParaRPr lang="ga-IE" smtClean="0"/>
          </a:p>
          <a:p>
            <a:r>
              <a:rPr lang="ga-IE" smtClean="0"/>
              <a:t>Educational- school</a:t>
            </a:r>
            <a:r>
              <a:rPr lang="en-GB" smtClean="0"/>
              <a:t>s,</a:t>
            </a:r>
            <a:r>
              <a:rPr lang="ga-IE" smtClean="0"/>
              <a:t> colleges</a:t>
            </a:r>
            <a:r>
              <a:rPr lang="en-GB" smtClean="0"/>
              <a:t>.</a:t>
            </a:r>
            <a:endParaRPr lang="ga-IE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ga-IE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pic>
        <p:nvPicPr>
          <p:cNvPr id="36866" name="Picture 2" descr="C:\Users\Denis\Desktop\School work\School\GEOGRAPHY\Junior house\Geography Folder\Maps and photos\Aerial photographs\A Photos\Ballina Phot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7" name="Content Placeholder 16"/>
          <p:cNvGraphicFramePr>
            <a:graphicFrameLocks noGrp="1"/>
          </p:cNvGraphicFramePr>
          <p:nvPr>
            <p:ph idx="1"/>
          </p:nvPr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  <a:gridCol w="3048000"/>
              </a:tblGrid>
              <a:tr h="2286000">
                <a:tc>
                  <a:txBody>
                    <a:bodyPr/>
                    <a:lstStyle/>
                    <a:p>
                      <a:endParaRPr lang="ga-IE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ga-IE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ga-IE"/>
                    </a:p>
                  </a:txBody>
                  <a:tcPr>
                    <a:noFill/>
                  </a:tcPr>
                </a:tc>
              </a:tr>
              <a:tr h="2286000">
                <a:tc>
                  <a:txBody>
                    <a:bodyPr/>
                    <a:lstStyle/>
                    <a:p>
                      <a:endParaRPr lang="ga-IE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ga-IE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ga-IE"/>
                    </a:p>
                  </a:txBody>
                  <a:tcPr>
                    <a:noFill/>
                  </a:tcPr>
                </a:tc>
              </a:tr>
              <a:tr h="2286000">
                <a:tc>
                  <a:txBody>
                    <a:bodyPr/>
                    <a:lstStyle/>
                    <a:p>
                      <a:endParaRPr lang="ga-IE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ga-IE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ga-IE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5" name="Up Arrow 4"/>
          <p:cNvSpPr/>
          <p:nvPr/>
        </p:nvSpPr>
        <p:spPr>
          <a:xfrm rot="14029538">
            <a:off x="4857750" y="3492500"/>
            <a:ext cx="442913" cy="1604963"/>
          </a:xfrm>
          <a:prstGeom prst="upArrow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ga-IE"/>
          </a:p>
        </p:txBody>
      </p:sp>
      <p:sp>
        <p:nvSpPr>
          <p:cNvPr id="6" name="Up Arrow 5"/>
          <p:cNvSpPr/>
          <p:nvPr/>
        </p:nvSpPr>
        <p:spPr>
          <a:xfrm rot="20069587">
            <a:off x="5272088" y="1409700"/>
            <a:ext cx="288925" cy="1658938"/>
          </a:xfrm>
          <a:prstGeom prst="upArrow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ga-IE"/>
          </a:p>
        </p:txBody>
      </p:sp>
      <p:sp>
        <p:nvSpPr>
          <p:cNvPr id="8" name="Rectangle 7"/>
          <p:cNvSpPr/>
          <p:nvPr/>
        </p:nvSpPr>
        <p:spPr>
          <a:xfrm>
            <a:off x="5072066" y="3000372"/>
            <a:ext cx="3714776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ga-IE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Decidious trees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ga-IE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covered in leaves</a:t>
            </a:r>
            <a:endParaRPr lang="en-U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</a:endParaRPr>
          </a:p>
        </p:txBody>
      </p:sp>
      <p:sp>
        <p:nvSpPr>
          <p:cNvPr id="9" name="Up Arrow 8"/>
          <p:cNvSpPr/>
          <p:nvPr/>
        </p:nvSpPr>
        <p:spPr>
          <a:xfrm rot="2100921">
            <a:off x="3433763" y="1577975"/>
            <a:ext cx="541337" cy="2428875"/>
          </a:xfrm>
          <a:prstGeom prst="upArrow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ga-IE"/>
          </a:p>
        </p:txBody>
      </p:sp>
      <p:sp>
        <p:nvSpPr>
          <p:cNvPr id="10" name="Rectangle 9"/>
          <p:cNvSpPr/>
          <p:nvPr/>
        </p:nvSpPr>
        <p:spPr>
          <a:xfrm>
            <a:off x="642910" y="3786190"/>
            <a:ext cx="2538387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ga-IE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People in boats</a:t>
            </a:r>
            <a:endParaRPr lang="en-US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ga-IE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sp>
        <p:nvSpPr>
          <p:cNvPr id="43010" name="Content Placeholder 2"/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43011" name="Picture 2" descr="C:\Users\Denis\Desktop\School work\School\GEOGRAPHY\Junior house\Geography Folder\Maps and photos\Aerial photographs\A Photos\Drogheda Photo.jpg"/>
          <p:cNvPicPr>
            <a:picLocks noChangeAspect="1" noChangeArrowheads="1"/>
          </p:cNvPicPr>
          <p:nvPr/>
        </p:nvPicPr>
        <p:blipFill>
          <a:blip r:embed="rId3" cstate="print"/>
          <a:srcRect l="3125" r="546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Content Placeholder 16"/>
          <p:cNvGraphicFramePr>
            <a:graphicFrameLocks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  <a:gridCol w="3048000"/>
              </a:tblGrid>
              <a:tr h="2286000">
                <a:tc>
                  <a:txBody>
                    <a:bodyPr/>
                    <a:lstStyle/>
                    <a:p>
                      <a:endParaRPr lang="ga-IE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ga-IE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ga-IE" dirty="0"/>
                    </a:p>
                  </a:txBody>
                  <a:tcPr>
                    <a:noFill/>
                  </a:tcPr>
                </a:tc>
              </a:tr>
              <a:tr h="2286000">
                <a:tc>
                  <a:txBody>
                    <a:bodyPr/>
                    <a:lstStyle/>
                    <a:p>
                      <a:endParaRPr lang="ga-IE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ga-IE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ga-IE"/>
                    </a:p>
                  </a:txBody>
                  <a:tcPr>
                    <a:noFill/>
                  </a:tcPr>
                </a:tc>
              </a:tr>
              <a:tr h="2286000">
                <a:tc>
                  <a:txBody>
                    <a:bodyPr/>
                    <a:lstStyle/>
                    <a:p>
                      <a:endParaRPr lang="ga-IE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ga-IE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ga-IE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6" name="Up Arrow 5"/>
          <p:cNvSpPr/>
          <p:nvPr/>
        </p:nvSpPr>
        <p:spPr>
          <a:xfrm rot="3130049">
            <a:off x="2174875" y="5000626"/>
            <a:ext cx="509587" cy="1414462"/>
          </a:xfrm>
          <a:prstGeom prst="up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ga-IE"/>
          </a:p>
        </p:txBody>
      </p:sp>
      <p:sp>
        <p:nvSpPr>
          <p:cNvPr id="7" name="Up Arrow 6"/>
          <p:cNvSpPr/>
          <p:nvPr/>
        </p:nvSpPr>
        <p:spPr>
          <a:xfrm rot="3130049">
            <a:off x="4175125" y="214313"/>
            <a:ext cx="509588" cy="1414462"/>
          </a:xfrm>
          <a:prstGeom prst="up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ga-IE"/>
          </a:p>
        </p:txBody>
      </p:sp>
      <p:sp>
        <p:nvSpPr>
          <p:cNvPr id="8" name="Up Arrow 7"/>
          <p:cNvSpPr/>
          <p:nvPr/>
        </p:nvSpPr>
        <p:spPr>
          <a:xfrm rot="14405739">
            <a:off x="5845969" y="145257"/>
            <a:ext cx="495300" cy="1414462"/>
          </a:xfrm>
          <a:prstGeom prst="up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ga-IE"/>
          </a:p>
        </p:txBody>
      </p:sp>
      <p:sp>
        <p:nvSpPr>
          <p:cNvPr id="9" name="Up Arrow 8"/>
          <p:cNvSpPr/>
          <p:nvPr/>
        </p:nvSpPr>
        <p:spPr>
          <a:xfrm rot="6155966">
            <a:off x="7277894" y="4674394"/>
            <a:ext cx="514350" cy="1703388"/>
          </a:xfrm>
          <a:prstGeom prst="up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ga-IE"/>
          </a:p>
        </p:txBody>
      </p:sp>
      <p:sp>
        <p:nvSpPr>
          <p:cNvPr id="10" name="Up Arrow 9"/>
          <p:cNvSpPr/>
          <p:nvPr/>
        </p:nvSpPr>
        <p:spPr>
          <a:xfrm rot="14405739">
            <a:off x="1059657" y="931068"/>
            <a:ext cx="495300" cy="1414463"/>
          </a:xfrm>
          <a:prstGeom prst="up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ga-IE"/>
          </a:p>
        </p:txBody>
      </p:sp>
      <p:sp>
        <p:nvSpPr>
          <p:cNvPr id="11" name="Up Arrow 10"/>
          <p:cNvSpPr/>
          <p:nvPr/>
        </p:nvSpPr>
        <p:spPr>
          <a:xfrm rot="14405739">
            <a:off x="5069682" y="3083718"/>
            <a:ext cx="495300" cy="1414463"/>
          </a:xfrm>
          <a:prstGeom prst="up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ga-IE"/>
          </a:p>
        </p:txBody>
      </p:sp>
      <p:sp>
        <p:nvSpPr>
          <p:cNvPr id="13" name="Up Arrow 12"/>
          <p:cNvSpPr/>
          <p:nvPr/>
        </p:nvSpPr>
        <p:spPr>
          <a:xfrm rot="3130049">
            <a:off x="3389313" y="2143125"/>
            <a:ext cx="509587" cy="1414463"/>
          </a:xfrm>
          <a:prstGeom prst="up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ga-IE"/>
          </a:p>
        </p:txBody>
      </p:sp>
      <p:sp>
        <p:nvSpPr>
          <p:cNvPr id="14" name="Up Arrow 13"/>
          <p:cNvSpPr/>
          <p:nvPr/>
        </p:nvSpPr>
        <p:spPr>
          <a:xfrm rot="5035143">
            <a:off x="7389812" y="1209676"/>
            <a:ext cx="544513" cy="1414462"/>
          </a:xfrm>
          <a:prstGeom prst="up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ga-I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E" dirty="0" smtClean="0"/>
              <a:t>Using maps and Photos</a:t>
            </a:r>
            <a:endParaRPr lang="en-IE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771391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910" y="285728"/>
            <a:ext cx="8183880" cy="857256"/>
          </a:xfrm>
        </p:spPr>
        <p:txBody>
          <a:bodyPr/>
          <a:lstStyle/>
          <a:p>
            <a:r>
              <a:rPr lang="en-IE" dirty="0" smtClean="0"/>
              <a:t>Distances &amp; Photographs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4422"/>
            <a:ext cx="9144000" cy="5643578"/>
          </a:xfrm>
        </p:spPr>
        <p:txBody>
          <a:bodyPr/>
          <a:lstStyle/>
          <a:p>
            <a:r>
              <a:rPr lang="en-IE" dirty="0" smtClean="0"/>
              <a:t>In order to calculate distance on an Aerial photograph we need to use an O.S map of the same area:</a:t>
            </a:r>
          </a:p>
          <a:p>
            <a:pPr>
              <a:buNone/>
            </a:pPr>
            <a:r>
              <a:rPr lang="en-IE" dirty="0" smtClean="0"/>
              <a:t>  </a:t>
            </a:r>
            <a:r>
              <a:rPr lang="en-IE" dirty="0" smtClean="0">
                <a:solidFill>
                  <a:srgbClr val="FF0000"/>
                </a:solidFill>
              </a:rPr>
              <a:t>1. </a:t>
            </a:r>
            <a:r>
              <a:rPr lang="en-IE" dirty="0" smtClean="0"/>
              <a:t>Identify the 2 places on the O.S map.</a:t>
            </a:r>
          </a:p>
          <a:p>
            <a:pPr>
              <a:buNone/>
            </a:pPr>
            <a:r>
              <a:rPr lang="en-IE" dirty="0" smtClean="0"/>
              <a:t>  </a:t>
            </a:r>
            <a:r>
              <a:rPr lang="en-IE" dirty="0" smtClean="0">
                <a:solidFill>
                  <a:srgbClr val="FF0000"/>
                </a:solidFill>
              </a:rPr>
              <a:t>2. </a:t>
            </a:r>
            <a:r>
              <a:rPr lang="en-IE" dirty="0" smtClean="0"/>
              <a:t>Measure the distance between them on the map.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788922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183880" cy="1051560"/>
          </a:xfrm>
        </p:spPr>
        <p:txBody>
          <a:bodyPr>
            <a:normAutofit fontScale="90000"/>
          </a:bodyPr>
          <a:lstStyle/>
          <a:p>
            <a:pPr algn="ctr"/>
            <a:r>
              <a:rPr lang="en-IE" dirty="0" smtClean="0"/>
              <a:t>Calculating scale on a vertical Aerial Photograph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034" y="1357298"/>
            <a:ext cx="8183880" cy="5000660"/>
          </a:xfrm>
        </p:spPr>
        <p:txBody>
          <a:bodyPr/>
          <a:lstStyle/>
          <a:p>
            <a:r>
              <a:rPr lang="en-IE" dirty="0" smtClean="0"/>
              <a:t>The scale on the photo is constant throughout the whole image &amp; may be calculated by using the scale of an O.S map for the same area:</a:t>
            </a:r>
          </a:p>
          <a:p>
            <a:pPr>
              <a:buNone/>
            </a:pPr>
            <a:r>
              <a:rPr lang="en-IE" dirty="0" smtClean="0">
                <a:solidFill>
                  <a:srgbClr val="FF0000"/>
                </a:solidFill>
              </a:rPr>
              <a:t>1.</a:t>
            </a:r>
            <a:r>
              <a:rPr lang="en-IE" dirty="0" smtClean="0"/>
              <a:t>Identify 2 features on photo &amp; map.</a:t>
            </a:r>
          </a:p>
          <a:p>
            <a:pPr>
              <a:buNone/>
            </a:pPr>
            <a:r>
              <a:rPr lang="en-IE" dirty="0" smtClean="0">
                <a:solidFill>
                  <a:srgbClr val="FF0000"/>
                </a:solidFill>
              </a:rPr>
              <a:t>2.</a:t>
            </a:r>
            <a:r>
              <a:rPr lang="en-IE" dirty="0" smtClean="0"/>
              <a:t>Calculate the straight distance (scale 1:50,000).</a:t>
            </a:r>
          </a:p>
          <a:p>
            <a:pPr>
              <a:buNone/>
            </a:pPr>
            <a:r>
              <a:rPr lang="en-IE" dirty="0" smtClean="0">
                <a:solidFill>
                  <a:srgbClr val="FF0000"/>
                </a:solidFill>
              </a:rPr>
              <a:t>3.</a:t>
            </a:r>
            <a:r>
              <a:rPr lang="en-IE" dirty="0" smtClean="0"/>
              <a:t>Calculate the distance between the 2 locations on the photo.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490074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0"/>
            <a:ext cx="8183880" cy="1051560"/>
          </a:xfrm>
        </p:spPr>
        <p:txBody>
          <a:bodyPr/>
          <a:lstStyle/>
          <a:p>
            <a:r>
              <a:rPr lang="en-IE" dirty="0" smtClean="0"/>
              <a:t>Camera Direction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034" y="1071546"/>
            <a:ext cx="8183880" cy="5786454"/>
          </a:xfrm>
        </p:spPr>
        <p:txBody>
          <a:bodyPr/>
          <a:lstStyle/>
          <a:p>
            <a:pPr>
              <a:buNone/>
            </a:pPr>
            <a:r>
              <a:rPr lang="en-IE" dirty="0" smtClean="0">
                <a:solidFill>
                  <a:srgbClr val="FF0000"/>
                </a:solidFill>
              </a:rPr>
              <a:t>1.</a:t>
            </a:r>
            <a:r>
              <a:rPr lang="en-IE" dirty="0" smtClean="0"/>
              <a:t> </a:t>
            </a:r>
            <a:r>
              <a:rPr lang="en-IE" sz="3200" dirty="0" smtClean="0"/>
              <a:t>Identify 2 distinct features common to the aerial photo &amp; O.S Map. (Preferably ones running from bottom to top/foreground to background of photo)</a:t>
            </a:r>
          </a:p>
          <a:p>
            <a:pPr>
              <a:buNone/>
            </a:pPr>
            <a:r>
              <a:rPr lang="en-IE" sz="3200" dirty="0" smtClean="0">
                <a:solidFill>
                  <a:srgbClr val="FF0000"/>
                </a:solidFill>
              </a:rPr>
              <a:t>2.</a:t>
            </a:r>
            <a:r>
              <a:rPr lang="en-IE" sz="3200" dirty="0" smtClean="0"/>
              <a:t> Draw an arrowed line through both points on map &amp; photo.</a:t>
            </a:r>
          </a:p>
          <a:p>
            <a:pPr>
              <a:buNone/>
            </a:pPr>
            <a:r>
              <a:rPr lang="en-IE" sz="3200" dirty="0" smtClean="0">
                <a:solidFill>
                  <a:srgbClr val="FF0000"/>
                </a:solidFill>
              </a:rPr>
              <a:t>3. </a:t>
            </a:r>
            <a:r>
              <a:rPr lang="en-IE" sz="3200" dirty="0" smtClean="0"/>
              <a:t>Relate the direction of the arrow on the photo to that on the O.S Map.</a:t>
            </a:r>
            <a:endParaRPr lang="en-IE" sz="3200" dirty="0"/>
          </a:p>
        </p:txBody>
      </p:sp>
    </p:spTree>
    <p:extLst>
      <p:ext uri="{BB962C8B-B14F-4D97-AF65-F5344CB8AC3E}">
        <p14:creationId xmlns:p14="http://schemas.microsoft.com/office/powerpoint/2010/main" val="1221161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357166"/>
            <a:ext cx="8183880" cy="1051560"/>
          </a:xfrm>
        </p:spPr>
        <p:txBody>
          <a:bodyPr>
            <a:normAutofit fontScale="90000"/>
          </a:bodyPr>
          <a:lstStyle/>
          <a:p>
            <a:pPr algn="ctr"/>
            <a:r>
              <a:rPr lang="en-IE" dirty="0" smtClean="0"/>
              <a:t>Field of Vision:</a:t>
            </a:r>
            <a:br>
              <a:rPr lang="en-IE" dirty="0" smtClean="0"/>
            </a:br>
            <a:r>
              <a:rPr lang="en-IE" dirty="0" smtClean="0"/>
              <a:t>Oblique Photo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96" y="1357298"/>
            <a:ext cx="8183880" cy="5072098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n-IE" dirty="0" smtClean="0"/>
              <a:t>Identify cameras line of sight by drawing a line from fore ground to background through centre of photograph.</a:t>
            </a:r>
          </a:p>
          <a:p>
            <a:pPr marL="514350" indent="-514350">
              <a:buAutoNum type="arabicPeriod"/>
            </a:pPr>
            <a:r>
              <a:rPr lang="en-IE" dirty="0" smtClean="0"/>
              <a:t>Note main features on the line.</a:t>
            </a:r>
          </a:p>
          <a:p>
            <a:pPr marL="514350" indent="-514350">
              <a:buAutoNum type="arabicPeriod"/>
            </a:pPr>
            <a:r>
              <a:rPr lang="en-IE" dirty="0" smtClean="0"/>
              <a:t>Locate these on the O.S map &amp; draw a line through them.</a:t>
            </a:r>
          </a:p>
          <a:p>
            <a:pPr marL="514350" indent="-514350">
              <a:buAutoNum type="arabicPeriod"/>
            </a:pPr>
            <a:r>
              <a:rPr lang="en-IE" dirty="0" smtClean="0"/>
              <a:t>Identify some features along the photo edges &amp; locate on map.</a:t>
            </a:r>
          </a:p>
          <a:p>
            <a:pPr marL="514350" indent="-514350">
              <a:buAutoNum type="arabicPeriod"/>
            </a:pPr>
            <a:r>
              <a:rPr lang="en-IE" dirty="0" smtClean="0"/>
              <a:t>Draw lines from these to intersect with line of sight in photo foreground.....revealing location photo was taken from.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270766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357166"/>
            <a:ext cx="8183880" cy="1051560"/>
          </a:xfrm>
        </p:spPr>
        <p:txBody>
          <a:bodyPr>
            <a:normAutofit fontScale="90000"/>
          </a:bodyPr>
          <a:lstStyle/>
          <a:p>
            <a:pPr algn="ctr"/>
            <a:r>
              <a:rPr lang="en-IE" dirty="0" smtClean="0"/>
              <a:t>Field of vision</a:t>
            </a:r>
            <a:br>
              <a:rPr lang="en-IE" dirty="0" smtClean="0"/>
            </a:br>
            <a:r>
              <a:rPr lang="en-IE" dirty="0" smtClean="0"/>
              <a:t>Vertical Photo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034" y="1571612"/>
            <a:ext cx="8183880" cy="5286388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n-IE" dirty="0" smtClean="0"/>
              <a:t>Identify part of O.S map shown on photo.</a:t>
            </a:r>
          </a:p>
          <a:p>
            <a:pPr marL="514350" indent="-514350">
              <a:buAutoNum type="arabicPeriod"/>
            </a:pPr>
            <a:r>
              <a:rPr lang="en-IE" dirty="0" smtClean="0"/>
              <a:t>Locate the position on the map of features shown at the 4 corners of the photo.</a:t>
            </a:r>
          </a:p>
          <a:p>
            <a:pPr marL="514350" indent="-514350">
              <a:buAutoNum type="arabicPeriod"/>
            </a:pPr>
            <a:r>
              <a:rPr lang="en-IE" dirty="0" smtClean="0"/>
              <a:t>Join the corners with straight lines.........revealing location above which the photo was taken.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311454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E" dirty="0" smtClean="0"/>
              <a:t>Photos and Maps</a:t>
            </a:r>
            <a:endParaRPr lang="en-IE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PT17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ga-IE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pic>
        <p:nvPicPr>
          <p:cNvPr id="32770" name="Picture 2" descr="C:\Users\Denis\Desktop\School work\School\GEOGRAPHY\Junior house\Geography Folder\Maps and photos\Aerial photographs\A Photos\Ballina Phot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7" name="Content Placeholder 16"/>
          <p:cNvGraphicFramePr>
            <a:graphicFrameLocks noGrp="1"/>
          </p:cNvGraphicFramePr>
          <p:nvPr>
            <p:ph idx="1"/>
          </p:nvPr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  <a:gridCol w="3048000"/>
              </a:tblGrid>
              <a:tr h="2286000">
                <a:tc>
                  <a:txBody>
                    <a:bodyPr/>
                    <a:lstStyle/>
                    <a:p>
                      <a:endParaRPr lang="ga-IE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ga-IE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ga-IE"/>
                    </a:p>
                  </a:txBody>
                  <a:tcPr>
                    <a:noFill/>
                  </a:tcPr>
                </a:tc>
              </a:tr>
              <a:tr h="2286000">
                <a:tc>
                  <a:txBody>
                    <a:bodyPr/>
                    <a:lstStyle/>
                    <a:p>
                      <a:endParaRPr lang="ga-IE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ga-IE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ga-IE"/>
                    </a:p>
                  </a:txBody>
                  <a:tcPr>
                    <a:noFill/>
                  </a:tcPr>
                </a:tc>
              </a:tr>
              <a:tr h="2286000">
                <a:tc>
                  <a:txBody>
                    <a:bodyPr/>
                    <a:lstStyle/>
                    <a:p>
                      <a:endParaRPr lang="ga-IE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ga-IE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ga-IE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ga-IE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sp>
        <p:nvSpPr>
          <p:cNvPr id="45058" name="Content Placeholder 2"/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45059" name="Picture 2" descr="C:\Users\Denis\Desktop\School work\School\GEOGRAPHY\Junior house\Geography Folder\Maps and photos\Aerial photographs\A Photos\Dungarvan Phot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Content Placeholder 16"/>
          <p:cNvGraphicFramePr>
            <a:graphicFrameLocks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  <a:gridCol w="3048000"/>
              </a:tblGrid>
              <a:tr h="2286000">
                <a:tc>
                  <a:txBody>
                    <a:bodyPr/>
                    <a:lstStyle/>
                    <a:p>
                      <a:endParaRPr lang="ga-IE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ga-IE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ga-IE"/>
                    </a:p>
                  </a:txBody>
                  <a:tcPr>
                    <a:noFill/>
                  </a:tcPr>
                </a:tc>
              </a:tr>
              <a:tr h="2286000">
                <a:tc>
                  <a:txBody>
                    <a:bodyPr/>
                    <a:lstStyle/>
                    <a:p>
                      <a:endParaRPr lang="ga-IE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ga-IE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ga-IE"/>
                    </a:p>
                  </a:txBody>
                  <a:tcPr>
                    <a:noFill/>
                  </a:tcPr>
                </a:tc>
              </a:tr>
              <a:tr h="2286000">
                <a:tc>
                  <a:txBody>
                    <a:bodyPr/>
                    <a:lstStyle/>
                    <a:p>
                      <a:endParaRPr lang="ga-IE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ga-IE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ga-IE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ga-IE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pic>
        <p:nvPicPr>
          <p:cNvPr id="79875" name="Picture 2" descr="C:\Users\Denis\Desktop\School work\School\GEOGRAPHY\Junior house\Geography Folder\Maps and photos\Aerial photographs\A Photos\Ballina Phot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7" name="Content Placeholder 16"/>
          <p:cNvGraphicFramePr>
            <a:graphicFrameLocks noGrp="1"/>
          </p:cNvGraphicFramePr>
          <p:nvPr>
            <p:ph idx="4294967295"/>
          </p:nvPr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  <a:gridCol w="3048000"/>
              </a:tblGrid>
              <a:tr h="2286000">
                <a:tc>
                  <a:txBody>
                    <a:bodyPr/>
                    <a:lstStyle/>
                    <a:p>
                      <a:endParaRPr lang="ga-IE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ga-IE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ga-IE"/>
                    </a:p>
                  </a:txBody>
                  <a:tcPr>
                    <a:noFill/>
                  </a:tcPr>
                </a:tc>
              </a:tr>
              <a:tr h="2286000">
                <a:tc>
                  <a:txBody>
                    <a:bodyPr/>
                    <a:lstStyle/>
                    <a:p>
                      <a:endParaRPr lang="ga-IE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ga-IE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ga-IE"/>
                    </a:p>
                  </a:txBody>
                  <a:tcPr>
                    <a:noFill/>
                  </a:tcPr>
                </a:tc>
              </a:tr>
              <a:tr h="2286000">
                <a:tc>
                  <a:txBody>
                    <a:bodyPr/>
                    <a:lstStyle/>
                    <a:p>
                      <a:endParaRPr lang="ga-IE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ga-IE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ga-IE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ga-IE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sp>
        <p:nvSpPr>
          <p:cNvPr id="47106" name="Content Placeholder 2"/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47107" name="Picture 2" descr="C:\Users\Denis\Desktop\School work\School\GEOGRAPHY\Junior house\Geography Folder\Maps and photos\Aerial photographs\A Photos\Killarney Photo.jpg"/>
          <p:cNvPicPr>
            <a:picLocks noChangeAspect="1" noChangeArrowheads="1"/>
          </p:cNvPicPr>
          <p:nvPr/>
        </p:nvPicPr>
        <p:blipFill>
          <a:blip r:embed="rId3" cstate="print"/>
          <a:srcRect l="390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Content Placeholder 16"/>
          <p:cNvGraphicFramePr>
            <a:graphicFrameLocks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  <a:gridCol w="3048000"/>
              </a:tblGrid>
              <a:tr h="2286000">
                <a:tc>
                  <a:txBody>
                    <a:bodyPr/>
                    <a:lstStyle/>
                    <a:p>
                      <a:endParaRPr lang="ga-IE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ga-IE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ga-IE"/>
                    </a:p>
                  </a:txBody>
                  <a:tcPr>
                    <a:noFill/>
                  </a:tcPr>
                </a:tc>
              </a:tr>
              <a:tr h="2286000">
                <a:tc>
                  <a:txBody>
                    <a:bodyPr/>
                    <a:lstStyle/>
                    <a:p>
                      <a:endParaRPr lang="ga-IE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ga-IE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ga-IE"/>
                    </a:p>
                  </a:txBody>
                  <a:tcPr>
                    <a:noFill/>
                  </a:tcPr>
                </a:tc>
              </a:tr>
              <a:tr h="2286000">
                <a:tc>
                  <a:txBody>
                    <a:bodyPr/>
                    <a:lstStyle/>
                    <a:p>
                      <a:endParaRPr lang="ga-IE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ga-IE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ga-IE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ga-IE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sp>
        <p:nvSpPr>
          <p:cNvPr id="49154" name="Content Placeholder 2"/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49155" name="Picture 2" descr="C:\Users\Denis\Desktop\School work\School\GEOGRAPHY\Junior house\Geography Folder\Maps and photos\Aerial photographs\A Photos\Kinsale Phot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71438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Content Placeholder 16"/>
          <p:cNvGraphicFramePr>
            <a:graphicFrameLocks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  <a:gridCol w="3048000"/>
              </a:tblGrid>
              <a:tr h="2286000">
                <a:tc>
                  <a:txBody>
                    <a:bodyPr/>
                    <a:lstStyle/>
                    <a:p>
                      <a:endParaRPr lang="ga-IE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ga-IE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ga-IE"/>
                    </a:p>
                  </a:txBody>
                  <a:tcPr>
                    <a:noFill/>
                  </a:tcPr>
                </a:tc>
              </a:tr>
              <a:tr h="2286000">
                <a:tc>
                  <a:txBody>
                    <a:bodyPr/>
                    <a:lstStyle/>
                    <a:p>
                      <a:endParaRPr lang="ga-IE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ga-IE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ga-IE"/>
                    </a:p>
                  </a:txBody>
                  <a:tcPr>
                    <a:noFill/>
                  </a:tcPr>
                </a:tc>
              </a:tr>
              <a:tr h="2286000">
                <a:tc>
                  <a:txBody>
                    <a:bodyPr/>
                    <a:lstStyle/>
                    <a:p>
                      <a:endParaRPr lang="ga-IE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ga-IE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ga-IE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3" name="Rectangle 5"/>
          <p:cNvSpPr>
            <a:spLocks noGrp="1"/>
          </p:cNvSpPr>
          <p:nvPr>
            <p:ph type="title"/>
          </p:nvPr>
        </p:nvSpPr>
        <p:spPr bwMode="auto">
          <a:xfrm>
            <a:off x="503238" y="4986338"/>
            <a:ext cx="8183562" cy="1050925"/>
          </a:xfrm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endParaRPr lang="en-US" smtClean="0">
              <a:effectLst/>
            </a:endParaRPr>
          </a:p>
        </p:txBody>
      </p:sp>
      <p:pic>
        <p:nvPicPr>
          <p:cNvPr id="83972" name="Picture 4" descr="Dungarvan Photo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6324" t="11220" r="15869" b="8605"/>
          <a:stretch>
            <a:fillRect/>
          </a:stretch>
        </p:blipFill>
        <p:spPr bwMode="auto">
          <a:xfrm>
            <a:off x="357158" y="428604"/>
            <a:ext cx="8358246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183880" cy="1051560"/>
          </a:xfrm>
        </p:spPr>
        <p:txBody>
          <a:bodyPr/>
          <a:lstStyle/>
          <a:p>
            <a:r>
              <a:rPr lang="en-IE" dirty="0" err="1" smtClean="0"/>
              <a:t>Ballina</a:t>
            </a:r>
            <a:endParaRPr lang="en-IE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20382" t="18083" r="20325" b="8605"/>
          <a:stretch>
            <a:fillRect/>
          </a:stretch>
        </p:blipFill>
        <p:spPr bwMode="auto">
          <a:xfrm>
            <a:off x="714348" y="1000108"/>
            <a:ext cx="8072494" cy="5857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22721" t="18044" r="22266" b="8605"/>
          <a:stretch>
            <a:fillRect/>
          </a:stretch>
        </p:blipFill>
        <p:spPr bwMode="auto">
          <a:xfrm>
            <a:off x="357158" y="785794"/>
            <a:ext cx="8358246" cy="6072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183880" cy="1051560"/>
          </a:xfrm>
        </p:spPr>
        <p:txBody>
          <a:bodyPr/>
          <a:lstStyle/>
          <a:p>
            <a:r>
              <a:rPr lang="en-IE" dirty="0" err="1" smtClean="0"/>
              <a:t>W.Dublin</a:t>
            </a:r>
            <a:endParaRPr lang="en-IE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20536" t="18698" r="20678" b="7380"/>
          <a:stretch>
            <a:fillRect/>
          </a:stretch>
        </p:blipFill>
        <p:spPr bwMode="auto">
          <a:xfrm>
            <a:off x="500034" y="1000108"/>
            <a:ext cx="8072494" cy="5857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ga-IE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sp>
        <p:nvSpPr>
          <p:cNvPr id="18434" name="Content Placeholder 2"/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18435" name="Picture 2" descr="http://www.ordnancesurvey.co.uk/products/pictometry/documents/smalllondoneyeblen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 l="21875" t="18750" r="20937" b="8750"/>
          <a:stretch>
            <a:fillRect/>
          </a:stretch>
        </p:blipFill>
        <p:spPr bwMode="auto">
          <a:xfrm>
            <a:off x="857224" y="428604"/>
            <a:ext cx="7786742" cy="6429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183880" cy="1051560"/>
          </a:xfrm>
        </p:spPr>
        <p:txBody>
          <a:bodyPr/>
          <a:lstStyle/>
          <a:p>
            <a:r>
              <a:rPr lang="en-IE" dirty="0" smtClean="0"/>
              <a:t>Galway</a:t>
            </a:r>
            <a:endParaRPr lang="en-IE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7782" t="18364" r="18803" b="8333"/>
          <a:stretch>
            <a:fillRect/>
          </a:stretch>
        </p:blipFill>
        <p:spPr bwMode="auto">
          <a:xfrm>
            <a:off x="1214414" y="928670"/>
            <a:ext cx="7358114" cy="592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ga-IE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sp>
        <p:nvSpPr>
          <p:cNvPr id="51202" name="Content Placeholder 2"/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51203" name="Picture 2" descr="C:\Users\Denis\Desktop\School work\School\GEOGRAPHY\Junior house\Geography Folder\Maps and photos\OS maps and into\Maps\OS Maps\Balin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65113"/>
            <a:ext cx="9144000" cy="632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ga-IE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sp>
        <p:nvSpPr>
          <p:cNvPr id="53250" name="Content Placeholder 2"/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53251" name="Picture 2" descr="C:\Users\Denis\Desktop\School work\School\GEOGRAPHY\Junior house\Geography Folder\Maps and photos\OS maps and into\Maps\OS Maps\Dingl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ga-IE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sp>
        <p:nvSpPr>
          <p:cNvPr id="55298" name="Content Placeholder 2"/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55299" name="Picture 2" descr="C:\Users\Denis\Desktop\School work\School\GEOGRAPHY\Junior house\Geography Folder\Maps and photos\OS maps and into\Maps\OS Maps\Droghed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8900"/>
            <a:ext cx="9144000" cy="668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ga-IE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sp>
        <p:nvSpPr>
          <p:cNvPr id="57346" name="Content Placeholder 2"/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57347" name="Picture 2" descr="C:\Users\Denis\Desktop\School work\School\GEOGRAPHY\Junior house\Geography Folder\Maps and photos\OS maps and into\Maps\OS Maps\Dungarva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ga-IE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sp>
        <p:nvSpPr>
          <p:cNvPr id="59394" name="Content Placeholder 2"/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59395" name="Picture 2" descr="C:\Users\Denis\Desktop\School work\School\GEOGRAPHY\Junior house\Geography Folder\Maps and photos\OS maps and into\Maps\OS Maps\Killarne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ga-IE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sp>
        <p:nvSpPr>
          <p:cNvPr id="61442" name="Content Placeholder 2"/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61443" name="Picture 2" descr="C:\Users\Denis\Desktop\School work\School\GEOGRAPHY\Junior house\Geography Folder\Maps and photos\OS maps and into\Maps\OS Maps\Kinsal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l="10922" t="10980" r="9345" b="3971"/>
          <a:stretch>
            <a:fillRect/>
          </a:stretch>
        </p:blipFill>
        <p:spPr bwMode="auto">
          <a:xfrm>
            <a:off x="-252536" y="0"/>
            <a:ext cx="9721080" cy="648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E" dirty="0" smtClean="0"/>
              <a:t>EXAM QUESTIONS</a:t>
            </a:r>
            <a:endParaRPr lang="en-IE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110268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ga-IE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sp>
        <p:nvSpPr>
          <p:cNvPr id="20482" name="Content Placeholder 2"/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20483" name="Picture 2" descr="C:\Users\Denis\Desktop\School work\School\GEOGRAPHY\aerial &amp; OS maps\Dublin aeri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2012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28050" t="17595" r="40647" b="50275"/>
          <a:stretch>
            <a:fillRect/>
          </a:stretch>
        </p:blipFill>
        <p:spPr bwMode="auto">
          <a:xfrm>
            <a:off x="1835696" y="1412776"/>
            <a:ext cx="3816424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2012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26869" t="49725" r="28244" b="13421"/>
          <a:stretch>
            <a:fillRect/>
          </a:stretch>
        </p:blipFill>
        <p:spPr bwMode="auto">
          <a:xfrm>
            <a:off x="1691680" y="1700808"/>
            <a:ext cx="5472608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2011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8560" t="29880" r="25000" b="27595"/>
          <a:stretch>
            <a:fillRect/>
          </a:stretch>
        </p:blipFill>
        <p:spPr bwMode="auto">
          <a:xfrm>
            <a:off x="683568" y="1484784"/>
            <a:ext cx="8100392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mtClean="0"/>
              <a:t>2011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26278" t="18540" r="27654" b="12476"/>
          <a:stretch>
            <a:fillRect/>
          </a:stretch>
        </p:blipFill>
        <p:spPr bwMode="auto">
          <a:xfrm>
            <a:off x="1979712" y="620688"/>
            <a:ext cx="5616624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1484784"/>
            <a:ext cx="7175768" cy="3672408"/>
          </a:xfrm>
        </p:spPr>
        <p:txBody>
          <a:bodyPr>
            <a:noAutofit/>
          </a:bodyPr>
          <a:lstStyle/>
          <a:p>
            <a:r>
              <a:rPr lang="en-IE" sz="4800" dirty="0" smtClean="0">
                <a:solidFill>
                  <a:srgbClr val="FFFF00"/>
                </a:solidFill>
              </a:rPr>
              <a:t>What is the Difference Between an Oblique and Vertical Photo??????</a:t>
            </a:r>
            <a:endParaRPr lang="en-US" sz="48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E" dirty="0" smtClean="0"/>
              <a:t>Locating Features of a Photo</a:t>
            </a:r>
            <a:endParaRPr lang="en-IE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5831922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spec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3288</TotalTime>
  <Words>946</Words>
  <Application>Microsoft Office PowerPoint</Application>
  <PresentationFormat>On-screen Show (4:3)</PresentationFormat>
  <Paragraphs>217</Paragraphs>
  <Slides>73</Slides>
  <Notes>63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79" baseType="lpstr">
      <vt:lpstr>Arial</vt:lpstr>
      <vt:lpstr>Calibri</vt:lpstr>
      <vt:lpstr>Comic Sans MS</vt:lpstr>
      <vt:lpstr>Verdana</vt:lpstr>
      <vt:lpstr>Wingdings 2</vt:lpstr>
      <vt:lpstr>Aspect</vt:lpstr>
      <vt:lpstr>Aerial Photographs</vt:lpstr>
      <vt:lpstr>By the end of this section you will know</vt:lpstr>
      <vt:lpstr>Type of Photo</vt:lpstr>
      <vt:lpstr>PowerPoint Presentation</vt:lpstr>
      <vt:lpstr>PowerPoint Presentation</vt:lpstr>
      <vt:lpstr>PowerPoint Presentation</vt:lpstr>
      <vt:lpstr>PowerPoint Presentation</vt:lpstr>
      <vt:lpstr>What is the Difference Between an Oblique and Vertical Photo??????</vt:lpstr>
      <vt:lpstr>Locating Features of a Photo</vt:lpstr>
      <vt:lpstr>Describe this picture!!</vt:lpstr>
      <vt:lpstr>Oblique Photograph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Now, in pairs</vt:lpstr>
      <vt:lpstr>PowerPoint Presentation</vt:lpstr>
      <vt:lpstr>Now sitting back to back describe this picture to your partner.</vt:lpstr>
      <vt:lpstr>PowerPoint Presentation</vt:lpstr>
      <vt:lpstr>PowerPoint Presentation</vt:lpstr>
      <vt:lpstr>  An arrow showing North  </vt:lpstr>
      <vt:lpstr>Vertical Photo with North Arrow</vt:lpstr>
      <vt:lpstr>PowerPoint Presentation</vt:lpstr>
      <vt:lpstr>PowerPoint Presentation</vt:lpstr>
      <vt:lpstr>Photos and Seasons</vt:lpstr>
      <vt:lpstr>Working out the season</vt:lpstr>
      <vt:lpstr>PowerPoint Presentation</vt:lpstr>
      <vt:lpstr>PowerPoint Presentation</vt:lpstr>
      <vt:lpstr>Sketching A photo</vt:lpstr>
      <vt:lpstr>Sketching a photo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Functions within a Town</vt:lpstr>
      <vt:lpstr>Town Functions</vt:lpstr>
      <vt:lpstr>PowerPoint Presentation</vt:lpstr>
      <vt:lpstr>PowerPoint Presentation</vt:lpstr>
      <vt:lpstr>Using maps and Photos</vt:lpstr>
      <vt:lpstr>Distances &amp; Photographs</vt:lpstr>
      <vt:lpstr>Calculating scale on a vertical Aerial Photograph</vt:lpstr>
      <vt:lpstr>Camera Direction</vt:lpstr>
      <vt:lpstr>Field of Vision: Oblique Photo</vt:lpstr>
      <vt:lpstr>Field of vision Vertical Photo</vt:lpstr>
      <vt:lpstr>Photos and Maps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Ballina</vt:lpstr>
      <vt:lpstr>PowerPoint Presentation</vt:lpstr>
      <vt:lpstr>W.Dublin</vt:lpstr>
      <vt:lpstr>m</vt:lpstr>
      <vt:lpstr>Galway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EXAM QUESTIONS</vt:lpstr>
      <vt:lpstr>2012</vt:lpstr>
      <vt:lpstr>2012</vt:lpstr>
      <vt:lpstr>2011</vt:lpstr>
      <vt:lpstr>2011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Aerial Photograph</dc:title>
  <dc:creator>Denis</dc:creator>
  <cp:lastModifiedBy>Denis Boland</cp:lastModifiedBy>
  <cp:revision>122</cp:revision>
  <dcterms:created xsi:type="dcterms:W3CDTF">2009-04-30T10:32:57Z</dcterms:created>
  <dcterms:modified xsi:type="dcterms:W3CDTF">2013-09-03T12:26:13Z</dcterms:modified>
</cp:coreProperties>
</file>