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86" r:id="rId3"/>
    <p:sldId id="285" r:id="rId4"/>
    <p:sldId id="327" r:id="rId5"/>
    <p:sldId id="287" r:id="rId6"/>
    <p:sldId id="288" r:id="rId7"/>
    <p:sldId id="324" r:id="rId8"/>
    <p:sldId id="291" r:id="rId9"/>
    <p:sldId id="289" r:id="rId10"/>
    <p:sldId id="325" r:id="rId11"/>
    <p:sldId id="292" r:id="rId12"/>
    <p:sldId id="328" r:id="rId13"/>
    <p:sldId id="293" r:id="rId14"/>
    <p:sldId id="326" r:id="rId15"/>
    <p:sldId id="294" r:id="rId16"/>
    <p:sldId id="296" r:id="rId17"/>
    <p:sldId id="295" r:id="rId18"/>
    <p:sldId id="297" r:id="rId19"/>
    <p:sldId id="345" r:id="rId20"/>
    <p:sldId id="259" r:id="rId21"/>
    <p:sldId id="263" r:id="rId22"/>
    <p:sldId id="329" r:id="rId23"/>
    <p:sldId id="298" r:id="rId24"/>
    <p:sldId id="299" r:id="rId25"/>
    <p:sldId id="330" r:id="rId26"/>
    <p:sldId id="300" r:id="rId27"/>
    <p:sldId id="332" r:id="rId28"/>
    <p:sldId id="331" r:id="rId29"/>
    <p:sldId id="344" r:id="rId30"/>
    <p:sldId id="301" r:id="rId31"/>
    <p:sldId id="333" r:id="rId32"/>
    <p:sldId id="334" r:id="rId33"/>
    <p:sldId id="302" r:id="rId34"/>
    <p:sldId id="335" r:id="rId35"/>
    <p:sldId id="336" r:id="rId36"/>
    <p:sldId id="343" r:id="rId37"/>
    <p:sldId id="303" r:id="rId38"/>
    <p:sldId id="337" r:id="rId39"/>
    <p:sldId id="338" r:id="rId40"/>
    <p:sldId id="304" r:id="rId41"/>
    <p:sldId id="340" r:id="rId42"/>
    <p:sldId id="339" r:id="rId43"/>
    <p:sldId id="305" r:id="rId44"/>
    <p:sldId id="341" r:id="rId45"/>
    <p:sldId id="306" r:id="rId46"/>
    <p:sldId id="342" r:id="rId47"/>
    <p:sldId id="266" r:id="rId48"/>
    <p:sldId id="268" r:id="rId49"/>
    <p:sldId id="307" r:id="rId50"/>
    <p:sldId id="309" r:id="rId51"/>
    <p:sldId id="346" r:id="rId52"/>
    <p:sldId id="323" r:id="rId53"/>
    <p:sldId id="310" r:id="rId54"/>
    <p:sldId id="311" r:id="rId55"/>
    <p:sldId id="347" r:id="rId56"/>
    <p:sldId id="312" r:id="rId57"/>
    <p:sldId id="313" r:id="rId58"/>
    <p:sldId id="348" r:id="rId59"/>
    <p:sldId id="314" r:id="rId60"/>
    <p:sldId id="316" r:id="rId61"/>
    <p:sldId id="349" r:id="rId62"/>
    <p:sldId id="317" r:id="rId63"/>
    <p:sldId id="350" r:id="rId64"/>
    <p:sldId id="318" r:id="rId65"/>
    <p:sldId id="319" r:id="rId66"/>
    <p:sldId id="351" r:id="rId67"/>
    <p:sldId id="320" r:id="rId68"/>
    <p:sldId id="321" r:id="rId69"/>
    <p:sldId id="322" r:id="rId70"/>
    <p:sldId id="352" r:id="rId71"/>
    <p:sldId id="35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CA9D2-D1E1-4F1C-AE6E-E024FF0E31AD}" type="datetimeFigureOut">
              <a:rPr lang="en-US" smtClean="0"/>
              <a:pPr/>
              <a:t>10/4/2012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896AA-BC3F-4760-AFBB-E1AED5EB31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TextEdit="1"/>
          </p:cNvSpPr>
          <p:nvPr>
            <p:ph type="sldImg"/>
          </p:nvPr>
        </p:nvSpPr>
        <p:spPr bwMode="auto">
          <a:noFill/>
          <a:ln>
            <a:solidFill>
              <a:srgbClr val="000000"/>
            </a:solidFill>
            <a:miter lim="800000"/>
            <a:headEnd/>
            <a:tailEnd/>
          </a:ln>
        </p:spPr>
      </p:sp>
      <p:sp>
        <p:nvSpPr>
          <p:cNvPr id="532483"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bwMode="auto">
          <a:noFill/>
          <a:ln>
            <a:solidFill>
              <a:srgbClr val="000000"/>
            </a:solidFill>
            <a:miter lim="800000"/>
            <a:headEnd/>
            <a:tailEnd/>
          </a:ln>
        </p:spPr>
      </p:sp>
      <p:sp>
        <p:nvSpPr>
          <p:cNvPr id="526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5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CFC58-6426-445E-BD43-F363979CA2D3}"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bwMode="auto">
          <a:noFill/>
          <a:ln>
            <a:solidFill>
              <a:srgbClr val="000000"/>
            </a:solidFill>
            <a:miter lim="800000"/>
            <a:headEnd/>
            <a:tailEnd/>
          </a:ln>
        </p:spPr>
      </p:sp>
      <p:sp>
        <p:nvSpPr>
          <p:cNvPr id="530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9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38ED4-FF15-47AC-8E20-EFFBCB0CABA9}" type="slidenum">
              <a:rPr lang="en-GB" smtClean="0"/>
              <a:pPr fontAlgn="base">
                <a:spcBef>
                  <a:spcPct val="0"/>
                </a:spcBef>
                <a:spcAft>
                  <a:spcPct val="0"/>
                </a:spcAft>
                <a:defRPr/>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bwMode="auto">
          <a:noFill/>
          <a:ln>
            <a:solidFill>
              <a:srgbClr val="000000"/>
            </a:solidFill>
            <a:miter lim="800000"/>
            <a:headEnd/>
            <a:tailEnd/>
          </a:ln>
        </p:spPr>
      </p:sp>
      <p:sp>
        <p:nvSpPr>
          <p:cNvPr id="524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3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A759B7-74A5-43BA-A931-56F52E3352CF}" type="slidenum">
              <a:rPr lang="ga-IE" smtClean="0"/>
              <a:pPr fontAlgn="base">
                <a:spcBef>
                  <a:spcPct val="0"/>
                </a:spcBef>
                <a:spcAft>
                  <a:spcPct val="0"/>
                </a:spcAft>
                <a:defRPr/>
              </a:pPr>
              <a:t>20</a:t>
            </a:fld>
            <a:endParaRPr lang="ga-I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bwMode="auto">
          <a:noFill/>
          <a:ln>
            <a:solidFill>
              <a:srgbClr val="000000"/>
            </a:solidFill>
            <a:miter lim="800000"/>
            <a:headEnd/>
            <a:tailEnd/>
          </a:ln>
        </p:spPr>
      </p:sp>
      <p:sp>
        <p:nvSpPr>
          <p:cNvPr id="528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DB1871-FAF7-4DE4-9388-35E6A4B24982}" type="slidenum">
              <a:rPr lang="ga-IE" smtClean="0"/>
              <a:pPr fontAlgn="base">
                <a:spcBef>
                  <a:spcPct val="0"/>
                </a:spcBef>
                <a:spcAft>
                  <a:spcPct val="0"/>
                </a:spcAft>
                <a:defRPr/>
              </a:pPr>
              <a:t>21</a:t>
            </a:fld>
            <a:endParaRPr lang="ga-I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bwMode="auto">
          <a:noFill/>
          <a:ln>
            <a:solidFill>
              <a:srgbClr val="000000"/>
            </a:solidFill>
            <a:miter lim="800000"/>
            <a:headEnd/>
            <a:tailEnd/>
          </a:ln>
        </p:spPr>
      </p:sp>
      <p:sp>
        <p:nvSpPr>
          <p:cNvPr id="528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DB1871-FAF7-4DE4-9388-35E6A4B24982}" type="slidenum">
              <a:rPr lang="ga-IE" smtClean="0"/>
              <a:pPr fontAlgn="base">
                <a:spcBef>
                  <a:spcPct val="0"/>
                </a:spcBef>
                <a:spcAft>
                  <a:spcPct val="0"/>
                </a:spcAft>
                <a:defRPr/>
              </a:pPr>
              <a:t>23</a:t>
            </a:fld>
            <a:endParaRPr lang="ga-I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bwMode="auto">
          <a:noFill/>
          <a:ln>
            <a:solidFill>
              <a:srgbClr val="000000"/>
            </a:solidFill>
            <a:miter lim="800000"/>
            <a:headEnd/>
            <a:tailEnd/>
          </a:ln>
        </p:spPr>
      </p:sp>
      <p:sp>
        <p:nvSpPr>
          <p:cNvPr id="537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5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93A477-5BB8-453A-9D56-2304DAFA810A}" type="slidenum">
              <a:rPr lang="ga-IE" smtClean="0"/>
              <a:pPr fontAlgn="base">
                <a:spcBef>
                  <a:spcPct val="0"/>
                </a:spcBef>
                <a:spcAft>
                  <a:spcPct val="0"/>
                </a:spcAft>
                <a:defRPr/>
              </a:pPr>
              <a:t>24</a:t>
            </a:fld>
            <a:endParaRPr lang="ga-I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bwMode="auto">
          <a:noFill/>
          <a:ln>
            <a:solidFill>
              <a:srgbClr val="000000"/>
            </a:solidFill>
            <a:miter lim="800000"/>
            <a:headEnd/>
            <a:tailEnd/>
          </a:ln>
        </p:spPr>
      </p:sp>
      <p:sp>
        <p:nvSpPr>
          <p:cNvPr id="544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33D2EB-BA52-4C6C-A393-73B024AEAA1A}" type="slidenum">
              <a:rPr lang="ga-IE" smtClean="0"/>
              <a:pPr>
                <a:defRPr/>
              </a:pPr>
              <a:t>29</a:t>
            </a:fld>
            <a:endParaRPr lang="ga-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bwMode="auto">
          <a:noFill/>
          <a:ln>
            <a:solidFill>
              <a:srgbClr val="000000"/>
            </a:solidFill>
            <a:miter lim="800000"/>
            <a:headEnd/>
            <a:tailEnd/>
          </a:ln>
        </p:spPr>
      </p:sp>
      <p:sp>
        <p:nvSpPr>
          <p:cNvPr id="536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4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D51482-77EC-4A22-B6CC-DA22E7509C52}" type="slidenum">
              <a:rPr lang="en-GB" smtClean="0"/>
              <a:pPr fontAlgn="base">
                <a:spcBef>
                  <a:spcPct val="0"/>
                </a:spcBef>
                <a:spcAft>
                  <a:spcPct val="0"/>
                </a:spcAft>
                <a:defRPr/>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p:spPr>
      </p:sp>
      <p:sp>
        <p:nvSpPr>
          <p:cNvPr id="546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7C1CCA-4D18-41DE-ABE0-BB9B57A73A37}" type="slidenum">
              <a:rPr lang="ga-IE" smtClean="0"/>
              <a:pPr>
                <a:defRPr/>
              </a:pPr>
              <a:t>33</a:t>
            </a:fld>
            <a:endParaRPr lang="ga-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p:cNvSpPr>
            <a:spLocks noGrp="1" noRot="1" noChangeAspect="1" noTextEdit="1"/>
          </p:cNvSpPr>
          <p:nvPr>
            <p:ph type="sldImg"/>
          </p:nvPr>
        </p:nvSpPr>
        <p:spPr bwMode="auto">
          <a:noFill/>
          <a:ln>
            <a:solidFill>
              <a:srgbClr val="000000"/>
            </a:solidFill>
            <a:miter lim="800000"/>
            <a:headEnd/>
            <a:tailEnd/>
          </a:ln>
        </p:spPr>
      </p:sp>
      <p:sp>
        <p:nvSpPr>
          <p:cNvPr id="539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7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28592A-E1DF-4400-924D-4CDD7DC6BEE5}" type="slidenum">
              <a:rPr lang="en-GB" smtClean="0"/>
              <a:pPr fontAlgn="base">
                <a:spcBef>
                  <a:spcPct val="0"/>
                </a:spcBef>
                <a:spcAft>
                  <a:spcPct val="0"/>
                </a:spcAft>
                <a:defRPr/>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p:spPr>
      </p:sp>
      <p:sp>
        <p:nvSpPr>
          <p:cNvPr id="546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7C1CCA-4D18-41DE-ABE0-BB9B57A73A37}" type="slidenum">
              <a:rPr lang="ga-IE" smtClean="0"/>
              <a:pPr>
                <a:defRPr/>
              </a:pPr>
              <a:t>37</a:t>
            </a:fld>
            <a:endParaRPr lang="ga-I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p:spPr>
      </p:sp>
      <p:sp>
        <p:nvSpPr>
          <p:cNvPr id="546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7C1CCA-4D18-41DE-ABE0-BB9B57A73A37}" type="slidenum">
              <a:rPr lang="ga-IE" smtClean="0"/>
              <a:pPr>
                <a:defRPr/>
              </a:pPr>
              <a:t>40</a:t>
            </a:fld>
            <a:endParaRPr lang="ga-I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p:spPr>
      </p:sp>
      <p:sp>
        <p:nvSpPr>
          <p:cNvPr id="546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7C1CCA-4D18-41DE-ABE0-BB9B57A73A37}" type="slidenum">
              <a:rPr lang="ga-IE" smtClean="0"/>
              <a:pPr>
                <a:defRPr/>
              </a:pPr>
              <a:t>43</a:t>
            </a:fld>
            <a:endParaRPr lang="ga-I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bwMode="auto">
          <a:noFill/>
          <a:ln>
            <a:solidFill>
              <a:srgbClr val="000000"/>
            </a:solidFill>
            <a:miter lim="800000"/>
            <a:headEnd/>
            <a:tailEnd/>
          </a:ln>
        </p:spPr>
      </p:sp>
      <p:sp>
        <p:nvSpPr>
          <p:cNvPr id="534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2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F82E-7294-4B04-92DE-42A535657396}" type="slidenum">
              <a:rPr lang="ga-IE" smtClean="0"/>
              <a:pPr fontAlgn="base">
                <a:spcBef>
                  <a:spcPct val="0"/>
                </a:spcBef>
                <a:spcAft>
                  <a:spcPct val="0"/>
                </a:spcAft>
                <a:defRPr/>
              </a:pPr>
              <a:t>45</a:t>
            </a:fld>
            <a:endParaRPr lang="ga-I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p:spPr>
      </p:sp>
      <p:sp>
        <p:nvSpPr>
          <p:cNvPr id="531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0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07866-AAEE-4BCF-8B61-3367A40A802F}" type="slidenum">
              <a:rPr lang="en-GB" smtClean="0"/>
              <a:pPr fontAlgn="base">
                <a:spcBef>
                  <a:spcPct val="0"/>
                </a:spcBef>
                <a:spcAft>
                  <a:spcPct val="0"/>
                </a:spcAft>
                <a:defRPr/>
              </a:pPr>
              <a:t>47</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TextEdit="1"/>
          </p:cNvSpPr>
          <p:nvPr>
            <p:ph type="sldImg"/>
          </p:nvPr>
        </p:nvSpPr>
        <p:spPr bwMode="auto">
          <a:noFill/>
          <a:ln>
            <a:solidFill>
              <a:srgbClr val="000000"/>
            </a:solidFill>
            <a:miter lim="800000"/>
            <a:headEnd/>
            <a:tailEnd/>
          </a:ln>
        </p:spPr>
      </p:sp>
      <p:sp>
        <p:nvSpPr>
          <p:cNvPr id="533507"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bwMode="auto">
          <a:noFill/>
          <a:ln>
            <a:solidFill>
              <a:srgbClr val="000000"/>
            </a:solidFill>
            <a:miter lim="800000"/>
            <a:headEnd/>
            <a:tailEnd/>
          </a:ln>
        </p:spPr>
      </p:sp>
      <p:sp>
        <p:nvSpPr>
          <p:cNvPr id="550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0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5AC291-316F-41A7-8816-D2315BD13928}" type="slidenum">
              <a:rPr lang="ga-IE" smtClean="0"/>
              <a:pPr fontAlgn="base">
                <a:spcBef>
                  <a:spcPct val="0"/>
                </a:spcBef>
                <a:spcAft>
                  <a:spcPct val="0"/>
                </a:spcAft>
                <a:defRPr/>
              </a:pPr>
              <a:t>50</a:t>
            </a:fld>
            <a:endParaRPr lang="ga-I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bwMode="auto">
          <a:noFill/>
          <a:ln>
            <a:solidFill>
              <a:srgbClr val="000000"/>
            </a:solidFill>
            <a:miter lim="800000"/>
            <a:headEnd/>
            <a:tailEnd/>
          </a:ln>
        </p:spPr>
      </p:sp>
      <p:sp>
        <p:nvSpPr>
          <p:cNvPr id="550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0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5AC291-316F-41A7-8816-D2315BD13928}" type="slidenum">
              <a:rPr lang="ga-IE" smtClean="0"/>
              <a:pPr fontAlgn="base">
                <a:spcBef>
                  <a:spcPct val="0"/>
                </a:spcBef>
                <a:spcAft>
                  <a:spcPct val="0"/>
                </a:spcAft>
                <a:defRPr/>
              </a:pPr>
              <a:t>52</a:t>
            </a:fld>
            <a:endParaRPr lang="ga-I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noFill/>
          <a:ln>
            <a:solidFill>
              <a:srgbClr val="000000"/>
            </a:solidFill>
            <a:miter lim="800000"/>
            <a:headEnd/>
            <a:tailEnd/>
          </a:ln>
        </p:spPr>
      </p:sp>
      <p:sp>
        <p:nvSpPr>
          <p:cNvPr id="551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1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7CC6B0-700F-4587-9268-03A7B04F3CCE}" type="slidenum">
              <a:rPr lang="ga-IE" smtClean="0"/>
              <a:pPr fontAlgn="base">
                <a:spcBef>
                  <a:spcPct val="0"/>
                </a:spcBef>
                <a:spcAft>
                  <a:spcPct val="0"/>
                </a:spcAft>
                <a:defRPr/>
              </a:pPr>
              <a:t>53</a:t>
            </a:fld>
            <a:endParaRPr lang="ga-I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2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94AAC9-4F14-4E88-860E-CDAB51233F1B}" type="slidenum">
              <a:rPr lang="ga-IE" smtClean="0"/>
              <a:pPr fontAlgn="base">
                <a:spcBef>
                  <a:spcPct val="0"/>
                </a:spcBef>
                <a:spcAft>
                  <a:spcPct val="0"/>
                </a:spcAft>
                <a:defRPr/>
              </a:pPr>
              <a:t>54</a:t>
            </a:fld>
            <a:endParaRPr lang="ga-I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bwMode="auto">
          <a:noFill/>
          <a:ln>
            <a:solidFill>
              <a:srgbClr val="000000"/>
            </a:solidFill>
            <a:miter lim="800000"/>
            <a:headEnd/>
            <a:tailEnd/>
          </a:ln>
        </p:spPr>
      </p:sp>
      <p:sp>
        <p:nvSpPr>
          <p:cNvPr id="553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3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AB42B6-5EF8-491B-AFFC-5C3F5AB62000}" type="slidenum">
              <a:rPr lang="ga-IE" smtClean="0"/>
              <a:pPr fontAlgn="base">
                <a:spcBef>
                  <a:spcPct val="0"/>
                </a:spcBef>
                <a:spcAft>
                  <a:spcPct val="0"/>
                </a:spcAft>
                <a:defRPr/>
              </a:pPr>
              <a:t>56</a:t>
            </a:fld>
            <a:endParaRPr lang="ga-I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bwMode="auto">
          <a:noFill/>
          <a:ln>
            <a:solidFill>
              <a:srgbClr val="000000"/>
            </a:solidFill>
            <a:miter lim="800000"/>
            <a:headEnd/>
            <a:tailEnd/>
          </a:ln>
        </p:spPr>
      </p:sp>
      <p:sp>
        <p:nvSpPr>
          <p:cNvPr id="555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4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BA0D5-2782-43C7-AB4E-3822F76FC36A}" type="slidenum">
              <a:rPr lang="ga-IE" smtClean="0"/>
              <a:pPr fontAlgn="base">
                <a:spcBef>
                  <a:spcPct val="0"/>
                </a:spcBef>
                <a:spcAft>
                  <a:spcPct val="0"/>
                </a:spcAft>
                <a:defRPr/>
              </a:pPr>
              <a:t>57</a:t>
            </a:fld>
            <a:endParaRPr lang="ga-I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p:spPr>
      </p:sp>
      <p:sp>
        <p:nvSpPr>
          <p:cNvPr id="556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5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A5BC8-BE99-4F42-9B21-289E47D21C4D}" type="slidenum">
              <a:rPr lang="ga-IE" smtClean="0"/>
              <a:pPr fontAlgn="base">
                <a:spcBef>
                  <a:spcPct val="0"/>
                </a:spcBef>
                <a:spcAft>
                  <a:spcPct val="0"/>
                </a:spcAft>
                <a:defRPr/>
              </a:pPr>
              <a:t>59</a:t>
            </a:fld>
            <a:endParaRPr lang="ga-I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bwMode="auto">
          <a:noFill/>
          <a:ln>
            <a:solidFill>
              <a:srgbClr val="000000"/>
            </a:solidFill>
            <a:miter lim="800000"/>
            <a:headEnd/>
            <a:tailEnd/>
          </a:ln>
        </p:spPr>
      </p:sp>
      <p:sp>
        <p:nvSpPr>
          <p:cNvPr id="527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6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934306-4742-45F1-A5DC-499C4B7883E4}"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bwMode="auto">
          <a:noFill/>
          <a:ln>
            <a:solidFill>
              <a:srgbClr val="000000"/>
            </a:solidFill>
            <a:miter lim="800000"/>
            <a:headEnd/>
            <a:tailEnd/>
          </a:ln>
        </p:spPr>
      </p:sp>
      <p:sp>
        <p:nvSpPr>
          <p:cNvPr id="558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7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089F84-B660-403B-8BCB-23B547BEFE3F}" type="slidenum">
              <a:rPr lang="ga-IE" smtClean="0"/>
              <a:pPr fontAlgn="base">
                <a:spcBef>
                  <a:spcPct val="0"/>
                </a:spcBef>
                <a:spcAft>
                  <a:spcPct val="0"/>
                </a:spcAft>
                <a:defRPr/>
              </a:pPr>
              <a:t>60</a:t>
            </a:fld>
            <a:endParaRPr lang="ga-I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bwMode="auto">
          <a:noFill/>
          <a:ln>
            <a:solidFill>
              <a:srgbClr val="000000"/>
            </a:solidFill>
            <a:miter lim="800000"/>
            <a:headEnd/>
            <a:tailEnd/>
          </a:ln>
        </p:spPr>
      </p:sp>
      <p:sp>
        <p:nvSpPr>
          <p:cNvPr id="559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ACE451-0F4F-4689-A35E-DBBA210E17EC}" type="slidenum">
              <a:rPr lang="ga-IE" smtClean="0"/>
              <a:pPr fontAlgn="base">
                <a:spcBef>
                  <a:spcPct val="0"/>
                </a:spcBef>
                <a:spcAft>
                  <a:spcPct val="0"/>
                </a:spcAft>
                <a:defRPr/>
              </a:pPr>
              <a:t>62</a:t>
            </a:fld>
            <a:endParaRPr lang="ga-I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bwMode="auto">
          <a:noFill/>
          <a:ln>
            <a:solidFill>
              <a:srgbClr val="000000"/>
            </a:solidFill>
            <a:miter lim="800000"/>
            <a:headEnd/>
            <a:tailEnd/>
          </a:ln>
        </p:spPr>
      </p:sp>
      <p:sp>
        <p:nvSpPr>
          <p:cNvPr id="560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9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DB4AE-CABE-4D01-A46C-52980FB5C617}" type="slidenum">
              <a:rPr lang="ga-IE" smtClean="0"/>
              <a:pPr fontAlgn="base">
                <a:spcBef>
                  <a:spcPct val="0"/>
                </a:spcBef>
                <a:spcAft>
                  <a:spcPct val="0"/>
                </a:spcAft>
                <a:defRPr/>
              </a:pPr>
              <a:t>64</a:t>
            </a:fld>
            <a:endParaRPr lang="ga-I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bwMode="auto">
          <a:noFill/>
          <a:ln>
            <a:solidFill>
              <a:srgbClr val="000000"/>
            </a:solidFill>
            <a:miter lim="800000"/>
            <a:headEnd/>
            <a:tailEnd/>
          </a:ln>
        </p:spPr>
      </p:sp>
      <p:sp>
        <p:nvSpPr>
          <p:cNvPr id="561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0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CDD93-879D-47BC-B03D-082E6971241B}" type="slidenum">
              <a:rPr lang="ga-IE" smtClean="0"/>
              <a:pPr fontAlgn="base">
                <a:spcBef>
                  <a:spcPct val="0"/>
                </a:spcBef>
                <a:spcAft>
                  <a:spcPct val="0"/>
                </a:spcAft>
                <a:defRPr/>
              </a:pPr>
              <a:t>65</a:t>
            </a:fld>
            <a:endParaRPr lang="ga-I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Image Placeholder 1"/>
          <p:cNvSpPr>
            <a:spLocks noGrp="1" noRot="1" noChangeAspect="1" noTextEdit="1"/>
          </p:cNvSpPr>
          <p:nvPr>
            <p:ph type="sldImg"/>
          </p:nvPr>
        </p:nvSpPr>
        <p:spPr bwMode="auto">
          <a:noFill/>
          <a:ln>
            <a:solidFill>
              <a:srgbClr val="000000"/>
            </a:solidFill>
            <a:miter lim="800000"/>
            <a:headEnd/>
            <a:tailEnd/>
          </a:ln>
        </p:spPr>
      </p:sp>
      <p:sp>
        <p:nvSpPr>
          <p:cNvPr id="562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1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C929F-229B-41B0-B27C-669CC82E705F}" type="slidenum">
              <a:rPr lang="ga-IE" smtClean="0"/>
              <a:pPr fontAlgn="base">
                <a:spcBef>
                  <a:spcPct val="0"/>
                </a:spcBef>
                <a:spcAft>
                  <a:spcPct val="0"/>
                </a:spcAft>
                <a:defRPr/>
              </a:pPr>
              <a:t>67</a:t>
            </a:fld>
            <a:endParaRPr lang="ga-I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2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A5876-FC14-4D11-A1DE-420BCAFBDCC8}" type="slidenum">
              <a:rPr lang="ga-IE" smtClean="0"/>
              <a:pPr fontAlgn="base">
                <a:spcBef>
                  <a:spcPct val="0"/>
                </a:spcBef>
                <a:spcAft>
                  <a:spcPct val="0"/>
                </a:spcAft>
                <a:defRPr/>
              </a:pPr>
              <a:t>68</a:t>
            </a:fld>
            <a:endParaRPr lang="ga-I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noFill/>
          <a:ln>
            <a:solidFill>
              <a:srgbClr val="000000"/>
            </a:solidFill>
            <a:miter lim="800000"/>
            <a:headEnd/>
            <a:tailEnd/>
          </a:ln>
        </p:spPr>
      </p:sp>
      <p:sp>
        <p:nvSpPr>
          <p:cNvPr id="564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3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CC4988-91EF-4E59-A004-6D9FB7A49D33}" type="slidenum">
              <a:rPr lang="ga-IE" smtClean="0"/>
              <a:pPr fontAlgn="base">
                <a:spcBef>
                  <a:spcPct val="0"/>
                </a:spcBef>
                <a:spcAft>
                  <a:spcPct val="0"/>
                </a:spcAft>
                <a:defRPr/>
              </a:pPr>
              <a:t>69</a:t>
            </a:fld>
            <a:endParaRPr lang="ga-I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E896AA-BC3F-4760-AFBB-E1AED5EB31D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bwMode="auto">
          <a:noFill/>
          <a:ln>
            <a:solidFill>
              <a:srgbClr val="000000"/>
            </a:solidFill>
            <a:miter lim="800000"/>
            <a:headEnd/>
            <a:tailEnd/>
          </a:ln>
        </p:spPr>
      </p:sp>
      <p:sp>
        <p:nvSpPr>
          <p:cNvPr id="538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6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78681-CB6C-4BA1-956D-365706662EED}" type="slidenum">
              <a:rPr lang="en-GB" smtClean="0"/>
              <a:pPr fontAlgn="base">
                <a:spcBef>
                  <a:spcPct val="0"/>
                </a:spcBef>
                <a:spcAft>
                  <a:spcPct val="0"/>
                </a:spcAft>
                <a:defRPr/>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8FA4E-904A-4B8C-BA90-24255AB04E34}"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FA4E-904A-4B8C-BA90-24255AB04E34}"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FA4E-904A-4B8C-BA90-24255AB04E34}"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FA4E-904A-4B8C-BA90-24255AB04E34}"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8FA4E-904A-4B8C-BA90-24255AB04E34}"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8FA4E-904A-4B8C-BA90-24255AB04E34}"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8FA4E-904A-4B8C-BA90-24255AB04E34}" type="datetimeFigureOut">
              <a:rPr lang="en-US" smtClean="0"/>
              <a:pPr/>
              <a:t>10/4/2012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8FA4E-904A-4B8C-BA90-24255AB04E34}" type="datetimeFigureOut">
              <a:rPr lang="en-US" smtClean="0"/>
              <a:pPr/>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8FA4E-904A-4B8C-BA90-24255AB04E34}" type="datetimeFigureOut">
              <a:rPr lang="en-US" smtClean="0"/>
              <a:pPr/>
              <a:t>10/4/2012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8FA4E-904A-4B8C-BA90-24255AB04E34}"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8FA4E-904A-4B8C-BA90-24255AB04E34}"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8539E-119F-473D-8321-5AAB589B48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8FA4E-904A-4B8C-BA90-24255AB04E34}" type="datetimeFigureOut">
              <a:rPr lang="en-US" smtClean="0"/>
              <a:pPr/>
              <a:t>10/4/2012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8539E-119F-473D-8321-5AAB589B48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maps.grida.no/library/files/storage/africa_climate_vulnerability_large.jp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Humans and Soil</a:t>
            </a:r>
            <a:br>
              <a:rPr lang="en-IE" dirty="0" smtClean="0"/>
            </a:br>
            <a:r>
              <a:rPr lang="en-IE" dirty="0" smtClean="0"/>
              <a:t>Soil erosion and conservation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8" name="Picture 4" descr="http://2.bp.blogspot.com/_qudJsVkP_bs/S8DM4_14IbI/AAAAAAAAA7o/oEmK51hyUUA/s1600/dust+cloud.jpg"/>
          <p:cNvPicPr>
            <a:picLocks noChangeAspect="1" noChangeArrowheads="1"/>
          </p:cNvPicPr>
          <p:nvPr/>
        </p:nvPicPr>
        <p:blipFill>
          <a:blip r:embed="rId3" cstate="print"/>
          <a:srcRect/>
          <a:stretch>
            <a:fillRect/>
          </a:stretch>
        </p:blipFill>
        <p:spPr bwMode="auto">
          <a:xfrm>
            <a:off x="0" y="0"/>
            <a:ext cx="8831316"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rgbClr val="00B0F0"/>
                </a:solidFill>
              </a:rPr>
              <a:t>Natural </a:t>
            </a:r>
            <a:r>
              <a:rPr lang="en-IE" dirty="0">
                <a:solidFill>
                  <a:srgbClr val="00B0F0"/>
                </a:solidFill>
              </a:rPr>
              <a:t>C</a:t>
            </a:r>
            <a:r>
              <a:rPr lang="en-IE" dirty="0" smtClean="0">
                <a:solidFill>
                  <a:srgbClr val="00B0F0"/>
                </a:solidFill>
              </a:rPr>
              <a:t>auses of Soil Erosion</a:t>
            </a:r>
            <a:br>
              <a:rPr lang="en-IE" dirty="0" smtClean="0">
                <a:solidFill>
                  <a:srgbClr val="00B0F0"/>
                </a:solidFill>
              </a:rPr>
            </a:br>
            <a:r>
              <a:rPr lang="en-IE" dirty="0" smtClean="0">
                <a:solidFill>
                  <a:srgbClr val="00B0F0"/>
                </a:solidFill>
              </a:rPr>
              <a:t>Rain and wind</a:t>
            </a:r>
            <a:endParaRPr lang="en-US" dirty="0">
              <a:solidFill>
                <a:srgbClr val="00B0F0"/>
              </a:solidFill>
            </a:endParaRPr>
          </a:p>
        </p:txBody>
      </p:sp>
      <p:sp>
        <p:nvSpPr>
          <p:cNvPr id="3" name="Content Placeholder 2"/>
          <p:cNvSpPr>
            <a:spLocks noGrp="1"/>
          </p:cNvSpPr>
          <p:nvPr>
            <p:ph idx="1"/>
          </p:nvPr>
        </p:nvSpPr>
        <p:spPr/>
        <p:txBody>
          <a:bodyPr/>
          <a:lstStyle/>
          <a:p>
            <a:r>
              <a:rPr lang="en-IE" dirty="0" smtClean="0"/>
              <a:t>The amount of soil erosion by wind/ rain depends on.</a:t>
            </a:r>
          </a:p>
          <a:p>
            <a:pPr marL="514350" indent="-514350">
              <a:buFont typeface="+mj-lt"/>
              <a:buAutoNum type="arabicPeriod"/>
            </a:pPr>
            <a:r>
              <a:rPr lang="en-IE" dirty="0" smtClean="0"/>
              <a:t>Quantity of water</a:t>
            </a:r>
          </a:p>
          <a:p>
            <a:pPr marL="514350" indent="-514350">
              <a:buFont typeface="+mj-lt"/>
              <a:buAutoNum type="arabicPeriod"/>
            </a:pPr>
            <a:r>
              <a:rPr lang="en-IE" dirty="0" smtClean="0"/>
              <a:t>Speed of water</a:t>
            </a:r>
          </a:p>
          <a:p>
            <a:pPr marL="514350" indent="-514350">
              <a:buFont typeface="+mj-lt"/>
              <a:buAutoNum type="arabicPeriod"/>
            </a:pPr>
            <a:r>
              <a:rPr lang="en-IE" dirty="0" smtClean="0"/>
              <a:t>Strength of wind</a:t>
            </a:r>
          </a:p>
          <a:p>
            <a:pPr marL="514350" indent="-514350">
              <a:buFont typeface="+mj-lt"/>
              <a:buAutoNum type="arabicPeriod"/>
            </a:pPr>
            <a:r>
              <a:rPr lang="en-IE" dirty="0" smtClean="0"/>
              <a:t>Steepness of slope</a:t>
            </a:r>
          </a:p>
          <a:p>
            <a:pPr marL="514350" indent="-514350">
              <a:buFont typeface="+mj-lt"/>
              <a:buAutoNum type="arabicPeriod"/>
            </a:pPr>
            <a:r>
              <a:rPr lang="en-IE" dirty="0" smtClean="0"/>
              <a:t>Condition of soil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solidFill>
                  <a:srgbClr val="00B050"/>
                </a:solidFill>
              </a:rPr>
              <a:t>Human Causes of soil erosion</a:t>
            </a:r>
            <a:endParaRPr lang="en-US" dirty="0">
              <a:solidFill>
                <a:srgbClr val="00B050"/>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5"/>
                </a:solidFill>
              </a:rPr>
              <a:t>Human causes of soil erosion</a:t>
            </a:r>
            <a:endParaRPr lang="en-US" dirty="0">
              <a:solidFill>
                <a:schemeClr val="accent5"/>
              </a:solidFill>
            </a:endParaRPr>
          </a:p>
        </p:txBody>
      </p:sp>
      <p:sp>
        <p:nvSpPr>
          <p:cNvPr id="3" name="Content Placeholder 2"/>
          <p:cNvSpPr>
            <a:spLocks noGrp="1"/>
          </p:cNvSpPr>
          <p:nvPr>
            <p:ph idx="1"/>
          </p:nvPr>
        </p:nvSpPr>
        <p:spPr/>
        <p:txBody>
          <a:bodyPr/>
          <a:lstStyle/>
          <a:p>
            <a:r>
              <a:rPr lang="en-IE" dirty="0" smtClean="0"/>
              <a:t>Human can trigger soil erosion due to poor </a:t>
            </a:r>
            <a:r>
              <a:rPr lang="en-IE" dirty="0" smtClean="0">
                <a:solidFill>
                  <a:srgbClr val="00B050"/>
                </a:solidFill>
              </a:rPr>
              <a:t>farming methods and deforestation </a:t>
            </a:r>
            <a:r>
              <a:rPr lang="en-IE" dirty="0" smtClean="0"/>
              <a:t>which can change soil structure.</a:t>
            </a:r>
          </a:p>
          <a:p>
            <a:r>
              <a:rPr lang="en-IE" dirty="0" smtClean="0"/>
              <a:t>In areas like the </a:t>
            </a:r>
            <a:r>
              <a:rPr lang="en-IE" dirty="0" smtClean="0">
                <a:solidFill>
                  <a:srgbClr val="00B050"/>
                </a:solidFill>
              </a:rPr>
              <a:t>Sahel overgrazing, </a:t>
            </a:r>
            <a:r>
              <a:rPr lang="en-IE" dirty="0" err="1" smtClean="0">
                <a:solidFill>
                  <a:srgbClr val="00B050"/>
                </a:solidFill>
              </a:rPr>
              <a:t>overcropping</a:t>
            </a:r>
            <a:r>
              <a:rPr lang="en-IE" dirty="0" smtClean="0">
                <a:solidFill>
                  <a:srgbClr val="00B050"/>
                </a:solidFill>
              </a:rPr>
              <a:t> and deforestation </a:t>
            </a:r>
            <a:r>
              <a:rPr lang="en-IE" dirty="0" smtClean="0"/>
              <a:t>have led to desertification, soil erosion and famine.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cstate="print"/>
          <a:srcRect/>
          <a:stretch>
            <a:fillRect/>
          </a:stretch>
        </p:blipFill>
        <p:spPr bwMode="auto">
          <a:xfrm>
            <a:off x="1043608" y="63455"/>
            <a:ext cx="6480720" cy="6794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5"/>
                </a:solidFill>
              </a:rPr>
              <a:t>Human causes of soil erosion</a:t>
            </a:r>
            <a:endParaRPr lang="en-US" dirty="0">
              <a:solidFill>
                <a:schemeClr val="accent5"/>
              </a:solidFill>
            </a:endParaRPr>
          </a:p>
        </p:txBody>
      </p:sp>
      <p:sp>
        <p:nvSpPr>
          <p:cNvPr id="3" name="Content Placeholder 2"/>
          <p:cNvSpPr>
            <a:spLocks noGrp="1"/>
          </p:cNvSpPr>
          <p:nvPr>
            <p:ph idx="1"/>
          </p:nvPr>
        </p:nvSpPr>
        <p:spPr/>
        <p:txBody>
          <a:bodyPr/>
          <a:lstStyle/>
          <a:p>
            <a:r>
              <a:rPr lang="en-IE" dirty="0" smtClean="0"/>
              <a:t>The amount of soil erosion causes by human depends on</a:t>
            </a:r>
          </a:p>
          <a:p>
            <a:pPr marL="514350" indent="-514350">
              <a:buFont typeface="+mj-lt"/>
              <a:buAutoNum type="arabicPeriod"/>
            </a:pPr>
            <a:r>
              <a:rPr lang="en-IE" dirty="0" smtClean="0">
                <a:solidFill>
                  <a:srgbClr val="00B050"/>
                </a:solidFill>
              </a:rPr>
              <a:t>Type of cultivation.</a:t>
            </a:r>
          </a:p>
          <a:p>
            <a:pPr marL="514350" indent="-514350">
              <a:buFont typeface="+mj-lt"/>
              <a:buAutoNum type="arabicPeriod"/>
            </a:pPr>
            <a:r>
              <a:rPr lang="en-IE" dirty="0" smtClean="0">
                <a:solidFill>
                  <a:srgbClr val="00B050"/>
                </a:solidFill>
              </a:rPr>
              <a:t>Amount of vegetation removed.</a:t>
            </a:r>
          </a:p>
          <a:p>
            <a:pPr marL="514350" indent="-514350">
              <a:buFont typeface="+mj-lt"/>
              <a:buAutoNum type="arabicPeriod"/>
            </a:pPr>
            <a:r>
              <a:rPr lang="en-IE" dirty="0" smtClean="0">
                <a:solidFill>
                  <a:srgbClr val="00B050"/>
                </a:solidFill>
              </a:rPr>
              <a:t>Intensity of land use</a:t>
            </a:r>
          </a:p>
          <a:p>
            <a:pPr marL="514350" indent="-514350">
              <a:buFont typeface="+mj-lt"/>
              <a:buAutoNum type="arabicPeriod"/>
            </a:pPr>
            <a:r>
              <a:rPr lang="en-IE" dirty="0" smtClean="0">
                <a:solidFill>
                  <a:srgbClr val="00B050"/>
                </a:solidFill>
              </a:rPr>
              <a:t>Length of time land left fallow.</a:t>
            </a:r>
            <a:endParaRPr lang="en-US" dirty="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5A256A9F-0DE3-454D-AE47-D2A73555D409}" type="datetime1">
              <a:rPr lang="en-GB"/>
              <a:pPr>
                <a:defRPr/>
              </a:pPr>
              <a:t>04/10/2012</a:t>
            </a:fld>
            <a:endParaRPr lang="en-GB"/>
          </a:p>
        </p:txBody>
      </p:sp>
      <p:sp>
        <p:nvSpPr>
          <p:cNvPr id="6" name="Footer Placeholder 4"/>
          <p:cNvSpPr>
            <a:spLocks noGrp="1"/>
          </p:cNvSpPr>
          <p:nvPr>
            <p:ph type="ftr" sz="quarter" idx="11"/>
          </p:nvPr>
        </p:nvSpPr>
        <p:spPr/>
        <p:txBody>
          <a:bodyPr/>
          <a:lstStyle/>
          <a:p>
            <a:pPr>
              <a:defRPr/>
            </a:pPr>
            <a:r>
              <a:rPr lang="en-GB"/>
              <a:t>Revised Geography Syllabus</a:t>
            </a:r>
          </a:p>
        </p:txBody>
      </p:sp>
      <p:sp>
        <p:nvSpPr>
          <p:cNvPr id="7" name="Slide Number Placeholder 5"/>
          <p:cNvSpPr>
            <a:spLocks noGrp="1"/>
          </p:cNvSpPr>
          <p:nvPr>
            <p:ph type="sldNum" sz="quarter" idx="12"/>
          </p:nvPr>
        </p:nvSpPr>
        <p:spPr/>
        <p:txBody>
          <a:bodyPr/>
          <a:lstStyle/>
          <a:p>
            <a:pPr>
              <a:defRPr/>
            </a:pPr>
            <a:fld id="{92C869BE-7A23-478C-A7FC-51BC363FB734}" type="slidenum">
              <a:rPr lang="en-GB"/>
              <a:pPr>
                <a:defRPr/>
              </a:pPr>
              <a:t>16</a:t>
            </a:fld>
            <a:endParaRPr lang="en-GB"/>
          </a:p>
        </p:txBody>
      </p:sp>
      <p:sp>
        <p:nvSpPr>
          <p:cNvPr id="288770" name="Rectangle 2"/>
          <p:cNvSpPr>
            <a:spLocks noGrp="1" noChangeArrowheads="1"/>
          </p:cNvSpPr>
          <p:nvPr>
            <p:ph type="title"/>
          </p:nvPr>
        </p:nvSpPr>
        <p:spPr>
          <a:xfrm>
            <a:off x="179388" y="0"/>
            <a:ext cx="8964612" cy="1143000"/>
          </a:xfrm>
        </p:spPr>
        <p:txBody>
          <a:bodyPr>
            <a:normAutofit/>
          </a:bodyPr>
          <a:lstStyle/>
          <a:p>
            <a:pPr eaLnBrk="1" fontAlgn="auto" hangingPunct="1">
              <a:spcAft>
                <a:spcPts val="0"/>
              </a:spcAft>
              <a:defRPr/>
            </a:pPr>
            <a:r>
              <a:rPr lang="en-IE" sz="4000" dirty="0" smtClean="0">
                <a:solidFill>
                  <a:schemeClr val="accent1">
                    <a:tint val="88000"/>
                    <a:satMod val="150000"/>
                  </a:schemeClr>
                </a:solidFill>
              </a:rPr>
              <a:t>SOILS </a:t>
            </a:r>
            <a:r>
              <a:rPr lang="en-IE" sz="4000" dirty="0">
                <a:solidFill>
                  <a:schemeClr val="accent1">
                    <a:tint val="88000"/>
                    <a:satMod val="150000"/>
                  </a:schemeClr>
                </a:solidFill>
              </a:rPr>
              <a:t>– Human Interference</a:t>
            </a:r>
            <a:endParaRPr lang="en-US" sz="4000" dirty="0">
              <a:solidFill>
                <a:schemeClr val="accent1">
                  <a:tint val="88000"/>
                  <a:satMod val="150000"/>
                </a:schemeClr>
              </a:solidFill>
            </a:endParaRPr>
          </a:p>
        </p:txBody>
      </p:sp>
      <p:pic>
        <p:nvPicPr>
          <p:cNvPr id="197638" name="Picture 4" descr="clearing bushland Australia"/>
          <p:cNvPicPr>
            <a:picLocks noChangeAspect="1" noChangeArrowheads="1"/>
          </p:cNvPicPr>
          <p:nvPr/>
        </p:nvPicPr>
        <p:blipFill>
          <a:blip r:embed="rId3" cstate="print"/>
          <a:srcRect/>
          <a:stretch>
            <a:fillRect/>
          </a:stretch>
        </p:blipFill>
        <p:spPr bwMode="auto">
          <a:xfrm>
            <a:off x="0" y="1214438"/>
            <a:ext cx="9090025" cy="5643562"/>
          </a:xfrm>
          <a:prstGeom prst="rect">
            <a:avLst/>
          </a:prstGeom>
          <a:noFill/>
          <a:ln w="9525">
            <a:noFill/>
            <a:miter lim="800000"/>
            <a:headEnd/>
            <a:tailEnd/>
          </a:ln>
        </p:spPr>
      </p:pic>
      <p:sp>
        <p:nvSpPr>
          <p:cNvPr id="197639" name="Text Box 5"/>
          <p:cNvSpPr txBox="1">
            <a:spLocks noChangeArrowheads="1"/>
          </p:cNvSpPr>
          <p:nvPr/>
        </p:nvSpPr>
        <p:spPr bwMode="auto">
          <a:xfrm>
            <a:off x="900113" y="836613"/>
            <a:ext cx="7127875" cy="519112"/>
          </a:xfrm>
          <a:prstGeom prst="rect">
            <a:avLst/>
          </a:prstGeom>
          <a:noFill/>
          <a:ln w="9525">
            <a:noFill/>
            <a:miter lim="800000"/>
            <a:headEnd type="none" w="sm" len="sm"/>
            <a:tailEnd type="none" w="sm" len="sm"/>
          </a:ln>
        </p:spPr>
        <p:txBody>
          <a:bodyPr>
            <a:spAutoFit/>
          </a:bodyPr>
          <a:lstStyle/>
          <a:p>
            <a:pPr algn="ctr">
              <a:spcBef>
                <a:spcPct val="50000"/>
              </a:spcBef>
            </a:pPr>
            <a:r>
              <a:rPr lang="en-IE" sz="2800" b="1">
                <a:solidFill>
                  <a:schemeClr val="accent1"/>
                </a:solidFill>
                <a:latin typeface="Verdana" pitchFamily="34" charset="0"/>
              </a:rPr>
              <a:t>Clearing Bush-land in Australia</a:t>
            </a:r>
            <a:endParaRPr lang="en-US" sz="2800" b="1">
              <a:solidFill>
                <a:schemeClr val="accent1"/>
              </a:solidFill>
              <a:latin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5"/>
                </a:solidFill>
              </a:rPr>
              <a:t>Problems of soil erosion</a:t>
            </a:r>
            <a:endParaRPr lang="en-US" dirty="0">
              <a:solidFill>
                <a:schemeClr val="accent5"/>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IE" dirty="0" smtClean="0">
                <a:solidFill>
                  <a:srgbClr val="00B050"/>
                </a:solidFill>
              </a:rPr>
              <a:t>Loss of valuable topsoil- </a:t>
            </a:r>
            <a:r>
              <a:rPr lang="en-IE" dirty="0" smtClean="0"/>
              <a:t>soil particles, nutrients, water &amp; water holding capacity.</a:t>
            </a:r>
          </a:p>
          <a:p>
            <a:pPr marL="514350" indent="-514350">
              <a:buFont typeface="+mj-lt"/>
              <a:buAutoNum type="arabicPeriod"/>
            </a:pPr>
            <a:r>
              <a:rPr lang="en-IE" dirty="0" smtClean="0">
                <a:solidFill>
                  <a:srgbClr val="00B050"/>
                </a:solidFill>
              </a:rPr>
              <a:t>Poor soil washed downhill can bury valuable farmland</a:t>
            </a:r>
            <a:r>
              <a:rPr lang="en-IE" dirty="0" smtClean="0"/>
              <a:t>.</a:t>
            </a:r>
          </a:p>
          <a:p>
            <a:pPr marL="514350" indent="-514350">
              <a:buFont typeface="+mj-lt"/>
              <a:buAutoNum type="arabicPeriod"/>
            </a:pPr>
            <a:r>
              <a:rPr lang="en-IE" dirty="0" smtClean="0"/>
              <a:t>Damages to field by gully erosion</a:t>
            </a:r>
            <a:r>
              <a:rPr lang="en-IE" dirty="0" smtClean="0">
                <a:solidFill>
                  <a:srgbClr val="00B050"/>
                </a:solidFill>
              </a:rPr>
              <a:t> reduces size of field </a:t>
            </a:r>
            <a:r>
              <a:rPr lang="en-IE" dirty="0" smtClean="0"/>
              <a:t>and takes land out of production</a:t>
            </a:r>
          </a:p>
          <a:p>
            <a:pPr marL="514350" indent="-514350">
              <a:buFont typeface="+mj-lt"/>
              <a:buAutoNum type="arabicPeriod"/>
            </a:pPr>
            <a:r>
              <a:rPr lang="en-IE" dirty="0" smtClean="0"/>
              <a:t>Steady but slow </a:t>
            </a:r>
            <a:r>
              <a:rPr lang="en-IE" dirty="0" smtClean="0">
                <a:solidFill>
                  <a:srgbClr val="00B050"/>
                </a:solidFill>
              </a:rPr>
              <a:t>plant productivity decline</a:t>
            </a:r>
            <a:r>
              <a:rPr lang="en-IE" dirty="0" smtClean="0"/>
              <a:t>.</a:t>
            </a:r>
          </a:p>
          <a:p>
            <a:pPr marL="514350" indent="-514350">
              <a:buFont typeface="+mj-lt"/>
              <a:buAutoNum type="arabicPeriod"/>
            </a:pPr>
            <a:r>
              <a:rPr lang="en-IE" dirty="0" smtClean="0">
                <a:solidFill>
                  <a:srgbClr val="00B050"/>
                </a:solidFill>
              </a:rPr>
              <a:t>Desertification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06900"/>
            <a:ext cx="8208912" cy="1362075"/>
          </a:xfrm>
        </p:spPr>
        <p:txBody>
          <a:bodyPr>
            <a:normAutofit fontScale="90000"/>
          </a:bodyPr>
          <a:lstStyle/>
          <a:p>
            <a:r>
              <a:rPr lang="en-IE" dirty="0" smtClean="0">
                <a:solidFill>
                  <a:schemeClr val="accent5"/>
                </a:solidFill>
              </a:rPr>
              <a:t>Case Study- Soil erosion and desertification in the Sahel region of Africa</a:t>
            </a:r>
            <a:endParaRPr lang="en-US" dirty="0">
              <a:solidFill>
                <a:schemeClr val="accent5"/>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0585ABD-5BCD-4606-BF6E-88CF6DE65E4A}" type="datetime1">
              <a:rPr lang="en-GB"/>
              <a:pPr>
                <a:defRPr/>
              </a:pPr>
              <a:t>04/10/2012</a:t>
            </a:fld>
            <a:endParaRPr lang="en-GB"/>
          </a:p>
        </p:txBody>
      </p:sp>
      <p:sp>
        <p:nvSpPr>
          <p:cNvPr id="5" name="Footer Placeholder 4"/>
          <p:cNvSpPr>
            <a:spLocks noGrp="1"/>
          </p:cNvSpPr>
          <p:nvPr>
            <p:ph type="ftr" sz="quarter" idx="11"/>
          </p:nvPr>
        </p:nvSpPr>
        <p:spPr/>
        <p:txBody>
          <a:bodyPr/>
          <a:lstStyle/>
          <a:p>
            <a:pPr>
              <a:defRPr/>
            </a:pPr>
            <a:r>
              <a:rPr lang="en-GB"/>
              <a:t>Revised Geography Syllabus</a:t>
            </a:r>
          </a:p>
        </p:txBody>
      </p:sp>
      <p:sp>
        <p:nvSpPr>
          <p:cNvPr id="6" name="Slide Number Placeholder 5"/>
          <p:cNvSpPr>
            <a:spLocks noGrp="1"/>
          </p:cNvSpPr>
          <p:nvPr>
            <p:ph type="sldNum" sz="quarter" idx="12"/>
          </p:nvPr>
        </p:nvSpPr>
        <p:spPr/>
        <p:txBody>
          <a:bodyPr/>
          <a:lstStyle/>
          <a:p>
            <a:pPr>
              <a:defRPr/>
            </a:pPr>
            <a:fld id="{D68B543E-A0FB-4A89-B15F-F747A0B78053}" type="slidenum">
              <a:rPr lang="en-GB"/>
              <a:pPr>
                <a:defRPr/>
              </a:pPr>
              <a:t>19</a:t>
            </a:fld>
            <a:endParaRPr lang="en-GB"/>
          </a:p>
        </p:txBody>
      </p:sp>
      <p:sp>
        <p:nvSpPr>
          <p:cNvPr id="281602" name="Rectangle 2"/>
          <p:cNvSpPr>
            <a:spLocks noGrp="1" noChangeArrowheads="1"/>
          </p:cNvSpPr>
          <p:nvPr>
            <p:ph type="title"/>
          </p:nvPr>
        </p:nvSpPr>
        <p:spPr>
          <a:xfrm>
            <a:off x="179388" y="0"/>
            <a:ext cx="8964612" cy="692150"/>
          </a:xfrm>
        </p:spPr>
        <p:txBody>
          <a:bodyPr>
            <a:normAutofit fontScale="90000"/>
          </a:bodyPr>
          <a:lstStyle/>
          <a:p>
            <a:pPr eaLnBrk="1" fontAlgn="auto" hangingPunct="1">
              <a:spcAft>
                <a:spcPts val="0"/>
              </a:spcAft>
              <a:defRPr/>
            </a:pPr>
            <a:r>
              <a:rPr lang="en-IE" sz="4000" dirty="0" smtClean="0">
                <a:solidFill>
                  <a:schemeClr val="accent1">
                    <a:tint val="88000"/>
                    <a:satMod val="150000"/>
                  </a:schemeClr>
                </a:solidFill>
              </a:rPr>
              <a:t>SOILS </a:t>
            </a:r>
            <a:r>
              <a:rPr lang="en-IE" sz="4000" dirty="0">
                <a:solidFill>
                  <a:schemeClr val="accent1">
                    <a:tint val="88000"/>
                    <a:satMod val="150000"/>
                  </a:schemeClr>
                </a:solidFill>
              </a:rPr>
              <a:t>–  Human Interference</a:t>
            </a:r>
            <a:endParaRPr lang="en-US" sz="4000" dirty="0">
              <a:solidFill>
                <a:schemeClr val="accent1">
                  <a:tint val="88000"/>
                  <a:satMod val="150000"/>
                </a:schemeClr>
              </a:solidFill>
            </a:endParaRPr>
          </a:p>
        </p:txBody>
      </p:sp>
      <p:pic>
        <p:nvPicPr>
          <p:cNvPr id="201734" name="Picture 4" descr="desertification_map"/>
          <p:cNvPicPr>
            <a:picLocks noChangeAspect="1" noChangeArrowheads="1"/>
          </p:cNvPicPr>
          <p:nvPr/>
        </p:nvPicPr>
        <p:blipFill>
          <a:blip r:embed="rId3" cstate="print"/>
          <a:srcRect/>
          <a:stretch>
            <a:fillRect/>
          </a:stretch>
        </p:blipFill>
        <p:spPr bwMode="auto">
          <a:xfrm>
            <a:off x="179388" y="1057275"/>
            <a:ext cx="8964612"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By the end of this section you will be able....</a:t>
            </a:r>
            <a:endParaRPr lang="en-US" dirty="0"/>
          </a:p>
        </p:txBody>
      </p:sp>
      <p:sp>
        <p:nvSpPr>
          <p:cNvPr id="3" name="Content Placeholder 2"/>
          <p:cNvSpPr>
            <a:spLocks noGrp="1"/>
          </p:cNvSpPr>
          <p:nvPr>
            <p:ph idx="1"/>
          </p:nvPr>
        </p:nvSpPr>
        <p:spPr/>
        <p:txBody>
          <a:bodyPr/>
          <a:lstStyle/>
          <a:p>
            <a:r>
              <a:rPr lang="en-IE" dirty="0" smtClean="0"/>
              <a:t>To name and explain the causes of soil erosion.</a:t>
            </a:r>
          </a:p>
          <a:p>
            <a:r>
              <a:rPr lang="en-IE" dirty="0" smtClean="0"/>
              <a:t>Describe in detail how human activities can cause soil erosion.</a:t>
            </a:r>
          </a:p>
          <a:p>
            <a:r>
              <a:rPr lang="en-IE" dirty="0" smtClean="0"/>
              <a:t>Name and explain the primary methods of soil conservation.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500688"/>
            <a:ext cx="8183563" cy="1050925"/>
          </a:xfrm>
        </p:spPr>
        <p:txBody>
          <a:bodyPr>
            <a:normAutofit fontScale="90000"/>
          </a:bodyPr>
          <a:lstStyle/>
          <a:p>
            <a:pPr eaLnBrk="1" fontAlgn="auto" hangingPunct="1">
              <a:spcAft>
                <a:spcPts val="0"/>
              </a:spcAft>
              <a:defRPr/>
            </a:pPr>
            <a:r>
              <a:rPr lang="en-IE" dirty="0" smtClean="0">
                <a:solidFill>
                  <a:schemeClr val="accent1">
                    <a:tint val="88000"/>
                    <a:satMod val="150000"/>
                  </a:schemeClr>
                </a:solidFill>
              </a:rPr>
              <a:t>The Sahel</a:t>
            </a:r>
            <a:br>
              <a:rPr lang="en-IE" dirty="0" smtClean="0">
                <a:solidFill>
                  <a:schemeClr val="accent1">
                    <a:tint val="88000"/>
                    <a:satMod val="150000"/>
                  </a:schemeClr>
                </a:solidFill>
              </a:rPr>
            </a:br>
            <a:r>
              <a:rPr lang="ga-IE" dirty="0" smtClean="0">
                <a:solidFill>
                  <a:schemeClr val="accent1">
                    <a:tint val="88000"/>
                    <a:satMod val="150000"/>
                  </a:schemeClr>
                </a:solidFill>
              </a:rPr>
              <a:t>Causes??? Solutions???</a:t>
            </a:r>
            <a:endParaRPr lang="ga-IE" dirty="0">
              <a:solidFill>
                <a:schemeClr val="accent1">
                  <a:tint val="88000"/>
                  <a:satMod val="150000"/>
                </a:schemeClr>
              </a:solidFill>
            </a:endParaRPr>
          </a:p>
        </p:txBody>
      </p:sp>
      <p:sp>
        <p:nvSpPr>
          <p:cNvPr id="195587"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195588" name="Picture 2" descr="OVERGRAZED LAND with cattle in stockade. Tsabong; Botswana; Africa "/>
          <p:cNvPicPr>
            <a:picLocks noChangeAspect="1" noChangeArrowheads="1"/>
          </p:cNvPicPr>
          <p:nvPr/>
        </p:nvPicPr>
        <p:blipFill>
          <a:blip r:embed="rId3" cstate="print"/>
          <a:srcRect/>
          <a:stretch>
            <a:fillRect/>
          </a:stretch>
        </p:blipFill>
        <p:spPr bwMode="auto">
          <a:xfrm>
            <a:off x="0" y="0"/>
            <a:ext cx="4572000" cy="5429250"/>
          </a:xfrm>
          <a:prstGeom prst="rect">
            <a:avLst/>
          </a:prstGeom>
          <a:noFill/>
          <a:ln w="9525">
            <a:noFill/>
            <a:miter lim="800000"/>
            <a:headEnd/>
            <a:tailEnd/>
          </a:ln>
        </p:spPr>
      </p:pic>
      <p:pic>
        <p:nvPicPr>
          <p:cNvPr id="195589" name="Picture 4" descr="http://www.uwsp.edu/geo/faculty/ritter/geog101/textbook/images/lithosphere/eolian/desertification_africa_fao_11638.jpg"/>
          <p:cNvPicPr>
            <a:picLocks noChangeAspect="1" noChangeArrowheads="1"/>
          </p:cNvPicPr>
          <p:nvPr/>
        </p:nvPicPr>
        <p:blipFill>
          <a:blip r:embed="rId4" cstate="print"/>
          <a:srcRect/>
          <a:stretch>
            <a:fillRect/>
          </a:stretch>
        </p:blipFill>
        <p:spPr bwMode="auto">
          <a:xfrm>
            <a:off x="4572000" y="0"/>
            <a:ext cx="457200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786438"/>
            <a:ext cx="8183563" cy="765175"/>
          </a:xfrm>
        </p:spPr>
        <p:txBody>
          <a:bodyPr/>
          <a:lstStyle/>
          <a:p>
            <a:pPr eaLnBrk="1" fontAlgn="auto" hangingPunct="1">
              <a:spcAft>
                <a:spcPts val="0"/>
              </a:spcAft>
              <a:defRPr/>
            </a:pPr>
            <a:r>
              <a:rPr lang="ga-IE" dirty="0" smtClean="0">
                <a:solidFill>
                  <a:schemeClr val="accent1">
                    <a:tint val="88000"/>
                    <a:satMod val="150000"/>
                  </a:schemeClr>
                </a:solidFill>
              </a:rPr>
              <a:t>Desertification in the Sahel</a:t>
            </a:r>
            <a:endParaRPr lang="ga-IE" dirty="0">
              <a:solidFill>
                <a:schemeClr val="accent1">
                  <a:tint val="88000"/>
                  <a:satMod val="150000"/>
                </a:schemeClr>
              </a:solidFill>
            </a:endParaRPr>
          </a:p>
        </p:txBody>
      </p:sp>
      <p:sp>
        <p:nvSpPr>
          <p:cNvPr id="3" name="Content Placeholder 2"/>
          <p:cNvSpPr>
            <a:spLocks noGrp="1"/>
          </p:cNvSpPr>
          <p:nvPr>
            <p:ph idx="1"/>
          </p:nvPr>
        </p:nvSpPr>
        <p:spPr>
          <a:xfrm>
            <a:off x="357188" y="285750"/>
            <a:ext cx="8501062" cy="5429250"/>
          </a:xfrm>
        </p:spPr>
        <p:txBody>
          <a:bodyPr>
            <a:normAutofit fontScale="92500" lnSpcReduction="20000"/>
          </a:bodyPr>
          <a:lstStyle/>
          <a:p>
            <a:pPr marL="265176" indent="-265176" eaLnBrk="1" fontAlgn="auto" hangingPunct="1">
              <a:spcAft>
                <a:spcPts val="0"/>
              </a:spcAft>
              <a:buFont typeface="Wingdings 2"/>
              <a:buChar char=""/>
              <a:defRPr/>
            </a:pPr>
            <a:r>
              <a:rPr lang="ga-IE" dirty="0" smtClean="0"/>
              <a:t>Desertification refers to </a:t>
            </a:r>
            <a:r>
              <a:rPr lang="ga-IE" dirty="0" smtClean="0">
                <a:solidFill>
                  <a:srgbClr val="00B050"/>
                </a:solidFill>
              </a:rPr>
              <a:t>the reduction in vegetation cover,</a:t>
            </a:r>
            <a:r>
              <a:rPr lang="ga-IE" dirty="0" smtClean="0"/>
              <a:t> exposing the soil to </a:t>
            </a:r>
            <a:r>
              <a:rPr lang="ga-IE" dirty="0" smtClean="0">
                <a:solidFill>
                  <a:srgbClr val="00B050"/>
                </a:solidFill>
              </a:rPr>
              <a:t>wind and/or r</a:t>
            </a:r>
            <a:r>
              <a:rPr lang="ga-IE" dirty="0" smtClean="0"/>
              <a:t>ain unable to provide for its wildlife or human populations</a:t>
            </a:r>
            <a:r>
              <a:rPr lang="en-IE" dirty="0" smtClean="0"/>
              <a:t>, with </a:t>
            </a:r>
            <a:r>
              <a:rPr lang="en-IE" dirty="0" smtClean="0">
                <a:solidFill>
                  <a:srgbClr val="00B050"/>
                </a:solidFill>
              </a:rPr>
              <a:t>desert conditions spreading </a:t>
            </a:r>
            <a:r>
              <a:rPr lang="en-IE" dirty="0" smtClean="0"/>
              <a:t>into new areas.</a:t>
            </a:r>
            <a:endParaRPr lang="ga-IE" dirty="0" smtClean="0"/>
          </a:p>
          <a:p>
            <a:pPr marL="265176" indent="-265176" eaLnBrk="1" fontAlgn="auto" hangingPunct="1">
              <a:spcAft>
                <a:spcPts val="0"/>
              </a:spcAft>
              <a:buFont typeface="Wingdings 2"/>
              <a:buChar char=""/>
              <a:defRPr/>
            </a:pPr>
            <a:endParaRPr lang="ga-IE" dirty="0" smtClean="0"/>
          </a:p>
          <a:p>
            <a:pPr marL="265176" indent="-265176" eaLnBrk="1" fontAlgn="auto" hangingPunct="1">
              <a:spcAft>
                <a:spcPts val="0"/>
              </a:spcAft>
              <a:buFont typeface="Wingdings 2"/>
              <a:buChar char=""/>
              <a:defRPr/>
            </a:pPr>
            <a:r>
              <a:rPr lang="ga-IE" dirty="0" smtClean="0"/>
              <a:t>The sahel is a narrow band of Africa that lies between the Sahara to the north and the savannah grassland and the equatorial rainforests to the sout</a:t>
            </a:r>
            <a:r>
              <a:rPr lang="en-IE" dirty="0" smtClean="0"/>
              <a:t>h</a:t>
            </a:r>
            <a:r>
              <a:rPr lang="ga-IE" dirty="0" smtClean="0"/>
              <a:t>.</a:t>
            </a:r>
            <a:endParaRPr lang="en-IE" dirty="0" smtClean="0"/>
          </a:p>
          <a:p>
            <a:pPr marL="265176" indent="-265176" eaLnBrk="1" fontAlgn="auto" hangingPunct="1">
              <a:spcAft>
                <a:spcPts val="0"/>
              </a:spcAft>
              <a:buFont typeface="Wingdings 2"/>
              <a:buChar char=""/>
              <a:defRPr/>
            </a:pPr>
            <a:r>
              <a:rPr lang="ga-IE" dirty="0" smtClean="0"/>
              <a:t> It receives rain during a short wet season from late June to september. Depending on which report you read the Sahara Desert is advancing</a:t>
            </a:r>
            <a:r>
              <a:rPr lang="ga-IE" dirty="0" smtClean="0">
                <a:solidFill>
                  <a:srgbClr val="00B050"/>
                </a:solidFill>
              </a:rPr>
              <a:t> southwads between 5km and 10 km</a:t>
            </a:r>
            <a:r>
              <a:rPr lang="ga-IE"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4" name="Picture 4" descr="http://asiadhrra.org/wordpress/wp-content/uploads/2010/06/before-after.jpg"/>
          <p:cNvPicPr>
            <a:picLocks noChangeAspect="1" noChangeArrowheads="1"/>
          </p:cNvPicPr>
          <p:nvPr/>
        </p:nvPicPr>
        <p:blipFill>
          <a:blip r:embed="rId3" cstate="print"/>
          <a:srcRect b="12048"/>
          <a:stretch>
            <a:fillRect/>
          </a:stretch>
        </p:blipFill>
        <p:spPr bwMode="auto">
          <a:xfrm>
            <a:off x="0" y="548680"/>
            <a:ext cx="9021215" cy="52565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786438"/>
            <a:ext cx="8183563" cy="765175"/>
          </a:xfrm>
        </p:spPr>
        <p:txBody>
          <a:bodyPr/>
          <a:lstStyle/>
          <a:p>
            <a:pPr eaLnBrk="1" fontAlgn="auto" hangingPunct="1">
              <a:spcAft>
                <a:spcPts val="0"/>
              </a:spcAft>
              <a:defRPr/>
            </a:pPr>
            <a:r>
              <a:rPr lang="ga-IE" dirty="0" smtClean="0">
                <a:solidFill>
                  <a:schemeClr val="accent1">
                    <a:tint val="88000"/>
                    <a:satMod val="150000"/>
                  </a:schemeClr>
                </a:solidFill>
              </a:rPr>
              <a:t>Desertification in the Sahel</a:t>
            </a:r>
            <a:endParaRPr lang="ga-IE" dirty="0">
              <a:solidFill>
                <a:schemeClr val="accent1">
                  <a:tint val="88000"/>
                  <a:satMod val="150000"/>
                </a:schemeClr>
              </a:solidFill>
            </a:endParaRPr>
          </a:p>
        </p:txBody>
      </p:sp>
      <p:sp>
        <p:nvSpPr>
          <p:cNvPr id="3" name="Content Placeholder 2"/>
          <p:cNvSpPr>
            <a:spLocks noGrp="1"/>
          </p:cNvSpPr>
          <p:nvPr>
            <p:ph idx="1"/>
          </p:nvPr>
        </p:nvSpPr>
        <p:spPr>
          <a:xfrm>
            <a:off x="357188" y="285750"/>
            <a:ext cx="8501062" cy="5429250"/>
          </a:xfrm>
        </p:spPr>
        <p:txBody>
          <a:bodyPr>
            <a:normAutofit/>
          </a:bodyPr>
          <a:lstStyle/>
          <a:p>
            <a:pPr marL="265176" indent="-265176" eaLnBrk="1" fontAlgn="auto" hangingPunct="1">
              <a:spcAft>
                <a:spcPts val="0"/>
              </a:spcAft>
              <a:buFont typeface="Wingdings 2"/>
              <a:buChar char=""/>
              <a:defRPr/>
            </a:pPr>
            <a:r>
              <a:rPr lang="en-IE" dirty="0" smtClean="0"/>
              <a:t>Soil erosion and its resulting desertification have two main causes</a:t>
            </a:r>
          </a:p>
          <a:p>
            <a:pPr marL="514350" indent="-514350" eaLnBrk="1" fontAlgn="auto" hangingPunct="1">
              <a:spcAft>
                <a:spcPts val="0"/>
              </a:spcAft>
              <a:buFont typeface="+mj-lt"/>
              <a:buAutoNum type="arabicPeriod"/>
              <a:defRPr/>
            </a:pPr>
            <a:r>
              <a:rPr lang="en-IE" dirty="0" smtClean="0"/>
              <a:t>Human activities-</a:t>
            </a:r>
            <a:r>
              <a:rPr lang="en-IE" dirty="0" smtClean="0">
                <a:solidFill>
                  <a:srgbClr val="00B050"/>
                </a:solidFill>
              </a:rPr>
              <a:t>over grazing, over cropping and deforestation all triggered by population growth.</a:t>
            </a:r>
          </a:p>
          <a:p>
            <a:pPr marL="514350" indent="-514350" eaLnBrk="1" fontAlgn="auto" hangingPunct="1">
              <a:spcAft>
                <a:spcPts val="0"/>
              </a:spcAft>
              <a:buFont typeface="+mj-lt"/>
              <a:buAutoNum type="arabicPeriod"/>
              <a:defRPr/>
            </a:pPr>
            <a:r>
              <a:rPr lang="en-IE" dirty="0" smtClean="0"/>
              <a:t>Climate change.</a:t>
            </a:r>
            <a:endParaRPr lang="ga-I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500688"/>
            <a:ext cx="8183563" cy="1050925"/>
          </a:xfrm>
        </p:spPr>
        <p:txBody>
          <a:bodyPr/>
          <a:lstStyle/>
          <a:p>
            <a:pPr eaLnBrk="1" fontAlgn="auto" hangingPunct="1">
              <a:spcAft>
                <a:spcPts val="0"/>
              </a:spcAft>
              <a:defRPr/>
            </a:pPr>
            <a:r>
              <a:rPr lang="ga-IE" dirty="0" smtClean="0">
                <a:solidFill>
                  <a:schemeClr val="accent1">
                    <a:tint val="88000"/>
                    <a:satMod val="150000"/>
                  </a:schemeClr>
                </a:solidFill>
              </a:rPr>
              <a:t>Population Growth</a:t>
            </a:r>
            <a:r>
              <a:rPr lang="en-IE" dirty="0" smtClean="0">
                <a:solidFill>
                  <a:schemeClr val="accent1">
                    <a:tint val="88000"/>
                    <a:satMod val="150000"/>
                  </a:schemeClr>
                </a:solidFill>
              </a:rPr>
              <a:t>- In the Sahel</a:t>
            </a:r>
            <a:endParaRPr lang="ga-IE" dirty="0">
              <a:solidFill>
                <a:schemeClr val="accent1">
                  <a:tint val="88000"/>
                  <a:satMod val="150000"/>
                </a:schemeClr>
              </a:solidFill>
            </a:endParaRPr>
          </a:p>
        </p:txBody>
      </p:sp>
      <p:sp>
        <p:nvSpPr>
          <p:cNvPr id="208899" name="Content Placeholder 2"/>
          <p:cNvSpPr>
            <a:spLocks noGrp="1"/>
          </p:cNvSpPr>
          <p:nvPr>
            <p:ph idx="1"/>
          </p:nvPr>
        </p:nvSpPr>
        <p:spPr>
          <a:xfrm>
            <a:off x="503238" y="530225"/>
            <a:ext cx="8183562" cy="4970463"/>
          </a:xfrm>
        </p:spPr>
        <p:txBody>
          <a:bodyPr>
            <a:normAutofit lnSpcReduction="10000"/>
          </a:bodyPr>
          <a:lstStyle/>
          <a:p>
            <a:pPr eaLnBrk="1" hangingPunct="1"/>
            <a:r>
              <a:rPr lang="ga-IE" dirty="0" smtClean="0">
                <a:solidFill>
                  <a:srgbClr val="00B050"/>
                </a:solidFill>
              </a:rPr>
              <a:t>Increased demand for food </a:t>
            </a:r>
            <a:r>
              <a:rPr lang="ga-IE" dirty="0" smtClean="0"/>
              <a:t>meant the fallow year was abandoned.</a:t>
            </a:r>
          </a:p>
          <a:p>
            <a:pPr eaLnBrk="1" hangingPunct="1"/>
            <a:r>
              <a:rPr lang="ga-IE" dirty="0" smtClean="0">
                <a:solidFill>
                  <a:srgbClr val="00B050"/>
                </a:solidFill>
              </a:rPr>
              <a:t>Over-cropping soon sapped the soil </a:t>
            </a:r>
            <a:r>
              <a:rPr lang="ga-IE" dirty="0" smtClean="0"/>
              <a:t>of its nutrients, reducing the size of the crop and finally the land became sterile.</a:t>
            </a:r>
          </a:p>
          <a:p>
            <a:pPr eaLnBrk="1" hangingPunct="1"/>
            <a:r>
              <a:rPr lang="en-IE" dirty="0" smtClean="0">
                <a:solidFill>
                  <a:srgbClr val="00B050"/>
                </a:solidFill>
              </a:rPr>
              <a:t>More</a:t>
            </a:r>
            <a:r>
              <a:rPr lang="ga-IE" dirty="0" smtClean="0">
                <a:solidFill>
                  <a:srgbClr val="00B050"/>
                </a:solidFill>
              </a:rPr>
              <a:t> land was cultivated </a:t>
            </a:r>
            <a:r>
              <a:rPr lang="ga-IE" dirty="0" smtClean="0"/>
              <a:t>to maintain the same income.</a:t>
            </a:r>
          </a:p>
          <a:p>
            <a:pPr eaLnBrk="1" hangingPunct="1"/>
            <a:r>
              <a:rPr lang="ga-IE" dirty="0" smtClean="0"/>
              <a:t>Also a greater </a:t>
            </a:r>
            <a:r>
              <a:rPr lang="ga-IE" dirty="0" smtClean="0">
                <a:solidFill>
                  <a:srgbClr val="00B050"/>
                </a:solidFill>
              </a:rPr>
              <a:t>demand for fuel (90% wood</a:t>
            </a:r>
            <a:r>
              <a:rPr lang="ga-IE" dirty="0" smtClean="0"/>
              <a:t>) leading to deforestation.</a:t>
            </a:r>
          </a:p>
          <a:p>
            <a:pPr eaLnBrk="1" hangingPunct="1"/>
            <a:r>
              <a:rPr lang="ga-IE" dirty="0" smtClean="0"/>
              <a:t>People had little money to replant trees.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4146" name="Picture 2" descr="http://www.africancrisis.co.za/images/USA_Population_Growth_1790_to_2090_1.gif"/>
          <p:cNvPicPr>
            <a:picLocks noChangeAspect="1" noChangeArrowheads="1"/>
          </p:cNvPicPr>
          <p:nvPr/>
        </p:nvPicPr>
        <p:blipFill>
          <a:blip r:embed="rId3" cstate="print"/>
          <a:srcRect t="10254" r="10327"/>
          <a:stretch>
            <a:fillRect/>
          </a:stretch>
        </p:blipFill>
        <p:spPr bwMode="auto">
          <a:xfrm>
            <a:off x="251520" y="1556792"/>
            <a:ext cx="7488832" cy="504212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5"/>
                </a:solidFill>
              </a:rPr>
              <a:t>Human Activities- Overgrazing</a:t>
            </a:r>
            <a:endParaRPr lang="en-US" dirty="0">
              <a:solidFill>
                <a:schemeClr val="accent5"/>
              </a:solidFill>
            </a:endParaRPr>
          </a:p>
        </p:txBody>
      </p:sp>
      <p:sp>
        <p:nvSpPr>
          <p:cNvPr id="3" name="Content Placeholder 2"/>
          <p:cNvSpPr>
            <a:spLocks noGrp="1"/>
          </p:cNvSpPr>
          <p:nvPr>
            <p:ph idx="1"/>
          </p:nvPr>
        </p:nvSpPr>
        <p:spPr/>
        <p:txBody>
          <a:bodyPr>
            <a:normAutofit fontScale="92500" lnSpcReduction="20000"/>
          </a:bodyPr>
          <a:lstStyle/>
          <a:p>
            <a:r>
              <a:rPr lang="en-IE" dirty="0" smtClean="0"/>
              <a:t>Too many animals to graze an area of land as well at </a:t>
            </a:r>
            <a:r>
              <a:rPr lang="en-IE" dirty="0" smtClean="0">
                <a:solidFill>
                  <a:srgbClr val="00B050"/>
                </a:solidFill>
              </a:rPr>
              <a:t>compacting it with their hooves- </a:t>
            </a:r>
            <a:r>
              <a:rPr lang="en-IE" dirty="0" smtClean="0"/>
              <a:t>damages soil structure, </a:t>
            </a:r>
            <a:r>
              <a:rPr lang="en-IE" dirty="0" smtClean="0">
                <a:solidFill>
                  <a:srgbClr val="00B050"/>
                </a:solidFill>
              </a:rPr>
              <a:t>removes plant cover </a:t>
            </a:r>
            <a:r>
              <a:rPr lang="en-IE" dirty="0" smtClean="0"/>
              <a:t>allowing soil to blow away. </a:t>
            </a:r>
            <a:r>
              <a:rPr lang="ga-IE" dirty="0" smtClean="0"/>
              <a:t>This prevents grass growth and prevents water for percolating into the soil. </a:t>
            </a:r>
            <a:endParaRPr lang="en-IE" dirty="0" smtClean="0"/>
          </a:p>
          <a:p>
            <a:r>
              <a:rPr lang="en-IE" dirty="0" smtClean="0"/>
              <a:t>With </a:t>
            </a:r>
            <a:r>
              <a:rPr lang="en-IE" dirty="0" smtClean="0">
                <a:solidFill>
                  <a:srgbClr val="00B050"/>
                </a:solidFill>
              </a:rPr>
              <a:t>Pop growth </a:t>
            </a:r>
            <a:r>
              <a:rPr lang="en-IE" dirty="0" smtClean="0"/>
              <a:t>so have number’s of livestock damaging young trees and shrubs.</a:t>
            </a:r>
          </a:p>
          <a:p>
            <a:r>
              <a:rPr lang="en-IE" dirty="0" smtClean="0"/>
              <a:t>This </a:t>
            </a:r>
            <a:r>
              <a:rPr lang="en-IE" dirty="0" smtClean="0">
                <a:solidFill>
                  <a:srgbClr val="00B050"/>
                </a:solidFill>
              </a:rPr>
              <a:t>reduces soil humus </a:t>
            </a:r>
            <a:r>
              <a:rPr lang="en-IE" dirty="0" smtClean="0"/>
              <a:t>and </a:t>
            </a:r>
            <a:r>
              <a:rPr lang="en-IE" dirty="0" smtClean="0">
                <a:solidFill>
                  <a:srgbClr val="00B050"/>
                </a:solidFill>
              </a:rPr>
              <a:t>removes roots </a:t>
            </a:r>
            <a:r>
              <a:rPr lang="en-IE" dirty="0" smtClean="0"/>
              <a:t>necessary to anchor the soil.</a:t>
            </a:r>
          </a:p>
          <a:p>
            <a:r>
              <a:rPr lang="en-IE" dirty="0" smtClean="0"/>
              <a:t>Continued grazing also </a:t>
            </a:r>
            <a:r>
              <a:rPr lang="en-IE" dirty="0" smtClean="0">
                <a:solidFill>
                  <a:srgbClr val="00B050"/>
                </a:solidFill>
              </a:rPr>
              <a:t>removes the protective cover of grasses </a:t>
            </a:r>
            <a:r>
              <a:rPr lang="en-IE" dirty="0" smtClean="0"/>
              <a:t>increasing the risk of erosion.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0290" name="Picture 2" descr="http://www.garden-counselor-lawn-care.com/images/getting-new-grass-grow-4.jpg"/>
          <p:cNvPicPr>
            <a:picLocks noChangeAspect="1" noChangeArrowheads="1"/>
          </p:cNvPicPr>
          <p:nvPr/>
        </p:nvPicPr>
        <p:blipFill>
          <a:blip r:embed="rId3" cstate="print"/>
          <a:srcRect/>
          <a:stretch>
            <a:fillRect/>
          </a:stretch>
        </p:blipFill>
        <p:spPr bwMode="auto">
          <a:xfrm>
            <a:off x="251520" y="1556792"/>
            <a:ext cx="4248472" cy="4797152"/>
          </a:xfrm>
          <a:prstGeom prst="rect">
            <a:avLst/>
          </a:prstGeom>
          <a:noFill/>
        </p:spPr>
      </p:pic>
      <p:pic>
        <p:nvPicPr>
          <p:cNvPr id="140292" name="Picture 4" descr="http://www.henneganbrothers.com/henneganbrothersblog/wp-content/uploads/2007/09/grass_roots.jpg"/>
          <p:cNvPicPr>
            <a:picLocks noChangeAspect="1" noChangeArrowheads="1"/>
          </p:cNvPicPr>
          <p:nvPr/>
        </p:nvPicPr>
        <p:blipFill>
          <a:blip r:embed="rId4" cstate="print"/>
          <a:srcRect/>
          <a:stretch>
            <a:fillRect/>
          </a:stretch>
        </p:blipFill>
        <p:spPr bwMode="auto">
          <a:xfrm>
            <a:off x="4991100" y="2060848"/>
            <a:ext cx="4152900" cy="30575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8242" name="Picture 2" descr="http://cchronicle.com/wp-content/uploads/2010/03/Animals-in-arid-land.jpg"/>
          <p:cNvPicPr>
            <a:picLocks noChangeAspect="1" noChangeArrowheads="1"/>
          </p:cNvPicPr>
          <p:nvPr/>
        </p:nvPicPr>
        <p:blipFill>
          <a:blip r:embed="rId3" cstate="print"/>
          <a:srcRect/>
          <a:stretch>
            <a:fillRect/>
          </a:stretch>
        </p:blipFill>
        <p:spPr bwMode="auto">
          <a:xfrm>
            <a:off x="0" y="476672"/>
            <a:ext cx="9011814" cy="60212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endParaRPr lang="en-US"/>
          </a:p>
        </p:txBody>
      </p:sp>
      <p:sp>
        <p:nvSpPr>
          <p:cNvPr id="216067" name="Content Placeholder 2"/>
          <p:cNvSpPr>
            <a:spLocks noGrp="1"/>
          </p:cNvSpPr>
          <p:nvPr>
            <p:ph idx="1"/>
          </p:nvPr>
        </p:nvSpPr>
        <p:spPr>
          <a:xfrm>
            <a:off x="503238" y="530225"/>
            <a:ext cx="8183562" cy="4187825"/>
          </a:xfrm>
        </p:spPr>
        <p:txBody>
          <a:bodyPr/>
          <a:lstStyle/>
          <a:p>
            <a:endParaRPr lang="en-US" smtClean="0"/>
          </a:p>
        </p:txBody>
      </p:sp>
      <p:pic>
        <p:nvPicPr>
          <p:cNvPr id="216068" name="Picture 2" descr="http://www.adb.org/Documents/Photos/PRC/Ecosystem-Management/img/story01-04.jpg"/>
          <p:cNvPicPr>
            <a:picLocks noChangeAspect="1" noChangeArrowheads="1"/>
          </p:cNvPicPr>
          <p:nvPr/>
        </p:nvPicPr>
        <p:blipFill>
          <a:blip r:embed="rId3" cstate="print"/>
          <a:srcRect/>
          <a:stretch>
            <a:fillRect/>
          </a:stretch>
        </p:blipFill>
        <p:spPr bwMode="auto">
          <a:xfrm>
            <a:off x="323850" y="1196975"/>
            <a:ext cx="4067175" cy="4535488"/>
          </a:xfrm>
          <a:prstGeom prst="rect">
            <a:avLst/>
          </a:prstGeom>
          <a:noFill/>
          <a:ln w="9525">
            <a:noFill/>
            <a:miter lim="800000"/>
            <a:headEnd/>
            <a:tailEnd/>
          </a:ln>
        </p:spPr>
      </p:pic>
      <p:pic>
        <p:nvPicPr>
          <p:cNvPr id="216069" name="Picture 4" descr="http://3.bp.blogspot.com/_OPMjNIWjhag/SRJ2TJ6unxI/AAAAAAAAAKI/s3w6kLakyXM/s320/overgraze.jpg"/>
          <p:cNvPicPr>
            <a:picLocks noChangeAspect="1" noChangeArrowheads="1"/>
          </p:cNvPicPr>
          <p:nvPr/>
        </p:nvPicPr>
        <p:blipFill>
          <a:blip r:embed="rId4" cstate="print"/>
          <a:srcRect/>
          <a:stretch>
            <a:fillRect/>
          </a:stretch>
        </p:blipFill>
        <p:spPr bwMode="auto">
          <a:xfrm>
            <a:off x="4572000" y="1196975"/>
            <a:ext cx="4392613" cy="441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00B0F0"/>
                </a:solidFill>
              </a:rPr>
              <a:t>Soil Erosion</a:t>
            </a:r>
            <a:endParaRPr lang="en-US" dirty="0">
              <a:solidFill>
                <a:srgbClr val="00B0F0"/>
              </a:solidFill>
            </a:endParaRPr>
          </a:p>
        </p:txBody>
      </p:sp>
      <p:sp>
        <p:nvSpPr>
          <p:cNvPr id="3" name="Content Placeholder 2"/>
          <p:cNvSpPr>
            <a:spLocks noGrp="1"/>
          </p:cNvSpPr>
          <p:nvPr>
            <p:ph idx="1"/>
          </p:nvPr>
        </p:nvSpPr>
        <p:spPr/>
        <p:txBody>
          <a:bodyPr/>
          <a:lstStyle/>
          <a:p>
            <a:r>
              <a:rPr lang="en-IE" dirty="0" smtClean="0">
                <a:solidFill>
                  <a:srgbClr val="00B050"/>
                </a:solidFill>
              </a:rPr>
              <a:t>Soil is fragile</a:t>
            </a:r>
            <a:r>
              <a:rPr lang="en-IE" dirty="0" smtClean="0"/>
              <a:t>. Once eroded it cannot be renewed.</a:t>
            </a:r>
          </a:p>
          <a:p>
            <a:r>
              <a:rPr lang="en-IE" dirty="0" smtClean="0"/>
              <a:t>Most soil erosion is caused by </a:t>
            </a:r>
            <a:r>
              <a:rPr lang="en-IE" dirty="0" smtClean="0">
                <a:solidFill>
                  <a:srgbClr val="00B050"/>
                </a:solidFill>
              </a:rPr>
              <a:t>natural processes </a:t>
            </a:r>
            <a:r>
              <a:rPr lang="en-IE" dirty="0" smtClean="0"/>
              <a:t>such as water flowing downhill or wind.</a:t>
            </a:r>
          </a:p>
          <a:p>
            <a:r>
              <a:rPr lang="en-IE" dirty="0" smtClean="0">
                <a:solidFill>
                  <a:srgbClr val="00B050"/>
                </a:solidFill>
              </a:rPr>
              <a:t>Human activities </a:t>
            </a:r>
            <a:r>
              <a:rPr lang="en-IE" dirty="0" smtClean="0"/>
              <a:t>also cause  and accelerate soil erosion.</a:t>
            </a:r>
          </a:p>
        </p:txBody>
      </p:sp>
      <p:pic>
        <p:nvPicPr>
          <p:cNvPr id="104450" name="Picture 2" descr="http://img.ehowcdn.com/article-page-main/ehow/images/a06/ui/1d/soil-pollution-issues-800x800.jpg"/>
          <p:cNvPicPr>
            <a:picLocks noChangeAspect="1" noChangeArrowheads="1"/>
          </p:cNvPicPr>
          <p:nvPr/>
        </p:nvPicPr>
        <p:blipFill>
          <a:blip r:embed="rId3" cstate="print"/>
          <a:srcRect/>
          <a:stretch>
            <a:fillRect/>
          </a:stretch>
        </p:blipFill>
        <p:spPr bwMode="auto">
          <a:xfrm>
            <a:off x="2915816" y="4762499"/>
            <a:ext cx="3384376" cy="20955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5"/>
                </a:solidFill>
              </a:rPr>
              <a:t>Human Activities- Overgrazing</a:t>
            </a:r>
            <a:endParaRPr lang="en-US" dirty="0">
              <a:solidFill>
                <a:schemeClr val="accent5"/>
              </a:solidFill>
            </a:endParaRPr>
          </a:p>
        </p:txBody>
      </p:sp>
      <p:sp>
        <p:nvSpPr>
          <p:cNvPr id="3" name="Content Placeholder 2"/>
          <p:cNvSpPr>
            <a:spLocks noGrp="1"/>
          </p:cNvSpPr>
          <p:nvPr>
            <p:ph idx="1"/>
          </p:nvPr>
        </p:nvSpPr>
        <p:spPr/>
        <p:txBody>
          <a:bodyPr>
            <a:normAutofit fontScale="92500" lnSpcReduction="20000"/>
          </a:bodyPr>
          <a:lstStyle/>
          <a:p>
            <a:r>
              <a:rPr lang="ga-IE" dirty="0" smtClean="0"/>
              <a:t>Once the soil has been </a:t>
            </a:r>
            <a:r>
              <a:rPr lang="ga-IE" dirty="0" smtClean="0">
                <a:solidFill>
                  <a:srgbClr val="00B050"/>
                </a:solidFill>
              </a:rPr>
              <a:t>trampled and stripped of plants</a:t>
            </a:r>
            <a:r>
              <a:rPr lang="ga-IE" dirty="0" smtClean="0"/>
              <a:t>, its </a:t>
            </a:r>
            <a:r>
              <a:rPr lang="ga-IE" dirty="0" smtClean="0">
                <a:solidFill>
                  <a:srgbClr val="00B050"/>
                </a:solidFill>
              </a:rPr>
              <a:t>structure is damaged and its ability to hold water and nutrients is reduced</a:t>
            </a:r>
            <a:r>
              <a:rPr lang="ga-IE" dirty="0" smtClean="0"/>
              <a:t>.</a:t>
            </a:r>
            <a:endParaRPr lang="en-IE" dirty="0" smtClean="0"/>
          </a:p>
          <a:p>
            <a:r>
              <a:rPr lang="ga-IE" dirty="0" smtClean="0"/>
              <a:t> Overgrazing can </a:t>
            </a:r>
            <a:r>
              <a:rPr lang="ga-IE" dirty="0" smtClean="0">
                <a:solidFill>
                  <a:srgbClr val="00B050"/>
                </a:solidFill>
              </a:rPr>
              <a:t>change the structure to a platy structure or destroy the structure completely</a:t>
            </a:r>
            <a:r>
              <a:rPr lang="ga-IE" dirty="0" smtClean="0"/>
              <a:t>. As a result it can be easily erodes by wind and rain and pasture growth is also reduced</a:t>
            </a:r>
            <a:endParaRPr lang="en-IE" dirty="0" smtClean="0"/>
          </a:p>
          <a:p>
            <a:r>
              <a:rPr lang="en-IE" dirty="0" smtClean="0"/>
              <a:t>As nomadic farming in the </a:t>
            </a:r>
            <a:r>
              <a:rPr lang="en-IE" dirty="0" smtClean="0">
                <a:solidFill>
                  <a:srgbClr val="00B050"/>
                </a:solidFill>
              </a:rPr>
              <a:t>Sahel continues to be replaced with more settled farming</a:t>
            </a:r>
            <a:r>
              <a:rPr lang="en-IE" dirty="0" smtClean="0"/>
              <a:t>, farmers have constructed enclosures for cattle and goats so the land becomes intensively grazed.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984AA99C-B16C-4420-92FE-13B52341F623}" type="datetime1">
              <a:rPr lang="en-GB"/>
              <a:pPr>
                <a:defRPr/>
              </a:pPr>
              <a:t>04/10/2012</a:t>
            </a:fld>
            <a:endParaRPr lang="en-GB"/>
          </a:p>
        </p:txBody>
      </p:sp>
      <p:sp>
        <p:nvSpPr>
          <p:cNvPr id="8" name="Footer Placeholder 4"/>
          <p:cNvSpPr>
            <a:spLocks noGrp="1"/>
          </p:cNvSpPr>
          <p:nvPr>
            <p:ph type="ftr" sz="quarter" idx="11"/>
          </p:nvPr>
        </p:nvSpPr>
        <p:spPr/>
        <p:txBody>
          <a:bodyPr/>
          <a:lstStyle/>
          <a:p>
            <a:pPr>
              <a:defRPr/>
            </a:pPr>
            <a:r>
              <a:rPr lang="en-GB"/>
              <a:t>Revised Geography Syllabus</a:t>
            </a:r>
          </a:p>
        </p:txBody>
      </p:sp>
      <p:sp>
        <p:nvSpPr>
          <p:cNvPr id="9" name="Slide Number Placeholder 5"/>
          <p:cNvSpPr>
            <a:spLocks noGrp="1"/>
          </p:cNvSpPr>
          <p:nvPr>
            <p:ph type="sldNum" sz="quarter" idx="12"/>
          </p:nvPr>
        </p:nvSpPr>
        <p:spPr/>
        <p:txBody>
          <a:bodyPr/>
          <a:lstStyle/>
          <a:p>
            <a:pPr>
              <a:defRPr/>
            </a:pPr>
            <a:fld id="{B5E2DE30-683B-4F44-99B1-D4F39A71048B}" type="slidenum">
              <a:rPr lang="en-GB"/>
              <a:pPr>
                <a:defRPr/>
              </a:pPr>
              <a:t>31</a:t>
            </a:fld>
            <a:endParaRPr lang="en-GB"/>
          </a:p>
        </p:txBody>
      </p:sp>
      <p:sp>
        <p:nvSpPr>
          <p:cNvPr id="290818" name="Rectangle 2"/>
          <p:cNvSpPr>
            <a:spLocks noGrp="1" noChangeArrowheads="1"/>
          </p:cNvSpPr>
          <p:nvPr>
            <p:ph type="title"/>
          </p:nvPr>
        </p:nvSpPr>
        <p:spPr>
          <a:xfrm>
            <a:off x="179388" y="0"/>
            <a:ext cx="8964612" cy="1143000"/>
          </a:xfrm>
        </p:spPr>
        <p:txBody>
          <a:bodyPr/>
          <a:lstStyle/>
          <a:p>
            <a:pPr eaLnBrk="1" fontAlgn="auto" hangingPunct="1">
              <a:spcAft>
                <a:spcPts val="0"/>
              </a:spcAft>
              <a:defRPr/>
            </a:pPr>
            <a:endParaRPr lang="en-US" sz="4000" dirty="0">
              <a:solidFill>
                <a:schemeClr val="accent1">
                  <a:tint val="88000"/>
                  <a:satMod val="150000"/>
                </a:schemeClr>
              </a:solidFill>
            </a:endParaRPr>
          </a:p>
        </p:txBody>
      </p:sp>
      <p:sp>
        <p:nvSpPr>
          <p:cNvPr id="207878" name="Text Box 3"/>
          <p:cNvSpPr txBox="1">
            <a:spLocks noChangeArrowheads="1"/>
          </p:cNvSpPr>
          <p:nvPr/>
        </p:nvSpPr>
        <p:spPr bwMode="auto">
          <a:xfrm>
            <a:off x="1000125" y="1071563"/>
            <a:ext cx="4535488" cy="519112"/>
          </a:xfrm>
          <a:prstGeom prst="rect">
            <a:avLst/>
          </a:prstGeom>
          <a:noFill/>
          <a:ln w="9525">
            <a:noFill/>
            <a:miter lim="800000"/>
            <a:headEnd type="none" w="sm" len="sm"/>
            <a:tailEnd type="none" w="sm" len="sm"/>
          </a:ln>
        </p:spPr>
        <p:txBody>
          <a:bodyPr>
            <a:spAutoFit/>
          </a:bodyPr>
          <a:lstStyle/>
          <a:p>
            <a:pPr algn="ctr">
              <a:spcBef>
                <a:spcPct val="50000"/>
              </a:spcBef>
            </a:pPr>
            <a:r>
              <a:rPr lang="en-IE" sz="2800" b="1">
                <a:solidFill>
                  <a:schemeClr val="accent1"/>
                </a:solidFill>
                <a:latin typeface="Verdana" pitchFamily="34" charset="0"/>
              </a:rPr>
              <a:t>Livestock Damage</a:t>
            </a:r>
            <a:endParaRPr lang="en-US" sz="2800" b="1">
              <a:solidFill>
                <a:schemeClr val="accent1"/>
              </a:solidFill>
              <a:latin typeface="Verdana" pitchFamily="34" charset="0"/>
            </a:endParaRPr>
          </a:p>
        </p:txBody>
      </p:sp>
      <p:pic>
        <p:nvPicPr>
          <p:cNvPr id="207879" name="Picture 11" descr="f994423t"/>
          <p:cNvPicPr>
            <a:picLocks noChangeAspect="1" noChangeArrowheads="1"/>
          </p:cNvPicPr>
          <p:nvPr/>
        </p:nvPicPr>
        <p:blipFill>
          <a:blip r:embed="rId3" cstate="print"/>
          <a:srcRect/>
          <a:stretch>
            <a:fillRect/>
          </a:stretch>
        </p:blipFill>
        <p:spPr bwMode="auto">
          <a:xfrm>
            <a:off x="4714875" y="2109788"/>
            <a:ext cx="4429125" cy="4748212"/>
          </a:xfrm>
          <a:prstGeom prst="rect">
            <a:avLst/>
          </a:prstGeom>
          <a:noFill/>
          <a:ln w="9525">
            <a:noFill/>
            <a:miter lim="800000"/>
            <a:headEnd/>
            <a:tailEnd/>
          </a:ln>
        </p:spPr>
      </p:pic>
      <p:pic>
        <p:nvPicPr>
          <p:cNvPr id="207880" name="Picture 12" descr="f994317t"/>
          <p:cNvPicPr>
            <a:picLocks noChangeAspect="1" noChangeArrowheads="1"/>
          </p:cNvPicPr>
          <p:nvPr/>
        </p:nvPicPr>
        <p:blipFill>
          <a:blip r:embed="rId4" cstate="print"/>
          <a:srcRect/>
          <a:stretch>
            <a:fillRect/>
          </a:stretch>
        </p:blipFill>
        <p:spPr bwMode="auto">
          <a:xfrm>
            <a:off x="0" y="1643063"/>
            <a:ext cx="4643438"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2338" name="Picture 2" descr="http://cpt.org/albums/At-Tuwani-harvesting-and-shepherding/19th_May_2008_Shepherds_in_the_South_Hebron_Hills_take_their_flocks_out_to_graze_every_day_Often_they_are_attacked_by_settlers_or_chased_off_by_soldiers.sized.jpg"/>
          <p:cNvPicPr>
            <a:picLocks noChangeAspect="1" noChangeArrowheads="1"/>
          </p:cNvPicPr>
          <p:nvPr/>
        </p:nvPicPr>
        <p:blipFill>
          <a:blip r:embed="rId3" cstate="print"/>
          <a:srcRect/>
          <a:stretch>
            <a:fillRect/>
          </a:stretch>
        </p:blipFill>
        <p:spPr bwMode="auto">
          <a:xfrm>
            <a:off x="539552" y="476672"/>
            <a:ext cx="7992888" cy="599466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805488"/>
            <a:ext cx="8183562" cy="1052512"/>
          </a:xfrm>
        </p:spPr>
        <p:txBody>
          <a:bodyPr/>
          <a:lstStyle/>
          <a:p>
            <a:pPr>
              <a:defRPr/>
            </a:pPr>
            <a:r>
              <a:rPr lang="en-IE" dirty="0" smtClean="0">
                <a:solidFill>
                  <a:schemeClr val="accent5"/>
                </a:solidFill>
              </a:rPr>
              <a:t>Human Activities- Over-cropping</a:t>
            </a:r>
            <a:endParaRPr lang="en-US" dirty="0">
              <a:solidFill>
                <a:schemeClr val="accent5"/>
              </a:solidFill>
            </a:endParaRPr>
          </a:p>
        </p:txBody>
      </p:sp>
      <p:sp>
        <p:nvSpPr>
          <p:cNvPr id="218115" name="Content Placeholder 2"/>
          <p:cNvSpPr>
            <a:spLocks noGrp="1"/>
          </p:cNvSpPr>
          <p:nvPr>
            <p:ph idx="1"/>
          </p:nvPr>
        </p:nvSpPr>
        <p:spPr>
          <a:xfrm>
            <a:off x="503238" y="530225"/>
            <a:ext cx="8183562" cy="5419055"/>
          </a:xfrm>
        </p:spPr>
        <p:txBody>
          <a:bodyPr>
            <a:normAutofit/>
          </a:bodyPr>
          <a:lstStyle/>
          <a:p>
            <a:r>
              <a:rPr lang="ga-IE" sz="2800" dirty="0" smtClean="0"/>
              <a:t>Over-cropping occurs when the land is under </a:t>
            </a:r>
            <a:r>
              <a:rPr lang="ga-IE" sz="2800" dirty="0" smtClean="0">
                <a:solidFill>
                  <a:srgbClr val="00B050"/>
                </a:solidFill>
              </a:rPr>
              <a:t>continuous cultiv</a:t>
            </a:r>
            <a:r>
              <a:rPr lang="ga-IE" sz="2800" dirty="0" smtClean="0"/>
              <a:t>ation and not alowed to rest in between crops. </a:t>
            </a:r>
            <a:endParaRPr lang="en-IE" sz="2800" dirty="0" smtClean="0"/>
          </a:p>
          <a:p>
            <a:r>
              <a:rPr lang="ga-IE" sz="2800" dirty="0" smtClean="0"/>
              <a:t>The effect of over-cropping on soils is to</a:t>
            </a:r>
            <a:r>
              <a:rPr lang="ga-IE" sz="2800" dirty="0" smtClean="0">
                <a:solidFill>
                  <a:srgbClr val="00B050"/>
                </a:solidFill>
              </a:rPr>
              <a:t> reduce its fertility. </a:t>
            </a:r>
            <a:r>
              <a:rPr lang="ga-IE" sz="2800" dirty="0" smtClean="0"/>
              <a:t>As </a:t>
            </a:r>
            <a:r>
              <a:rPr lang="ga-IE" sz="2800" dirty="0" smtClean="0">
                <a:solidFill>
                  <a:srgbClr val="00B050"/>
                </a:solidFill>
              </a:rPr>
              <a:t>nutrients are removed its structure is damaged</a:t>
            </a:r>
            <a:r>
              <a:rPr lang="ga-IE" sz="2800" dirty="0" smtClean="0"/>
              <a:t> . Over-cropping soils becone </a:t>
            </a:r>
            <a:r>
              <a:rPr lang="ga-IE" sz="2800" dirty="0" smtClean="0">
                <a:solidFill>
                  <a:srgbClr val="00B050"/>
                </a:solidFill>
              </a:rPr>
              <a:t>dry and very dusty because the humus </a:t>
            </a:r>
            <a:r>
              <a:rPr lang="ga-IE" sz="2800" dirty="0" smtClean="0"/>
              <a:t>content has been reduced. </a:t>
            </a:r>
            <a:endParaRPr lang="en-IE" sz="2800" dirty="0" smtClean="0"/>
          </a:p>
          <a:p>
            <a:r>
              <a:rPr lang="ga-IE" sz="2800" dirty="0" smtClean="0"/>
              <a:t>Humus is important for improving the texture and structure of the soil and for keeping it moist.</a:t>
            </a:r>
            <a:endParaRPr lang="en-IE" sz="2800" dirty="0" smtClean="0"/>
          </a:p>
          <a:p>
            <a:r>
              <a:rPr lang="en-IE" sz="2800" dirty="0" smtClean="0"/>
              <a:t>Over cropping is also caused by population growth as more food is needed.</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6436" name="Picture 4" descr="http://www.farmhaitinow.org/uploads/2/8/2/4/2824652/1245529.jpg"/>
          <p:cNvPicPr>
            <a:picLocks noChangeAspect="1" noChangeArrowheads="1"/>
          </p:cNvPicPr>
          <p:nvPr/>
        </p:nvPicPr>
        <p:blipFill>
          <a:blip r:embed="rId3" cstate="print"/>
          <a:srcRect/>
          <a:stretch>
            <a:fillRect/>
          </a:stretch>
        </p:blipFill>
        <p:spPr bwMode="auto">
          <a:xfrm>
            <a:off x="1763688" y="908720"/>
            <a:ext cx="6084168" cy="508518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factsreports.revues.org/docannexe/image/111/img-1.jpg"/>
          <p:cNvPicPr>
            <a:picLocks noChangeAspect="1" noChangeArrowheads="1"/>
          </p:cNvPicPr>
          <p:nvPr/>
        </p:nvPicPr>
        <p:blipFill>
          <a:blip r:embed="rId3" cstate="print"/>
          <a:srcRect/>
          <a:stretch>
            <a:fillRect/>
          </a:stretch>
        </p:blipFill>
        <p:spPr bwMode="auto">
          <a:xfrm>
            <a:off x="1115616" y="260648"/>
            <a:ext cx="6876256" cy="615061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041FCEF1-2A7F-4076-887F-A480B38A42AE}" type="datetime1">
              <a:rPr lang="en-GB"/>
              <a:pPr>
                <a:defRPr/>
              </a:pPr>
              <a:t>04/10/2012</a:t>
            </a:fld>
            <a:endParaRPr lang="en-GB"/>
          </a:p>
        </p:txBody>
      </p:sp>
      <p:sp>
        <p:nvSpPr>
          <p:cNvPr id="6" name="Footer Placeholder 4"/>
          <p:cNvSpPr>
            <a:spLocks noGrp="1"/>
          </p:cNvSpPr>
          <p:nvPr>
            <p:ph type="ftr" sz="quarter" idx="11"/>
          </p:nvPr>
        </p:nvSpPr>
        <p:spPr/>
        <p:txBody>
          <a:bodyPr/>
          <a:lstStyle/>
          <a:p>
            <a:pPr>
              <a:defRPr/>
            </a:pPr>
            <a:r>
              <a:rPr lang="en-GB"/>
              <a:t>Revised Geography Syllabus</a:t>
            </a:r>
          </a:p>
        </p:txBody>
      </p:sp>
      <p:sp>
        <p:nvSpPr>
          <p:cNvPr id="7" name="Slide Number Placeholder 5"/>
          <p:cNvSpPr>
            <a:spLocks noGrp="1"/>
          </p:cNvSpPr>
          <p:nvPr>
            <p:ph type="sldNum" sz="quarter" idx="12"/>
          </p:nvPr>
        </p:nvSpPr>
        <p:spPr/>
        <p:txBody>
          <a:bodyPr/>
          <a:lstStyle/>
          <a:p>
            <a:pPr>
              <a:defRPr/>
            </a:pPr>
            <a:fld id="{5AC8F098-30D6-4EC5-AE80-85CD07017E23}" type="slidenum">
              <a:rPr lang="en-GB"/>
              <a:pPr>
                <a:defRPr/>
              </a:pPr>
              <a:t>36</a:t>
            </a:fld>
            <a:endParaRPr lang="en-GB"/>
          </a:p>
        </p:txBody>
      </p:sp>
      <p:sp>
        <p:nvSpPr>
          <p:cNvPr id="289794" name="Rectangle 2"/>
          <p:cNvSpPr>
            <a:spLocks noGrp="1" noChangeArrowheads="1"/>
          </p:cNvSpPr>
          <p:nvPr>
            <p:ph type="title"/>
          </p:nvPr>
        </p:nvSpPr>
        <p:spPr>
          <a:xfrm>
            <a:off x="179388" y="0"/>
            <a:ext cx="8964612" cy="1143000"/>
          </a:xfrm>
        </p:spPr>
        <p:txBody>
          <a:bodyPr>
            <a:normAutofit/>
          </a:bodyPr>
          <a:lstStyle/>
          <a:p>
            <a:pPr eaLnBrk="1" fontAlgn="auto" hangingPunct="1">
              <a:spcAft>
                <a:spcPts val="0"/>
              </a:spcAft>
              <a:defRPr/>
            </a:pPr>
            <a:endParaRPr lang="en-US" sz="4000" dirty="0">
              <a:solidFill>
                <a:schemeClr val="accent1">
                  <a:tint val="88000"/>
                  <a:satMod val="150000"/>
                </a:schemeClr>
              </a:solidFill>
            </a:endParaRPr>
          </a:p>
        </p:txBody>
      </p:sp>
      <p:sp>
        <p:nvSpPr>
          <p:cNvPr id="210950" name="Text Box 4"/>
          <p:cNvSpPr txBox="1">
            <a:spLocks noChangeArrowheads="1"/>
          </p:cNvSpPr>
          <p:nvPr/>
        </p:nvSpPr>
        <p:spPr bwMode="auto">
          <a:xfrm>
            <a:off x="900113" y="836613"/>
            <a:ext cx="7127875" cy="519112"/>
          </a:xfrm>
          <a:prstGeom prst="rect">
            <a:avLst/>
          </a:prstGeom>
          <a:noFill/>
          <a:ln w="9525">
            <a:noFill/>
            <a:miter lim="800000"/>
            <a:headEnd type="none" w="sm" len="sm"/>
            <a:tailEnd type="none" w="sm" len="sm"/>
          </a:ln>
        </p:spPr>
        <p:txBody>
          <a:bodyPr>
            <a:spAutoFit/>
          </a:bodyPr>
          <a:lstStyle/>
          <a:p>
            <a:pPr algn="ctr">
              <a:spcBef>
                <a:spcPct val="50000"/>
              </a:spcBef>
            </a:pPr>
            <a:r>
              <a:rPr lang="en-IE" sz="2800" b="1">
                <a:solidFill>
                  <a:schemeClr val="accent1"/>
                </a:solidFill>
                <a:latin typeface="Verdana" pitchFamily="34" charset="0"/>
              </a:rPr>
              <a:t>Erosion caused by tilling dry land</a:t>
            </a:r>
            <a:endParaRPr lang="en-US" sz="2800" b="1">
              <a:solidFill>
                <a:schemeClr val="accent1"/>
              </a:solidFill>
              <a:latin typeface="Verdana" pitchFamily="34" charset="0"/>
            </a:endParaRPr>
          </a:p>
        </p:txBody>
      </p:sp>
      <p:pic>
        <p:nvPicPr>
          <p:cNvPr id="210951" name="Picture 5" descr="Tillage Erosion"/>
          <p:cNvPicPr>
            <a:picLocks noChangeAspect="1" noChangeArrowheads="1"/>
          </p:cNvPicPr>
          <p:nvPr/>
        </p:nvPicPr>
        <p:blipFill>
          <a:blip r:embed="rId3" cstate="print"/>
          <a:srcRect/>
          <a:stretch>
            <a:fillRect/>
          </a:stretch>
        </p:blipFill>
        <p:spPr bwMode="auto">
          <a:xfrm>
            <a:off x="0" y="1571625"/>
            <a:ext cx="91440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805488"/>
            <a:ext cx="8183562" cy="1052512"/>
          </a:xfrm>
        </p:spPr>
        <p:txBody>
          <a:bodyPr/>
          <a:lstStyle/>
          <a:p>
            <a:pPr>
              <a:defRPr/>
            </a:pPr>
            <a:r>
              <a:rPr lang="en-IE" dirty="0" smtClean="0">
                <a:solidFill>
                  <a:schemeClr val="accent5"/>
                </a:solidFill>
              </a:rPr>
              <a:t>Human Activities- Over-cropping</a:t>
            </a:r>
            <a:endParaRPr lang="en-US" dirty="0">
              <a:solidFill>
                <a:schemeClr val="accent5"/>
              </a:solidFill>
            </a:endParaRPr>
          </a:p>
        </p:txBody>
      </p:sp>
      <p:sp>
        <p:nvSpPr>
          <p:cNvPr id="218115" name="Content Placeholder 2"/>
          <p:cNvSpPr>
            <a:spLocks noGrp="1"/>
          </p:cNvSpPr>
          <p:nvPr>
            <p:ph idx="1"/>
          </p:nvPr>
        </p:nvSpPr>
        <p:spPr>
          <a:xfrm>
            <a:off x="503238" y="530225"/>
            <a:ext cx="8183562" cy="5419055"/>
          </a:xfrm>
        </p:spPr>
        <p:txBody>
          <a:bodyPr>
            <a:normAutofit/>
          </a:bodyPr>
          <a:lstStyle/>
          <a:p>
            <a:r>
              <a:rPr lang="en-IE" sz="2800" dirty="0" smtClean="0"/>
              <a:t>As most countries in the Sahel region are Highly Indebted Poor Countries (HIPCs) they have to </a:t>
            </a:r>
            <a:r>
              <a:rPr lang="en-IE" sz="2800" dirty="0" smtClean="0">
                <a:solidFill>
                  <a:srgbClr val="00B050"/>
                </a:solidFill>
              </a:rPr>
              <a:t>increase cash crops such as cotton to pay off national debts</a:t>
            </a:r>
            <a:r>
              <a:rPr lang="en-IE" sz="2800" dirty="0" smtClean="0"/>
              <a:t>. </a:t>
            </a:r>
          </a:p>
          <a:p>
            <a:r>
              <a:rPr lang="en-IE" sz="2800" dirty="0" smtClean="0"/>
              <a:t>The same crop is grown each year d</a:t>
            </a:r>
            <a:r>
              <a:rPr lang="en-IE" sz="2800" dirty="0" smtClean="0">
                <a:solidFill>
                  <a:srgbClr val="00B050"/>
                </a:solidFill>
              </a:rPr>
              <a:t>epriving the soil of nutrients making it sterile and useless</a:t>
            </a:r>
            <a:r>
              <a:rPr lang="en-IE" sz="2800" dirty="0" smtClean="0"/>
              <a:t>.</a:t>
            </a:r>
          </a:p>
          <a:p>
            <a:r>
              <a:rPr lang="en-IE" sz="2800" dirty="0" smtClean="0"/>
              <a:t>Farmers working on plantation farms also over cultivate there own land growing cash crops making the soil dry dusty and prone to desertification.</a:t>
            </a:r>
          </a:p>
          <a:p>
            <a:r>
              <a:rPr lang="en-IE" sz="2800" dirty="0" smtClean="0">
                <a:solidFill>
                  <a:srgbClr val="00B050"/>
                </a:solidFill>
              </a:rPr>
              <a:t>Mono-culture</a:t>
            </a:r>
            <a:r>
              <a:rPr lang="en-IE" sz="2800" dirty="0" smtClean="0"/>
              <a:t> deprives soils of particular nutrients.</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8482" name="Picture 2" descr="http://africareportingproject.org/wp-content/uploads/2010/02/africa-urban-farmer-flickr-top.jpg"/>
          <p:cNvPicPr>
            <a:picLocks noChangeAspect="1" noChangeArrowheads="1"/>
          </p:cNvPicPr>
          <p:nvPr/>
        </p:nvPicPr>
        <p:blipFill>
          <a:blip r:embed="rId3" cstate="print"/>
          <a:srcRect/>
          <a:stretch>
            <a:fillRect/>
          </a:stretch>
        </p:blipFill>
        <p:spPr bwMode="auto">
          <a:xfrm>
            <a:off x="0" y="1052736"/>
            <a:ext cx="4932040" cy="5505400"/>
          </a:xfrm>
          <a:prstGeom prst="rect">
            <a:avLst/>
          </a:prstGeom>
          <a:noFill/>
        </p:spPr>
      </p:pic>
      <p:pic>
        <p:nvPicPr>
          <p:cNvPr id="148484" name="Picture 4" descr="http://www.supportghana.co.uk/images/cash-crops.jpg"/>
          <p:cNvPicPr>
            <a:picLocks noChangeAspect="1" noChangeArrowheads="1"/>
          </p:cNvPicPr>
          <p:nvPr/>
        </p:nvPicPr>
        <p:blipFill>
          <a:blip r:embed="rId4" cstate="print"/>
          <a:srcRect/>
          <a:stretch>
            <a:fillRect/>
          </a:stretch>
        </p:blipFill>
        <p:spPr bwMode="auto">
          <a:xfrm>
            <a:off x="4211960" y="1124744"/>
            <a:ext cx="4612411" cy="532859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2578" name="Picture 2" descr="http://farmlandgrab.org/wp-content/uploads/2009/09/international_africafood.jpg"/>
          <p:cNvPicPr>
            <a:picLocks noChangeAspect="1" noChangeArrowheads="1"/>
          </p:cNvPicPr>
          <p:nvPr/>
        </p:nvPicPr>
        <p:blipFill>
          <a:blip r:embed="rId3" cstate="print"/>
          <a:srcRect/>
          <a:stretch>
            <a:fillRect/>
          </a:stretch>
        </p:blipFill>
        <p:spPr bwMode="auto">
          <a:xfrm>
            <a:off x="1619672" y="0"/>
            <a:ext cx="5466184" cy="65730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solidFill>
                  <a:srgbClr val="00B050"/>
                </a:solidFill>
              </a:rPr>
              <a:t>Natural Causes of soil erosion</a:t>
            </a:r>
            <a:endParaRPr lang="en-US" dirty="0">
              <a:solidFill>
                <a:srgbClr val="00B050"/>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805488"/>
            <a:ext cx="8183562" cy="1052512"/>
          </a:xfrm>
        </p:spPr>
        <p:txBody>
          <a:bodyPr/>
          <a:lstStyle/>
          <a:p>
            <a:pPr>
              <a:defRPr/>
            </a:pPr>
            <a:r>
              <a:rPr lang="en-IE" dirty="0" smtClean="0">
                <a:solidFill>
                  <a:schemeClr val="accent5"/>
                </a:solidFill>
              </a:rPr>
              <a:t>Human Activities-Deforestation</a:t>
            </a:r>
            <a:endParaRPr lang="en-US" dirty="0">
              <a:solidFill>
                <a:schemeClr val="accent5"/>
              </a:solidFill>
            </a:endParaRPr>
          </a:p>
        </p:txBody>
      </p:sp>
      <p:sp>
        <p:nvSpPr>
          <p:cNvPr id="218115" name="Content Placeholder 2"/>
          <p:cNvSpPr>
            <a:spLocks noGrp="1"/>
          </p:cNvSpPr>
          <p:nvPr>
            <p:ph idx="1"/>
          </p:nvPr>
        </p:nvSpPr>
        <p:spPr>
          <a:xfrm>
            <a:off x="503238" y="530225"/>
            <a:ext cx="8183562" cy="5419055"/>
          </a:xfrm>
        </p:spPr>
        <p:txBody>
          <a:bodyPr>
            <a:normAutofit lnSpcReduction="10000"/>
          </a:bodyPr>
          <a:lstStyle/>
          <a:p>
            <a:r>
              <a:rPr lang="en-IE" dirty="0" smtClean="0"/>
              <a:t>Large areas of trees are cut down leaving a bare landscape. </a:t>
            </a:r>
            <a:r>
              <a:rPr lang="en-IE" dirty="0" smtClean="0">
                <a:solidFill>
                  <a:srgbClr val="00B050"/>
                </a:solidFill>
              </a:rPr>
              <a:t>Forests provide natural protection for soil from rain and wind </a:t>
            </a:r>
            <a:r>
              <a:rPr lang="en-IE" dirty="0" smtClean="0"/>
              <a:t>while also </a:t>
            </a:r>
            <a:r>
              <a:rPr lang="en-IE" dirty="0" smtClean="0">
                <a:solidFill>
                  <a:srgbClr val="00B050"/>
                </a:solidFill>
              </a:rPr>
              <a:t>preventing mass movement </a:t>
            </a:r>
            <a:r>
              <a:rPr lang="en-IE" dirty="0" smtClean="0"/>
              <a:t>as roots anchor the soil.</a:t>
            </a:r>
          </a:p>
          <a:p>
            <a:r>
              <a:rPr lang="en-IE" dirty="0" smtClean="0"/>
              <a:t>With deforestation the </a:t>
            </a:r>
            <a:r>
              <a:rPr lang="en-IE" dirty="0" smtClean="0">
                <a:solidFill>
                  <a:srgbClr val="00B050"/>
                </a:solidFill>
              </a:rPr>
              <a:t>soil dries out due to constant exposure to the sun</a:t>
            </a:r>
            <a:r>
              <a:rPr lang="en-IE" dirty="0" smtClean="0"/>
              <a:t> and is </a:t>
            </a:r>
            <a:r>
              <a:rPr lang="en-IE" dirty="0" smtClean="0">
                <a:solidFill>
                  <a:srgbClr val="00B050"/>
                </a:solidFill>
              </a:rPr>
              <a:t>easily blown away or washed away</a:t>
            </a:r>
            <a:r>
              <a:rPr lang="en-IE" dirty="0" smtClean="0"/>
              <a:t>.</a:t>
            </a:r>
          </a:p>
          <a:p>
            <a:r>
              <a:rPr lang="en-IE" dirty="0" smtClean="0"/>
              <a:t>As </a:t>
            </a:r>
            <a:r>
              <a:rPr lang="en-IE" dirty="0" smtClean="0">
                <a:solidFill>
                  <a:srgbClr val="00B050"/>
                </a:solidFill>
              </a:rPr>
              <a:t>population rises more tress are cut for building materials/ firewood </a:t>
            </a:r>
            <a:r>
              <a:rPr lang="en-IE" dirty="0" smtClean="0"/>
              <a:t>and very few trees are replanted.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6674" name="Picture 2" descr="http://www.bapa.info/wp-content/uploads/2010/08/deforestation.jpg"/>
          <p:cNvPicPr>
            <a:picLocks noChangeAspect="1" noChangeArrowheads="1"/>
          </p:cNvPicPr>
          <p:nvPr/>
        </p:nvPicPr>
        <p:blipFill>
          <a:blip r:embed="rId3" cstate="print"/>
          <a:srcRect/>
          <a:stretch>
            <a:fillRect/>
          </a:stretch>
        </p:blipFill>
        <p:spPr bwMode="auto">
          <a:xfrm>
            <a:off x="1475656" y="908720"/>
            <a:ext cx="5760640" cy="543420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4626" name="Picture 2" descr="http://photos.mongabay.com/06/0622.jpg"/>
          <p:cNvPicPr>
            <a:picLocks noChangeAspect="1" noChangeArrowheads="1"/>
          </p:cNvPicPr>
          <p:nvPr/>
        </p:nvPicPr>
        <p:blipFill>
          <a:blip r:embed="rId3" cstate="print"/>
          <a:srcRect/>
          <a:stretch>
            <a:fillRect/>
          </a:stretch>
        </p:blipFill>
        <p:spPr bwMode="auto">
          <a:xfrm>
            <a:off x="971600" y="404664"/>
            <a:ext cx="7524327" cy="576064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805488"/>
            <a:ext cx="8183562" cy="1052512"/>
          </a:xfrm>
        </p:spPr>
        <p:txBody>
          <a:bodyPr/>
          <a:lstStyle/>
          <a:p>
            <a:pPr>
              <a:defRPr/>
            </a:pPr>
            <a:r>
              <a:rPr lang="en-IE" dirty="0" smtClean="0">
                <a:solidFill>
                  <a:schemeClr val="accent5"/>
                </a:solidFill>
              </a:rPr>
              <a:t>Human </a:t>
            </a:r>
            <a:r>
              <a:rPr lang="en-IE" dirty="0" smtClean="0">
                <a:solidFill>
                  <a:schemeClr val="accent5"/>
                </a:solidFill>
              </a:rPr>
              <a:t>Activities-Results</a:t>
            </a:r>
            <a:endParaRPr lang="en-US" dirty="0">
              <a:solidFill>
                <a:schemeClr val="accent5"/>
              </a:solidFill>
            </a:endParaRPr>
          </a:p>
        </p:txBody>
      </p:sp>
      <p:sp>
        <p:nvSpPr>
          <p:cNvPr id="218115" name="Content Placeholder 2"/>
          <p:cNvSpPr>
            <a:spLocks noGrp="1"/>
          </p:cNvSpPr>
          <p:nvPr>
            <p:ph idx="1"/>
          </p:nvPr>
        </p:nvSpPr>
        <p:spPr>
          <a:xfrm>
            <a:off x="503238" y="530225"/>
            <a:ext cx="8183562" cy="5419055"/>
          </a:xfrm>
        </p:spPr>
        <p:txBody>
          <a:bodyPr>
            <a:normAutofit fontScale="92500"/>
          </a:bodyPr>
          <a:lstStyle/>
          <a:p>
            <a:r>
              <a:rPr lang="en-IE" dirty="0" smtClean="0"/>
              <a:t>The combination of </a:t>
            </a:r>
            <a:r>
              <a:rPr lang="en-IE" dirty="0" smtClean="0">
                <a:solidFill>
                  <a:srgbClr val="00B050"/>
                </a:solidFill>
              </a:rPr>
              <a:t>overgrazing, </a:t>
            </a:r>
            <a:r>
              <a:rPr lang="en-IE" dirty="0" err="1" smtClean="0">
                <a:solidFill>
                  <a:srgbClr val="00B050"/>
                </a:solidFill>
              </a:rPr>
              <a:t>overcropping</a:t>
            </a:r>
            <a:r>
              <a:rPr lang="en-IE" dirty="0" smtClean="0">
                <a:solidFill>
                  <a:srgbClr val="00B050"/>
                </a:solidFill>
              </a:rPr>
              <a:t> and deforestation means that the lack of nutrients and destruction of soil structure </a:t>
            </a:r>
            <a:r>
              <a:rPr lang="en-IE" dirty="0" smtClean="0"/>
              <a:t>renders the soil useless for future farming. Land is abandoned over time and the desert spreads onto these once productive farmlands.</a:t>
            </a:r>
          </a:p>
          <a:p>
            <a:r>
              <a:rPr lang="en-IE" dirty="0" smtClean="0"/>
              <a:t>With more </a:t>
            </a:r>
            <a:r>
              <a:rPr lang="en-IE" dirty="0" smtClean="0">
                <a:solidFill>
                  <a:srgbClr val="00B050"/>
                </a:solidFill>
              </a:rPr>
              <a:t>wells being sunk along with climate change the water table begins to drop</a:t>
            </a:r>
            <a:r>
              <a:rPr lang="en-IE" dirty="0" smtClean="0"/>
              <a:t>.</a:t>
            </a:r>
          </a:p>
          <a:p>
            <a:r>
              <a:rPr lang="en-IE" dirty="0" smtClean="0"/>
              <a:t>Due to the destruction of soil, the region is now classes as overpopulated as it cannot feed its population.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8722" name="Picture 2" descr="http://www.jojeroen.nl/imgs/2008/9/22-deforestation.jpg"/>
          <p:cNvPicPr>
            <a:picLocks noChangeAspect="1" noChangeArrowheads="1"/>
          </p:cNvPicPr>
          <p:nvPr/>
        </p:nvPicPr>
        <p:blipFill>
          <a:blip r:embed="rId3" cstate="print"/>
          <a:srcRect/>
          <a:stretch>
            <a:fillRect/>
          </a:stretch>
        </p:blipFill>
        <p:spPr bwMode="auto">
          <a:xfrm>
            <a:off x="323528" y="525860"/>
            <a:ext cx="8064896" cy="604867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a:bodyPr>
          <a:lstStyle/>
          <a:p>
            <a:pPr eaLnBrk="1" fontAlgn="auto" hangingPunct="1">
              <a:spcAft>
                <a:spcPts val="0"/>
              </a:spcAft>
              <a:defRPr/>
            </a:pPr>
            <a:r>
              <a:rPr lang="ga-IE" dirty="0" smtClean="0">
                <a:solidFill>
                  <a:schemeClr val="accent1">
                    <a:tint val="88000"/>
                    <a:satMod val="150000"/>
                  </a:schemeClr>
                </a:solidFill>
              </a:rPr>
              <a:t>Climatic</a:t>
            </a:r>
            <a:r>
              <a:rPr lang="en-IE" dirty="0" smtClean="0">
                <a:solidFill>
                  <a:schemeClr val="accent1">
                    <a:tint val="88000"/>
                    <a:satMod val="150000"/>
                  </a:schemeClr>
                </a:solidFill>
              </a:rPr>
              <a:t> Change</a:t>
            </a:r>
            <a:endParaRPr lang="ga-IE" dirty="0">
              <a:solidFill>
                <a:schemeClr val="accent1">
                  <a:tint val="88000"/>
                  <a:satMod val="150000"/>
                </a:schemeClr>
              </a:solidFill>
            </a:endParaRPr>
          </a:p>
        </p:txBody>
      </p:sp>
      <p:sp>
        <p:nvSpPr>
          <p:cNvPr id="205827" name="Content Placeholder 2"/>
          <p:cNvSpPr>
            <a:spLocks noGrp="1"/>
          </p:cNvSpPr>
          <p:nvPr>
            <p:ph idx="1"/>
          </p:nvPr>
        </p:nvSpPr>
        <p:spPr>
          <a:xfrm>
            <a:off x="503238" y="530225"/>
            <a:ext cx="8183562" cy="4541838"/>
          </a:xfrm>
        </p:spPr>
        <p:txBody>
          <a:bodyPr>
            <a:normAutofit fontScale="92500" lnSpcReduction="10000"/>
          </a:bodyPr>
          <a:lstStyle/>
          <a:p>
            <a:r>
              <a:rPr lang="ga-IE" dirty="0" smtClean="0">
                <a:solidFill>
                  <a:srgbClr val="00B050"/>
                </a:solidFill>
              </a:rPr>
              <a:t>Global warming, higher temperatures increased evaporation and reduces condensation</a:t>
            </a:r>
            <a:r>
              <a:rPr lang="ga-IE" dirty="0" smtClean="0"/>
              <a:t>. As a result there was a decrease in the amount of vegetation cover</a:t>
            </a:r>
            <a:r>
              <a:rPr lang="en-IE" dirty="0" smtClean="0"/>
              <a:t>.</a:t>
            </a:r>
          </a:p>
          <a:p>
            <a:pPr eaLnBrk="1" hangingPunct="1"/>
            <a:r>
              <a:rPr lang="ga-IE" dirty="0" smtClean="0">
                <a:solidFill>
                  <a:srgbClr val="00B050"/>
                </a:solidFill>
              </a:rPr>
              <a:t>Decreased rainfall by at least 30</a:t>
            </a:r>
            <a:r>
              <a:rPr lang="ga-IE" dirty="0" smtClean="0"/>
              <a:t>% over the past 10 years.</a:t>
            </a:r>
            <a:endParaRPr lang="en-IE" dirty="0" smtClean="0"/>
          </a:p>
          <a:p>
            <a:pPr eaLnBrk="1" hangingPunct="1"/>
            <a:r>
              <a:rPr lang="en-IE" dirty="0" smtClean="0"/>
              <a:t>Rise is air temperatures mean air can hold more moisture and precipitation is less likely.</a:t>
            </a:r>
            <a:endParaRPr lang="ga-IE" dirty="0" smtClean="0"/>
          </a:p>
          <a:p>
            <a:pPr eaLnBrk="1" hangingPunct="1"/>
            <a:r>
              <a:rPr lang="ga-IE" dirty="0" smtClean="0">
                <a:solidFill>
                  <a:srgbClr val="00B050"/>
                </a:solidFill>
              </a:rPr>
              <a:t>Increased drought </a:t>
            </a:r>
            <a:r>
              <a:rPr lang="ga-IE" dirty="0" smtClean="0"/>
              <a:t>especially from 1968-73 and 1983-86.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0770" name="Picture 2" descr="Climate change vulnerability in Africa (map/graphic/illustration)">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B89BE32-C2E8-4C98-9C67-939E2C69B3B0}" type="datetime1">
              <a:rPr lang="en-GB"/>
              <a:pPr>
                <a:defRPr/>
              </a:pPr>
              <a:t>04/10/2012</a:t>
            </a:fld>
            <a:endParaRPr lang="en-GB"/>
          </a:p>
        </p:txBody>
      </p:sp>
      <p:sp>
        <p:nvSpPr>
          <p:cNvPr id="5" name="Footer Placeholder 4"/>
          <p:cNvSpPr>
            <a:spLocks noGrp="1"/>
          </p:cNvSpPr>
          <p:nvPr>
            <p:ph type="ftr" sz="quarter" idx="11"/>
          </p:nvPr>
        </p:nvSpPr>
        <p:spPr/>
        <p:txBody>
          <a:bodyPr/>
          <a:lstStyle/>
          <a:p>
            <a:pPr>
              <a:defRPr/>
            </a:pPr>
            <a:r>
              <a:rPr lang="en-GB"/>
              <a:t>Revised Geography Syllabus</a:t>
            </a:r>
          </a:p>
        </p:txBody>
      </p:sp>
      <p:sp>
        <p:nvSpPr>
          <p:cNvPr id="6" name="Slide Number Placeholder 5"/>
          <p:cNvSpPr>
            <a:spLocks noGrp="1"/>
          </p:cNvSpPr>
          <p:nvPr>
            <p:ph type="sldNum" sz="quarter" idx="12"/>
          </p:nvPr>
        </p:nvSpPr>
        <p:spPr/>
        <p:txBody>
          <a:bodyPr/>
          <a:lstStyle/>
          <a:p>
            <a:pPr>
              <a:defRPr/>
            </a:pPr>
            <a:fld id="{2ADD469E-B3DF-4A60-936C-BF3F9D8516AA}" type="slidenum">
              <a:rPr lang="en-GB"/>
              <a:pPr>
                <a:defRPr/>
              </a:pPr>
              <a:t>47</a:t>
            </a:fld>
            <a:endParaRPr lang="en-GB"/>
          </a:p>
        </p:txBody>
      </p:sp>
      <p:sp>
        <p:nvSpPr>
          <p:cNvPr id="367618" name="Rectangle 2"/>
          <p:cNvSpPr>
            <a:spLocks noGrp="1" noChangeArrowheads="1"/>
          </p:cNvSpPr>
          <p:nvPr>
            <p:ph type="title"/>
          </p:nvPr>
        </p:nvSpPr>
        <p:spPr>
          <a:xfrm>
            <a:off x="179388" y="0"/>
            <a:ext cx="8964612" cy="692150"/>
          </a:xfrm>
        </p:spPr>
        <p:txBody>
          <a:bodyPr>
            <a:normAutofit fontScale="90000"/>
          </a:bodyPr>
          <a:lstStyle/>
          <a:p>
            <a:pPr eaLnBrk="1" fontAlgn="auto" hangingPunct="1">
              <a:spcAft>
                <a:spcPts val="0"/>
              </a:spcAft>
              <a:defRPr/>
            </a:pPr>
            <a:r>
              <a:rPr lang="en-IE" sz="4000" dirty="0" smtClean="0">
                <a:solidFill>
                  <a:schemeClr val="accent1">
                    <a:tint val="88000"/>
                    <a:satMod val="150000"/>
                  </a:schemeClr>
                </a:solidFill>
              </a:rPr>
              <a:t>SOILS </a:t>
            </a:r>
            <a:r>
              <a:rPr lang="en-IE" sz="4000" dirty="0">
                <a:solidFill>
                  <a:schemeClr val="accent1">
                    <a:tint val="88000"/>
                    <a:satMod val="150000"/>
                  </a:schemeClr>
                </a:solidFill>
              </a:rPr>
              <a:t>–  Human Interference</a:t>
            </a:r>
            <a:endParaRPr lang="en-US" sz="4000" dirty="0">
              <a:solidFill>
                <a:schemeClr val="accent1">
                  <a:tint val="88000"/>
                  <a:satMod val="150000"/>
                </a:schemeClr>
              </a:solidFill>
            </a:endParaRPr>
          </a:p>
        </p:txBody>
      </p:sp>
      <p:pic>
        <p:nvPicPr>
          <p:cNvPr id="202758" name="Picture 5" descr="desertification_risk_map"/>
          <p:cNvPicPr>
            <a:picLocks noChangeAspect="1" noChangeArrowheads="1"/>
          </p:cNvPicPr>
          <p:nvPr/>
        </p:nvPicPr>
        <p:blipFill>
          <a:blip r:embed="rId3" cstate="print"/>
          <a:srcRect/>
          <a:stretch>
            <a:fillRect/>
          </a:stretch>
        </p:blipFill>
        <p:spPr bwMode="auto">
          <a:xfrm>
            <a:off x="0" y="941388"/>
            <a:ext cx="9144000" cy="591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cstate="print"/>
          <a:srcRect/>
          <a:stretch>
            <a:fillRect/>
          </a:stretch>
        </p:blipFill>
        <p:spPr bwMode="auto">
          <a:xfrm>
            <a:off x="1547664" y="0"/>
            <a:ext cx="6048672" cy="6793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solidFill>
                  <a:schemeClr val="accent5"/>
                </a:solidFill>
              </a:rPr>
              <a:t>Methods of soil conservation</a:t>
            </a:r>
            <a:endParaRPr lang="en-US" dirty="0">
              <a:solidFill>
                <a:schemeClr val="accent5"/>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rgbClr val="00B0F0"/>
                </a:solidFill>
              </a:rPr>
              <a:t>Natural </a:t>
            </a:r>
            <a:r>
              <a:rPr lang="en-IE" dirty="0">
                <a:solidFill>
                  <a:srgbClr val="00B0F0"/>
                </a:solidFill>
              </a:rPr>
              <a:t>C</a:t>
            </a:r>
            <a:r>
              <a:rPr lang="en-IE" dirty="0" smtClean="0">
                <a:solidFill>
                  <a:srgbClr val="00B0F0"/>
                </a:solidFill>
              </a:rPr>
              <a:t>auses of Soil Erosion</a:t>
            </a:r>
            <a:br>
              <a:rPr lang="en-IE" dirty="0" smtClean="0">
                <a:solidFill>
                  <a:srgbClr val="00B0F0"/>
                </a:solidFill>
              </a:rPr>
            </a:br>
            <a:r>
              <a:rPr lang="en-IE" dirty="0" smtClean="0">
                <a:solidFill>
                  <a:srgbClr val="00B0F0"/>
                </a:solidFill>
              </a:rPr>
              <a:t>Rain and wind</a:t>
            </a:r>
            <a:endParaRPr lang="en-US" dirty="0">
              <a:solidFill>
                <a:srgbClr val="00B0F0"/>
              </a:solidFill>
            </a:endParaRPr>
          </a:p>
        </p:txBody>
      </p:sp>
      <p:sp>
        <p:nvSpPr>
          <p:cNvPr id="3" name="Content Placeholder 2"/>
          <p:cNvSpPr>
            <a:spLocks noGrp="1"/>
          </p:cNvSpPr>
          <p:nvPr>
            <p:ph idx="1"/>
          </p:nvPr>
        </p:nvSpPr>
        <p:spPr/>
        <p:txBody>
          <a:bodyPr/>
          <a:lstStyle/>
          <a:p>
            <a:r>
              <a:rPr lang="en-IE" dirty="0" smtClean="0"/>
              <a:t>Rain falls at </a:t>
            </a:r>
            <a:r>
              <a:rPr lang="en-IE" dirty="0" smtClean="0">
                <a:solidFill>
                  <a:srgbClr val="00B050"/>
                </a:solidFill>
              </a:rPr>
              <a:t>33 km/h</a:t>
            </a:r>
            <a:r>
              <a:rPr lang="en-IE" dirty="0" smtClean="0"/>
              <a:t>. This breaks away soil grains.</a:t>
            </a:r>
          </a:p>
          <a:p>
            <a:r>
              <a:rPr lang="en-IE" dirty="0" smtClean="0"/>
              <a:t>The larger the raindrop the greater the rate of erosion.</a:t>
            </a:r>
          </a:p>
          <a:p>
            <a:r>
              <a:rPr lang="en-IE" dirty="0" smtClean="0"/>
              <a:t>During heavy rain sometimes water can no longer seep into the soil. This </a:t>
            </a:r>
            <a:r>
              <a:rPr lang="en-IE" dirty="0" smtClean="0">
                <a:solidFill>
                  <a:srgbClr val="00B050"/>
                </a:solidFill>
              </a:rPr>
              <a:t>runoff erodes channels called rills and gullies into the soil</a:t>
            </a:r>
            <a:r>
              <a:rPr lang="en-IE"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715000"/>
            <a:ext cx="8183563" cy="765175"/>
          </a:xfrm>
        </p:spPr>
        <p:txBody>
          <a:bodyPr/>
          <a:lstStyle/>
          <a:p>
            <a:pPr eaLnBrk="1" fontAlgn="auto" hangingPunct="1">
              <a:spcAft>
                <a:spcPts val="0"/>
              </a:spcAft>
              <a:defRPr/>
            </a:pPr>
            <a:r>
              <a:rPr lang="ga-IE" dirty="0" smtClean="0">
                <a:solidFill>
                  <a:schemeClr val="accent1">
                    <a:tint val="88000"/>
                    <a:satMod val="150000"/>
                  </a:schemeClr>
                </a:solidFill>
              </a:rPr>
              <a:t>Soil Conservation</a:t>
            </a:r>
            <a:endParaRPr lang="ga-IE" dirty="0">
              <a:solidFill>
                <a:schemeClr val="accent1">
                  <a:tint val="88000"/>
                  <a:satMod val="150000"/>
                </a:schemeClr>
              </a:solidFill>
            </a:endParaRPr>
          </a:p>
        </p:txBody>
      </p:sp>
      <p:sp>
        <p:nvSpPr>
          <p:cNvPr id="3" name="Content Placeholder 2"/>
          <p:cNvSpPr>
            <a:spLocks noGrp="1"/>
          </p:cNvSpPr>
          <p:nvPr>
            <p:ph idx="1"/>
          </p:nvPr>
        </p:nvSpPr>
        <p:spPr>
          <a:xfrm>
            <a:off x="179512" y="530225"/>
            <a:ext cx="8607301" cy="5184775"/>
          </a:xfrm>
        </p:spPr>
        <p:txBody>
          <a:bodyPr>
            <a:normAutofit lnSpcReduction="10000"/>
          </a:bodyPr>
          <a:lstStyle/>
          <a:p>
            <a:pPr marL="265176" indent="-265176" eaLnBrk="1" fontAlgn="auto" hangingPunct="1">
              <a:spcAft>
                <a:spcPts val="0"/>
              </a:spcAft>
              <a:buFont typeface="Wingdings 2"/>
              <a:buChar char=""/>
              <a:defRPr/>
            </a:pPr>
            <a:r>
              <a:rPr lang="ga-IE" dirty="0" smtClean="0"/>
              <a:t>Measures are being taken to reduce soil erosion to a minimum and to reclaim land that has been eroded.</a:t>
            </a:r>
            <a:endParaRPr lang="en-IE" dirty="0" smtClean="0"/>
          </a:p>
          <a:p>
            <a:pPr marL="265176" indent="-265176" eaLnBrk="1" fontAlgn="auto" hangingPunct="1">
              <a:spcAft>
                <a:spcPts val="0"/>
              </a:spcAft>
              <a:buFont typeface="Wingdings 2"/>
              <a:buChar char=""/>
              <a:defRPr/>
            </a:pPr>
            <a:r>
              <a:rPr lang="ga-IE" dirty="0" smtClean="0"/>
              <a:t> There are many methods used world wide. It must be taken into account that many of the regions suffering from soil degradation are LEDC’s and defense systems take into account local skills and resources.</a:t>
            </a:r>
          </a:p>
          <a:p>
            <a:pPr marL="265176" indent="-265176" eaLnBrk="1" fontAlgn="auto" hangingPunct="1">
              <a:spcAft>
                <a:spcPts val="0"/>
              </a:spcAft>
              <a:buFont typeface="Wingdings 2"/>
              <a:buChar char=""/>
              <a:defRPr/>
            </a:pPr>
            <a:r>
              <a:rPr lang="en-IE" dirty="0" smtClean="0"/>
              <a:t>Simple things like reducing </a:t>
            </a:r>
            <a:r>
              <a:rPr lang="en-IE" dirty="0" smtClean="0">
                <a:solidFill>
                  <a:srgbClr val="00B050"/>
                </a:solidFill>
              </a:rPr>
              <a:t>ploughing in dry windy weather or having windbreaks are effective ways of stopping soil erosion.</a:t>
            </a:r>
            <a:endParaRPr lang="ga-IE" dirty="0" smtClean="0">
              <a:solidFill>
                <a:srgbClr val="00B05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2818" name="Picture 2" descr="http://luirig.altervista.org/cpm/albums/nrcs5/normal_2434-Field-windbreaks-in-North-Dakota-protect-the-soil-.jpg"/>
          <p:cNvPicPr>
            <a:picLocks noChangeAspect="1" noChangeArrowheads="1"/>
          </p:cNvPicPr>
          <p:nvPr/>
        </p:nvPicPr>
        <p:blipFill>
          <a:blip r:embed="rId3" cstate="print"/>
          <a:srcRect/>
          <a:stretch>
            <a:fillRect/>
          </a:stretch>
        </p:blipFill>
        <p:spPr bwMode="auto">
          <a:xfrm>
            <a:off x="0" y="0"/>
            <a:ext cx="5940152" cy="4232360"/>
          </a:xfrm>
          <a:prstGeom prst="rect">
            <a:avLst/>
          </a:prstGeom>
          <a:noFill/>
        </p:spPr>
      </p:pic>
      <p:pic>
        <p:nvPicPr>
          <p:cNvPr id="162820" name="Picture 4" descr="http://www.ag.ndsu.edu/pubs/plantsci/trees/f1055-1.gif"/>
          <p:cNvPicPr>
            <a:picLocks noChangeAspect="1" noChangeArrowheads="1"/>
          </p:cNvPicPr>
          <p:nvPr/>
        </p:nvPicPr>
        <p:blipFill>
          <a:blip r:embed="rId4" cstate="print"/>
          <a:srcRect/>
          <a:stretch>
            <a:fillRect/>
          </a:stretch>
        </p:blipFill>
        <p:spPr bwMode="auto">
          <a:xfrm>
            <a:off x="251520" y="3501008"/>
            <a:ext cx="8465443" cy="312392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715000"/>
            <a:ext cx="8183563" cy="765175"/>
          </a:xfrm>
        </p:spPr>
        <p:txBody>
          <a:bodyPr/>
          <a:lstStyle/>
          <a:p>
            <a:pPr eaLnBrk="1" fontAlgn="auto" hangingPunct="1">
              <a:spcAft>
                <a:spcPts val="0"/>
              </a:spcAft>
              <a:defRPr/>
            </a:pPr>
            <a:r>
              <a:rPr lang="ga-IE" dirty="0" smtClean="0">
                <a:solidFill>
                  <a:schemeClr val="accent1">
                    <a:tint val="88000"/>
                    <a:satMod val="150000"/>
                  </a:schemeClr>
                </a:solidFill>
              </a:rPr>
              <a:t>Soil Conservation</a:t>
            </a:r>
            <a:endParaRPr lang="ga-IE" dirty="0">
              <a:solidFill>
                <a:schemeClr val="accent1">
                  <a:tint val="88000"/>
                  <a:satMod val="150000"/>
                </a:schemeClr>
              </a:solidFill>
            </a:endParaRPr>
          </a:p>
        </p:txBody>
      </p:sp>
      <p:sp>
        <p:nvSpPr>
          <p:cNvPr id="3" name="Content Placeholder 2"/>
          <p:cNvSpPr>
            <a:spLocks noGrp="1"/>
          </p:cNvSpPr>
          <p:nvPr>
            <p:ph idx="1"/>
          </p:nvPr>
        </p:nvSpPr>
        <p:spPr>
          <a:xfrm>
            <a:off x="179512" y="530225"/>
            <a:ext cx="8607301" cy="5184775"/>
          </a:xfrm>
        </p:spPr>
        <p:txBody>
          <a:bodyPr>
            <a:normAutofit/>
          </a:bodyPr>
          <a:lstStyle/>
          <a:p>
            <a:pPr marL="265176" indent="-265176" eaLnBrk="1" fontAlgn="auto" hangingPunct="1">
              <a:spcAft>
                <a:spcPts val="0"/>
              </a:spcAft>
              <a:buNone/>
              <a:defRPr/>
            </a:pPr>
            <a:r>
              <a:rPr lang="en-IE" dirty="0" smtClean="0"/>
              <a:t>Other </a:t>
            </a:r>
            <a:r>
              <a:rPr lang="en-IE" dirty="0"/>
              <a:t>e</a:t>
            </a:r>
            <a:r>
              <a:rPr lang="ga-IE" dirty="0" smtClean="0"/>
              <a:t>xamples</a:t>
            </a:r>
            <a:r>
              <a:rPr lang="en-IE" dirty="0" smtClean="0"/>
              <a:t> that we</a:t>
            </a:r>
            <a:r>
              <a:rPr lang="ga-IE" dirty="0" smtClean="0"/>
              <a:t> are</a:t>
            </a:r>
            <a:r>
              <a:rPr lang="en-IE" dirty="0" smtClean="0"/>
              <a:t> examining are</a:t>
            </a:r>
            <a:endParaRPr lang="ga-IE" dirty="0" smtClean="0"/>
          </a:p>
          <a:p>
            <a:pPr marL="514350" indent="-514350" eaLnBrk="1" fontAlgn="auto" hangingPunct="1">
              <a:spcAft>
                <a:spcPts val="0"/>
              </a:spcAft>
              <a:buFont typeface="+mj-lt"/>
              <a:buAutoNum type="arabicPeriod"/>
              <a:defRPr/>
            </a:pPr>
            <a:r>
              <a:rPr lang="ga-IE" dirty="0" smtClean="0"/>
              <a:t>Forest management</a:t>
            </a:r>
          </a:p>
          <a:p>
            <a:pPr marL="514350" indent="-514350" eaLnBrk="1" fontAlgn="auto" hangingPunct="1">
              <a:spcAft>
                <a:spcPts val="0"/>
              </a:spcAft>
              <a:buFont typeface="+mj-lt"/>
              <a:buAutoNum type="arabicPeriod"/>
              <a:defRPr/>
            </a:pPr>
            <a:r>
              <a:rPr lang="ga-IE" dirty="0" smtClean="0"/>
              <a:t>Stone limes</a:t>
            </a:r>
          </a:p>
          <a:p>
            <a:pPr marL="514350" indent="-514350" eaLnBrk="1" fontAlgn="auto" hangingPunct="1">
              <a:spcAft>
                <a:spcPts val="0"/>
              </a:spcAft>
              <a:buFont typeface="+mj-lt"/>
              <a:buAutoNum type="arabicPeriod"/>
              <a:defRPr/>
            </a:pPr>
            <a:r>
              <a:rPr lang="ga-IE" dirty="0" smtClean="0"/>
              <a:t>Contour ploughing</a:t>
            </a:r>
          </a:p>
          <a:p>
            <a:pPr marL="514350" indent="-514350" eaLnBrk="1" fontAlgn="auto" hangingPunct="1">
              <a:spcAft>
                <a:spcPts val="0"/>
              </a:spcAft>
              <a:buFont typeface="+mj-lt"/>
              <a:buAutoNum type="arabicPeriod"/>
              <a:defRPr/>
            </a:pPr>
            <a:r>
              <a:rPr lang="ga-IE" dirty="0" smtClean="0"/>
              <a:t>Terracing</a:t>
            </a:r>
          </a:p>
          <a:p>
            <a:pPr marL="514350" indent="-514350" eaLnBrk="1" fontAlgn="auto" hangingPunct="1">
              <a:spcAft>
                <a:spcPts val="0"/>
              </a:spcAft>
              <a:buFont typeface="+mj-lt"/>
              <a:buAutoNum type="arabicPeriod"/>
              <a:defRPr/>
            </a:pPr>
            <a:r>
              <a:rPr lang="ga-IE" dirty="0" smtClean="0"/>
              <a:t>Strip farming</a:t>
            </a:r>
          </a:p>
          <a:p>
            <a:pPr marL="514350" indent="-514350" eaLnBrk="1" fontAlgn="auto" hangingPunct="1">
              <a:spcAft>
                <a:spcPts val="0"/>
              </a:spcAft>
              <a:buFont typeface="+mj-lt"/>
              <a:buAutoNum type="arabicPeriod"/>
              <a:defRPr/>
            </a:pPr>
            <a:r>
              <a:rPr lang="ga-IE" dirty="0" smtClean="0"/>
              <a:t>New animal breeds and EU policies.</a:t>
            </a:r>
            <a:endParaRPr lang="ga-I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5286375"/>
            <a:ext cx="8429625" cy="1050925"/>
          </a:xfrm>
        </p:spPr>
        <p:txBody>
          <a:bodyPr>
            <a:normAutofit fontScale="90000"/>
          </a:bodyPr>
          <a:lstStyle/>
          <a:p>
            <a:pPr eaLnBrk="1" fontAlgn="auto" hangingPunct="1">
              <a:spcAft>
                <a:spcPts val="0"/>
              </a:spcAft>
              <a:defRPr/>
            </a:pPr>
            <a:r>
              <a:rPr lang="ga-IE" dirty="0" smtClean="0">
                <a:solidFill>
                  <a:schemeClr val="accent1">
                    <a:tint val="88000"/>
                    <a:satMod val="150000"/>
                  </a:schemeClr>
                </a:solidFill>
              </a:rPr>
              <a:t>Soil Conservation-Forest management</a:t>
            </a:r>
            <a:endParaRPr lang="ga-IE" dirty="0">
              <a:solidFill>
                <a:schemeClr val="accent1">
                  <a:tint val="88000"/>
                  <a:satMod val="150000"/>
                </a:schemeClr>
              </a:solidFill>
            </a:endParaRPr>
          </a:p>
        </p:txBody>
      </p:sp>
      <p:sp>
        <p:nvSpPr>
          <p:cNvPr id="223235" name="Content Placeholder 2"/>
          <p:cNvSpPr>
            <a:spLocks noGrp="1"/>
          </p:cNvSpPr>
          <p:nvPr>
            <p:ph idx="1"/>
          </p:nvPr>
        </p:nvSpPr>
        <p:spPr>
          <a:xfrm>
            <a:off x="357188" y="530225"/>
            <a:ext cx="8429625" cy="4187825"/>
          </a:xfrm>
        </p:spPr>
        <p:txBody>
          <a:bodyPr/>
          <a:lstStyle/>
          <a:p>
            <a:pPr eaLnBrk="1" hangingPunct="1"/>
            <a:r>
              <a:rPr lang="ga-IE" dirty="0" smtClean="0"/>
              <a:t>All forests should be managed </a:t>
            </a:r>
            <a:r>
              <a:rPr lang="ga-IE" dirty="0" smtClean="0">
                <a:solidFill>
                  <a:srgbClr val="00B050"/>
                </a:solidFill>
              </a:rPr>
              <a:t>on a sustainable basis</a:t>
            </a:r>
            <a:r>
              <a:rPr lang="ga-IE" dirty="0" smtClean="0"/>
              <a:t> like those of Sweden. Here if for every tree cut another is planted. </a:t>
            </a:r>
            <a:endParaRPr lang="en-IE" dirty="0" smtClean="0"/>
          </a:p>
          <a:p>
            <a:pPr eaLnBrk="1" hangingPunct="1"/>
            <a:r>
              <a:rPr lang="ga-IE" dirty="0" smtClean="0"/>
              <a:t>Also </a:t>
            </a:r>
            <a:r>
              <a:rPr lang="ga-IE" b="1" dirty="0" smtClean="0">
                <a:solidFill>
                  <a:srgbClr val="00B050"/>
                </a:solidFill>
              </a:rPr>
              <a:t>clear felling</a:t>
            </a:r>
            <a:r>
              <a:rPr lang="ga-IE" b="1" dirty="0" smtClean="0"/>
              <a:t> </a:t>
            </a:r>
            <a:r>
              <a:rPr lang="ga-IE" dirty="0" smtClean="0"/>
              <a:t>(cutting of all trees in an area) is prohibiteed and shelter belts are used to protect soils which consits of a layer of trees or shrubs protecting the ground</a:t>
            </a:r>
            <a:r>
              <a:rPr lang="en-IE" dirty="0" smtClean="0"/>
              <a:t> acting as a windbreaker</a:t>
            </a:r>
            <a:endParaRPr lang="ga-IE"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ga-IE">
              <a:solidFill>
                <a:schemeClr val="accent1">
                  <a:tint val="88000"/>
                  <a:satMod val="150000"/>
                </a:schemeClr>
              </a:solidFill>
            </a:endParaRPr>
          </a:p>
        </p:txBody>
      </p:sp>
      <p:sp>
        <p:nvSpPr>
          <p:cNvPr id="224259"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224260" name="Picture 2" descr="http://www.yourforestmanaged.com/_img/lifecycle.gif"/>
          <p:cNvPicPr>
            <a:picLocks noChangeAspect="1" noChangeArrowheads="1"/>
          </p:cNvPicPr>
          <p:nvPr/>
        </p:nvPicPr>
        <p:blipFill>
          <a:blip r:embed="rId3" cstate="print"/>
          <a:srcRect/>
          <a:stretch>
            <a:fillRect/>
          </a:stretch>
        </p:blipFill>
        <p:spPr bwMode="auto">
          <a:xfrm>
            <a:off x="0" y="38100"/>
            <a:ext cx="9144000" cy="681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1010" name="Picture 2" descr="http://bolt.lakeheadu.ca/~borfor/world/images/sweden_landscape.jpg"/>
          <p:cNvPicPr>
            <a:picLocks noChangeAspect="1" noChangeArrowheads="1"/>
          </p:cNvPicPr>
          <p:nvPr/>
        </p:nvPicPr>
        <p:blipFill>
          <a:blip r:embed="rId3" cstate="print"/>
          <a:srcRect/>
          <a:stretch>
            <a:fillRect/>
          </a:stretch>
        </p:blipFill>
        <p:spPr bwMode="auto">
          <a:xfrm>
            <a:off x="179512" y="981184"/>
            <a:ext cx="8568952" cy="567183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ga-IE" dirty="0" smtClean="0">
                <a:solidFill>
                  <a:schemeClr val="accent1">
                    <a:tint val="88000"/>
                    <a:satMod val="150000"/>
                  </a:schemeClr>
                </a:solidFill>
              </a:rPr>
              <a:t>Soil conservation- Stone Lines</a:t>
            </a:r>
            <a:endParaRPr lang="ga-IE" dirty="0">
              <a:solidFill>
                <a:schemeClr val="accent1">
                  <a:tint val="88000"/>
                  <a:satMod val="150000"/>
                </a:schemeClr>
              </a:solidFill>
            </a:endParaRPr>
          </a:p>
        </p:txBody>
      </p:sp>
      <p:sp>
        <p:nvSpPr>
          <p:cNvPr id="225283" name="Content Placeholder 2"/>
          <p:cNvSpPr>
            <a:spLocks noGrp="1"/>
          </p:cNvSpPr>
          <p:nvPr>
            <p:ph idx="1"/>
          </p:nvPr>
        </p:nvSpPr>
        <p:spPr>
          <a:xfrm>
            <a:off x="285750" y="530225"/>
            <a:ext cx="8643938" cy="4827588"/>
          </a:xfrm>
        </p:spPr>
        <p:txBody>
          <a:bodyPr/>
          <a:lstStyle/>
          <a:p>
            <a:pPr eaLnBrk="1" hangingPunct="1"/>
            <a:r>
              <a:rPr lang="ga-IE" dirty="0" smtClean="0">
                <a:solidFill>
                  <a:srgbClr val="00B050"/>
                </a:solidFill>
              </a:rPr>
              <a:t>Stone lines</a:t>
            </a:r>
            <a:r>
              <a:rPr lang="en-IE" dirty="0" smtClean="0">
                <a:solidFill>
                  <a:srgbClr val="00B050"/>
                </a:solidFill>
              </a:rPr>
              <a:t>. </a:t>
            </a:r>
            <a:r>
              <a:rPr lang="ga-IE" dirty="0" smtClean="0"/>
              <a:t>This involves putting small stones across slopes to </a:t>
            </a:r>
            <a:r>
              <a:rPr lang="ga-IE" dirty="0" smtClean="0">
                <a:solidFill>
                  <a:srgbClr val="00B050"/>
                </a:solidFill>
              </a:rPr>
              <a:t>reduce surface run-off</a:t>
            </a:r>
            <a:r>
              <a:rPr lang="ga-IE" dirty="0" smtClean="0"/>
              <a:t>, trapping the water and </a:t>
            </a:r>
            <a:r>
              <a:rPr lang="ga-IE" dirty="0" smtClean="0">
                <a:solidFill>
                  <a:srgbClr val="00B050"/>
                </a:solidFill>
              </a:rPr>
              <a:t>allowing it time to filter</a:t>
            </a:r>
            <a:r>
              <a:rPr lang="en-IE" dirty="0" smtClean="0">
                <a:solidFill>
                  <a:srgbClr val="00B050"/>
                </a:solidFill>
              </a:rPr>
              <a:t> </a:t>
            </a:r>
            <a:r>
              <a:rPr lang="ga-IE" dirty="0" smtClean="0">
                <a:solidFill>
                  <a:srgbClr val="00B050"/>
                </a:solidFill>
              </a:rPr>
              <a:t>downwards</a:t>
            </a:r>
            <a:r>
              <a:rPr lang="en-IE" dirty="0" smtClean="0">
                <a:solidFill>
                  <a:srgbClr val="00B050"/>
                </a:solidFill>
              </a:rPr>
              <a:t> into the soil rather than running down slope</a:t>
            </a:r>
            <a:r>
              <a:rPr lang="ga-IE" dirty="0" smtClean="0"/>
              <a:t>.</a:t>
            </a:r>
            <a:endParaRPr lang="en-IE" dirty="0" smtClean="0"/>
          </a:p>
          <a:p>
            <a:pPr eaLnBrk="1" hangingPunct="1"/>
            <a:r>
              <a:rPr lang="ga-IE" dirty="0" smtClean="0"/>
              <a:t> This is an example of appropriate technology-it is small scale using local skills.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ga-IE">
              <a:solidFill>
                <a:schemeClr val="accent1">
                  <a:tint val="88000"/>
                  <a:satMod val="150000"/>
                </a:schemeClr>
              </a:solidFill>
            </a:endParaRPr>
          </a:p>
        </p:txBody>
      </p:sp>
      <p:sp>
        <p:nvSpPr>
          <p:cNvPr id="226307"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226308" name="Picture 4" descr="http://image62.webshots.com/62/6/11/18/522661118JVUBNR_ph.jpg"/>
          <p:cNvPicPr>
            <a:picLocks noChangeAspect="1" noChangeArrowheads="1"/>
          </p:cNvPicPr>
          <p:nvPr/>
        </p:nvPicPr>
        <p:blipFill>
          <a:blip r:embed="rId3" cstate="print"/>
          <a:srcRect/>
          <a:stretch>
            <a:fillRect/>
          </a:stretch>
        </p:blipFill>
        <p:spPr bwMode="auto">
          <a:xfrm>
            <a:off x="0" y="0"/>
            <a:ext cx="6648450" cy="6858000"/>
          </a:xfrm>
          <a:prstGeom prst="rect">
            <a:avLst/>
          </a:prstGeom>
          <a:noFill/>
          <a:ln w="9525">
            <a:noFill/>
            <a:miter lim="800000"/>
            <a:headEnd/>
            <a:tailEnd/>
          </a:ln>
        </p:spPr>
      </p:pic>
      <p:pic>
        <p:nvPicPr>
          <p:cNvPr id="226309" name="Picture 6" descr="http://www.betterbytheyear.org/burkina_faso/images/burkina_faso_map_large.gif"/>
          <p:cNvPicPr>
            <a:picLocks noChangeAspect="1" noChangeArrowheads="1"/>
          </p:cNvPicPr>
          <p:nvPr/>
        </p:nvPicPr>
        <p:blipFill>
          <a:blip r:embed="rId4" cstate="print"/>
          <a:srcRect/>
          <a:stretch>
            <a:fillRect/>
          </a:stretch>
        </p:blipFill>
        <p:spPr bwMode="auto">
          <a:xfrm>
            <a:off x="5357813" y="0"/>
            <a:ext cx="34051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3058" name="Picture 2" descr="http://www.fastonline.org/CD3WD_40/VITA/SOILEROS/GIF/23P09.GIF"/>
          <p:cNvPicPr>
            <a:picLocks noChangeAspect="1" noChangeArrowheads="1"/>
          </p:cNvPicPr>
          <p:nvPr/>
        </p:nvPicPr>
        <p:blipFill>
          <a:blip r:embed="rId3" cstate="print"/>
          <a:srcRect b="8754"/>
          <a:stretch>
            <a:fillRect/>
          </a:stretch>
        </p:blipFill>
        <p:spPr bwMode="auto">
          <a:xfrm>
            <a:off x="0" y="476672"/>
            <a:ext cx="8650569" cy="597666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ga-IE" dirty="0" smtClean="0">
                <a:solidFill>
                  <a:schemeClr val="accent1">
                    <a:tint val="88000"/>
                    <a:satMod val="150000"/>
                  </a:schemeClr>
                </a:solidFill>
              </a:rPr>
              <a:t>Soil Conservation- Terracing</a:t>
            </a:r>
            <a:endParaRPr lang="ga-IE" dirty="0">
              <a:solidFill>
                <a:schemeClr val="accent1">
                  <a:tint val="88000"/>
                  <a:satMod val="150000"/>
                </a:schemeClr>
              </a:solidFill>
            </a:endParaRPr>
          </a:p>
        </p:txBody>
      </p:sp>
      <p:sp>
        <p:nvSpPr>
          <p:cNvPr id="227331" name="Content Placeholder 2"/>
          <p:cNvSpPr>
            <a:spLocks noGrp="1"/>
          </p:cNvSpPr>
          <p:nvPr>
            <p:ph idx="1"/>
          </p:nvPr>
        </p:nvSpPr>
        <p:spPr>
          <a:xfrm>
            <a:off x="503238" y="530225"/>
            <a:ext cx="8183562" cy="4187825"/>
          </a:xfrm>
        </p:spPr>
        <p:txBody>
          <a:bodyPr>
            <a:normAutofit lnSpcReduction="10000"/>
          </a:bodyPr>
          <a:lstStyle/>
          <a:p>
            <a:pPr eaLnBrk="1" hangingPunct="1"/>
            <a:r>
              <a:rPr lang="ga-IE" dirty="0" smtClean="0">
                <a:solidFill>
                  <a:srgbClr val="00B050"/>
                </a:solidFill>
              </a:rPr>
              <a:t>Terracing</a:t>
            </a:r>
            <a:r>
              <a:rPr lang="ga-IE" dirty="0" smtClean="0"/>
              <a:t>-is best on </a:t>
            </a:r>
            <a:r>
              <a:rPr lang="ga-IE" dirty="0" smtClean="0">
                <a:solidFill>
                  <a:srgbClr val="00B050"/>
                </a:solidFill>
              </a:rPr>
              <a:t>very steep slopes where the soil is cut into a series of wide steps </a:t>
            </a:r>
            <a:r>
              <a:rPr lang="ga-IE" dirty="0" smtClean="0"/>
              <a:t>and each step is fronted with a mud or stone wall.</a:t>
            </a:r>
            <a:endParaRPr lang="en-IE" dirty="0" smtClean="0"/>
          </a:p>
          <a:p>
            <a:pPr eaLnBrk="1" hangingPunct="1"/>
            <a:r>
              <a:rPr lang="en-IE" dirty="0" smtClean="0"/>
              <a:t>Stopping or slowing the downhill water flow of water allows the sediment drop out of the water onto the terrace adding soil to the terrace.</a:t>
            </a:r>
          </a:p>
          <a:p>
            <a:pPr eaLnBrk="1" hangingPunct="1"/>
            <a:r>
              <a:rPr lang="en-IE" dirty="0" smtClean="0"/>
              <a:t>This </a:t>
            </a:r>
            <a:r>
              <a:rPr lang="en-IE" dirty="0" smtClean="0">
                <a:solidFill>
                  <a:srgbClr val="00B050"/>
                </a:solidFill>
              </a:rPr>
              <a:t>prevent gully erosion</a:t>
            </a:r>
            <a:r>
              <a:rPr lang="en-IE" dirty="0" smtClean="0"/>
              <a:t>.</a:t>
            </a:r>
            <a:endParaRPr lang="ga-IE"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A18FCA32-E4AD-4299-8B23-A193A2F2051B}" type="datetime1">
              <a:rPr lang="en-GB"/>
              <a:pPr>
                <a:defRPr/>
              </a:pPr>
              <a:t>04/10/2012</a:t>
            </a:fld>
            <a:endParaRPr lang="en-GB"/>
          </a:p>
        </p:txBody>
      </p:sp>
      <p:sp>
        <p:nvSpPr>
          <p:cNvPr id="6" name="Footer Placeholder 4"/>
          <p:cNvSpPr>
            <a:spLocks noGrp="1"/>
          </p:cNvSpPr>
          <p:nvPr>
            <p:ph type="ftr" sz="quarter" idx="11"/>
          </p:nvPr>
        </p:nvSpPr>
        <p:spPr/>
        <p:txBody>
          <a:bodyPr/>
          <a:lstStyle/>
          <a:p>
            <a:pPr>
              <a:defRPr/>
            </a:pPr>
            <a:r>
              <a:rPr lang="en-GB"/>
              <a:t>Revised Geography Syllabus</a:t>
            </a:r>
          </a:p>
        </p:txBody>
      </p:sp>
      <p:sp>
        <p:nvSpPr>
          <p:cNvPr id="7" name="Slide Number Placeholder 5"/>
          <p:cNvSpPr>
            <a:spLocks noGrp="1"/>
          </p:cNvSpPr>
          <p:nvPr>
            <p:ph type="sldNum" sz="quarter" idx="12"/>
          </p:nvPr>
        </p:nvSpPr>
        <p:spPr/>
        <p:txBody>
          <a:bodyPr/>
          <a:lstStyle/>
          <a:p>
            <a:pPr>
              <a:defRPr/>
            </a:pPr>
            <a:fld id="{E2BF82B3-3F51-4000-8F29-F848EDBE37E1}" type="slidenum">
              <a:rPr lang="en-GB"/>
              <a:pPr>
                <a:defRPr/>
              </a:pPr>
              <a:t>6</a:t>
            </a:fld>
            <a:endParaRPr lang="en-GB"/>
          </a:p>
        </p:txBody>
      </p:sp>
      <p:sp>
        <p:nvSpPr>
          <p:cNvPr id="198662" name="Text Box 3"/>
          <p:cNvSpPr txBox="1">
            <a:spLocks noChangeArrowheads="1"/>
          </p:cNvSpPr>
          <p:nvPr/>
        </p:nvSpPr>
        <p:spPr bwMode="auto">
          <a:xfrm>
            <a:off x="683568" y="188640"/>
            <a:ext cx="7559675" cy="519113"/>
          </a:xfrm>
          <a:prstGeom prst="rect">
            <a:avLst/>
          </a:prstGeom>
          <a:noFill/>
          <a:ln w="9525">
            <a:noFill/>
            <a:miter lim="800000"/>
            <a:headEnd type="none" w="sm" len="sm"/>
            <a:tailEnd type="none" w="sm" len="sm"/>
          </a:ln>
        </p:spPr>
        <p:txBody>
          <a:bodyPr>
            <a:spAutoFit/>
          </a:bodyPr>
          <a:lstStyle/>
          <a:p>
            <a:pPr algn="ctr">
              <a:spcBef>
                <a:spcPct val="50000"/>
              </a:spcBef>
            </a:pPr>
            <a:r>
              <a:rPr lang="en-IE" sz="2800" b="1" dirty="0">
                <a:solidFill>
                  <a:schemeClr val="accent1"/>
                </a:solidFill>
                <a:latin typeface="Verdana" pitchFamily="34" charset="0"/>
              </a:rPr>
              <a:t>Erosion caused by raindrops on bare land</a:t>
            </a:r>
            <a:endParaRPr lang="en-US" sz="2800" b="1" dirty="0">
              <a:solidFill>
                <a:schemeClr val="accent1"/>
              </a:solidFill>
              <a:latin typeface="Verdana" pitchFamily="34" charset="0"/>
            </a:endParaRPr>
          </a:p>
        </p:txBody>
      </p:sp>
      <p:pic>
        <p:nvPicPr>
          <p:cNvPr id="198663" name="Picture 4" descr="soil37"/>
          <p:cNvPicPr>
            <a:picLocks noChangeAspect="1" noChangeArrowheads="1"/>
          </p:cNvPicPr>
          <p:nvPr/>
        </p:nvPicPr>
        <p:blipFill>
          <a:blip r:embed="rId3" cstate="print"/>
          <a:srcRect/>
          <a:stretch>
            <a:fillRect/>
          </a:stretch>
        </p:blipFill>
        <p:spPr bwMode="auto">
          <a:xfrm>
            <a:off x="0" y="1196753"/>
            <a:ext cx="885825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ga-IE">
              <a:solidFill>
                <a:schemeClr val="accent1">
                  <a:tint val="88000"/>
                  <a:satMod val="150000"/>
                </a:schemeClr>
              </a:solidFill>
            </a:endParaRPr>
          </a:p>
        </p:txBody>
      </p:sp>
      <p:sp>
        <p:nvSpPr>
          <p:cNvPr id="229379"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229380" name="Picture 2" descr="http://www.dfid-kar-water.net/w5outputs/images/slides/soiler21.jpg"/>
          <p:cNvPicPr>
            <a:picLocks noChangeAspect="1" noChangeArrowheads="1"/>
          </p:cNvPicPr>
          <p:nvPr/>
        </p:nvPicPr>
        <p:blipFill>
          <a:blip r:embed="rId3" cstate="print"/>
          <a:srcRect/>
          <a:stretch>
            <a:fillRect/>
          </a:stretch>
        </p:blipFill>
        <p:spPr bwMode="auto">
          <a:xfrm>
            <a:off x="0" y="214313"/>
            <a:ext cx="8858250" cy="664368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5106" name="Picture 2" descr="http://culturalpropertylaw.files.wordpress.com/2010/01/banaue-rice-terraces-715556.jpg"/>
          <p:cNvPicPr>
            <a:picLocks noChangeAspect="1" noChangeArrowheads="1"/>
          </p:cNvPicPr>
          <p:nvPr/>
        </p:nvPicPr>
        <p:blipFill>
          <a:blip r:embed="rId3" cstate="print"/>
          <a:srcRect/>
          <a:stretch>
            <a:fillRect/>
          </a:stretch>
        </p:blipFill>
        <p:spPr bwMode="auto">
          <a:xfrm>
            <a:off x="971600" y="313973"/>
            <a:ext cx="7884368" cy="6544027"/>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fontAlgn="auto" hangingPunct="1">
              <a:spcAft>
                <a:spcPts val="0"/>
              </a:spcAft>
              <a:defRPr/>
            </a:pPr>
            <a:r>
              <a:rPr lang="ga-IE" dirty="0" smtClean="0">
                <a:solidFill>
                  <a:schemeClr val="accent1">
                    <a:tint val="88000"/>
                    <a:satMod val="150000"/>
                  </a:schemeClr>
                </a:solidFill>
              </a:rPr>
              <a:t>Soil Conservation- Contour Ploughing</a:t>
            </a:r>
            <a:endParaRPr lang="ga-IE" dirty="0">
              <a:solidFill>
                <a:schemeClr val="accent1">
                  <a:tint val="88000"/>
                  <a:satMod val="150000"/>
                </a:schemeClr>
              </a:solidFill>
            </a:endParaRPr>
          </a:p>
        </p:txBody>
      </p:sp>
      <p:sp>
        <p:nvSpPr>
          <p:cNvPr id="230403" name="Content Placeholder 2"/>
          <p:cNvSpPr>
            <a:spLocks noGrp="1"/>
          </p:cNvSpPr>
          <p:nvPr>
            <p:ph idx="1"/>
          </p:nvPr>
        </p:nvSpPr>
        <p:spPr>
          <a:xfrm>
            <a:off x="503238" y="530225"/>
            <a:ext cx="8183562" cy="4187825"/>
          </a:xfrm>
        </p:spPr>
        <p:txBody>
          <a:bodyPr>
            <a:normAutofit fontScale="92500" lnSpcReduction="10000"/>
          </a:bodyPr>
          <a:lstStyle/>
          <a:p>
            <a:pPr eaLnBrk="1" hangingPunct="1"/>
            <a:r>
              <a:rPr lang="ga-IE" dirty="0" smtClean="0">
                <a:solidFill>
                  <a:srgbClr val="00B050"/>
                </a:solidFill>
              </a:rPr>
              <a:t>Contour ploughing has the ability to reduce soil erosion by 50%. </a:t>
            </a:r>
            <a:endParaRPr lang="en-IE" dirty="0" smtClean="0">
              <a:solidFill>
                <a:srgbClr val="00B050"/>
              </a:solidFill>
            </a:endParaRPr>
          </a:p>
          <a:p>
            <a:pPr eaLnBrk="1" hangingPunct="1"/>
            <a:r>
              <a:rPr lang="ga-IE" dirty="0" smtClean="0"/>
              <a:t>It invloves ploughing the furrows </a:t>
            </a:r>
            <a:r>
              <a:rPr lang="ga-IE" dirty="0" smtClean="0">
                <a:solidFill>
                  <a:srgbClr val="00B050"/>
                </a:solidFill>
              </a:rPr>
              <a:t>along the contours</a:t>
            </a:r>
            <a:r>
              <a:rPr lang="ga-IE" dirty="0" smtClean="0"/>
              <a:t>. </a:t>
            </a:r>
            <a:endParaRPr lang="en-IE" dirty="0" smtClean="0"/>
          </a:p>
          <a:p>
            <a:pPr eaLnBrk="1" hangingPunct="1"/>
            <a:r>
              <a:rPr lang="ga-IE" dirty="0" smtClean="0"/>
              <a:t>If they were to </a:t>
            </a:r>
            <a:r>
              <a:rPr lang="ga-IE" dirty="0" smtClean="0">
                <a:solidFill>
                  <a:srgbClr val="00B050"/>
                </a:solidFill>
              </a:rPr>
              <a:t>go up and down they would act like gullies promoting surface run-off. </a:t>
            </a:r>
            <a:endParaRPr lang="en-IE" dirty="0" smtClean="0">
              <a:solidFill>
                <a:srgbClr val="00B050"/>
              </a:solidFill>
            </a:endParaRPr>
          </a:p>
          <a:p>
            <a:pPr eaLnBrk="1" hangingPunct="1"/>
            <a:r>
              <a:rPr lang="ga-IE" dirty="0" smtClean="0"/>
              <a:t>But going across they act as </a:t>
            </a:r>
            <a:r>
              <a:rPr lang="ga-IE" dirty="0" smtClean="0">
                <a:solidFill>
                  <a:srgbClr val="00B050"/>
                </a:solidFill>
              </a:rPr>
              <a:t>mini </a:t>
            </a:r>
            <a:r>
              <a:rPr lang="en-IE" dirty="0" smtClean="0">
                <a:solidFill>
                  <a:srgbClr val="00B050"/>
                </a:solidFill>
              </a:rPr>
              <a:t>terraces</a:t>
            </a:r>
            <a:r>
              <a:rPr lang="ga-IE" dirty="0" smtClean="0">
                <a:solidFill>
                  <a:srgbClr val="00B050"/>
                </a:solidFill>
              </a:rPr>
              <a:t> holding the water and allowing it to </a:t>
            </a:r>
            <a:r>
              <a:rPr lang="en-IE" dirty="0" smtClean="0">
                <a:solidFill>
                  <a:srgbClr val="00B050"/>
                </a:solidFill>
              </a:rPr>
              <a:t>percolate into the soil</a:t>
            </a:r>
            <a:r>
              <a:rPr lang="ga-IE" dirty="0" smtClean="0"/>
              <a:t>.</a:t>
            </a:r>
            <a:endParaRPr lang="en-IE" dirty="0" smtClean="0"/>
          </a:p>
          <a:p>
            <a:pPr eaLnBrk="1" hangingPunct="1"/>
            <a:endParaRPr lang="ga-IE"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7154" name="Picture 2" descr="http://images.inmagine.com/img/glowimages/gwp117/gwp117027.jpg"/>
          <p:cNvPicPr>
            <a:picLocks noChangeAspect="1" noChangeArrowheads="1"/>
          </p:cNvPicPr>
          <p:nvPr/>
        </p:nvPicPr>
        <p:blipFill>
          <a:blip r:embed="rId3" cstate="print"/>
          <a:srcRect/>
          <a:stretch>
            <a:fillRect/>
          </a:stretch>
        </p:blipFill>
        <p:spPr bwMode="auto">
          <a:xfrm>
            <a:off x="323528" y="1052736"/>
            <a:ext cx="8014845" cy="549017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ga-IE">
              <a:solidFill>
                <a:schemeClr val="accent1">
                  <a:tint val="88000"/>
                  <a:satMod val="150000"/>
                </a:schemeClr>
              </a:solidFill>
            </a:endParaRPr>
          </a:p>
        </p:txBody>
      </p:sp>
      <p:sp>
        <p:nvSpPr>
          <p:cNvPr id="231427"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231428" name="Picture 2" descr="http://nla.gov.au/nla.pic-vn3102346-v"/>
          <p:cNvPicPr>
            <a:picLocks noChangeAspect="1" noChangeArrowheads="1"/>
          </p:cNvPicPr>
          <p:nvPr/>
        </p:nvPicPr>
        <p:blipFill>
          <a:blip r:embed="rId3" cstate="print"/>
          <a:srcRect/>
          <a:stretch>
            <a:fillRect/>
          </a:stretch>
        </p:blipFill>
        <p:spPr bwMode="auto">
          <a:xfrm>
            <a:off x="0" y="0"/>
            <a:ext cx="4286250" cy="6858000"/>
          </a:xfrm>
          <a:prstGeom prst="rect">
            <a:avLst/>
          </a:prstGeom>
          <a:noFill/>
          <a:ln w="9525">
            <a:noFill/>
            <a:miter lim="800000"/>
            <a:headEnd/>
            <a:tailEnd/>
          </a:ln>
        </p:spPr>
      </p:pic>
      <p:pic>
        <p:nvPicPr>
          <p:cNvPr id="231429" name="Picture 4" descr="http://www.spraguephoto.com/stock/images/5500_5999/5592%20Environment%20Mexico%20Anti-erosion%20contour%20ditches%20Alta-Mixteca%20Oaxaca.jpg"/>
          <p:cNvPicPr>
            <a:picLocks noChangeAspect="1" noChangeArrowheads="1"/>
          </p:cNvPicPr>
          <p:nvPr/>
        </p:nvPicPr>
        <p:blipFill>
          <a:blip r:embed="rId4" cstate="print"/>
          <a:srcRect/>
          <a:stretch>
            <a:fillRect/>
          </a:stretch>
        </p:blipFill>
        <p:spPr bwMode="auto">
          <a:xfrm>
            <a:off x="4357688" y="0"/>
            <a:ext cx="4786312"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231900"/>
          </a:xfrm>
        </p:spPr>
        <p:txBody>
          <a:bodyPr/>
          <a:lstStyle/>
          <a:p>
            <a:pPr eaLnBrk="1" fontAlgn="auto" hangingPunct="1">
              <a:spcAft>
                <a:spcPts val="0"/>
              </a:spcAft>
              <a:defRPr/>
            </a:pPr>
            <a:r>
              <a:rPr lang="ga-IE" dirty="0" smtClean="0">
                <a:solidFill>
                  <a:schemeClr val="accent1">
                    <a:tint val="88000"/>
                    <a:satMod val="150000"/>
                  </a:schemeClr>
                </a:solidFill>
              </a:rPr>
              <a:t>Soil Conservation- Strip farming</a:t>
            </a:r>
            <a:endParaRPr lang="ga-IE" dirty="0">
              <a:solidFill>
                <a:schemeClr val="accent1">
                  <a:tint val="88000"/>
                  <a:satMod val="150000"/>
                </a:schemeClr>
              </a:solidFill>
            </a:endParaRPr>
          </a:p>
        </p:txBody>
      </p:sp>
      <p:sp>
        <p:nvSpPr>
          <p:cNvPr id="232451" name="Content Placeholder 2"/>
          <p:cNvSpPr>
            <a:spLocks noGrp="1"/>
          </p:cNvSpPr>
          <p:nvPr>
            <p:ph idx="1"/>
          </p:nvPr>
        </p:nvSpPr>
        <p:spPr>
          <a:xfrm>
            <a:off x="285750" y="530225"/>
            <a:ext cx="8572500" cy="4187825"/>
          </a:xfrm>
        </p:spPr>
        <p:txBody>
          <a:bodyPr>
            <a:normAutofit lnSpcReduction="10000"/>
          </a:bodyPr>
          <a:lstStyle/>
          <a:p>
            <a:pPr eaLnBrk="1" hangingPunct="1"/>
            <a:r>
              <a:rPr lang="ga-IE" dirty="0" smtClean="0">
                <a:solidFill>
                  <a:srgbClr val="00B050"/>
                </a:solidFill>
              </a:rPr>
              <a:t>Strip farming </a:t>
            </a:r>
            <a:r>
              <a:rPr lang="ga-IE" dirty="0" smtClean="0"/>
              <a:t>involves planting crops that </a:t>
            </a:r>
            <a:r>
              <a:rPr lang="ga-IE" dirty="0" smtClean="0">
                <a:solidFill>
                  <a:srgbClr val="00B050"/>
                </a:solidFill>
              </a:rPr>
              <a:t>mature at different times in  widely spaced rows</a:t>
            </a:r>
            <a:r>
              <a:rPr lang="ga-IE" dirty="0" smtClean="0"/>
              <a:t>. </a:t>
            </a:r>
            <a:endParaRPr lang="en-IE" dirty="0" smtClean="0"/>
          </a:p>
          <a:p>
            <a:pPr eaLnBrk="1" hangingPunct="1"/>
            <a:r>
              <a:rPr lang="ga-IE" dirty="0" smtClean="0"/>
              <a:t>The ideal situation is where crops are at different heights, harvested at different times and have different nutrient needs. </a:t>
            </a:r>
            <a:endParaRPr lang="en-IE" dirty="0" smtClean="0"/>
          </a:p>
          <a:p>
            <a:pPr eaLnBrk="1" hangingPunct="1"/>
            <a:r>
              <a:rPr lang="ga-IE" dirty="0" smtClean="0">
                <a:solidFill>
                  <a:srgbClr val="00B050"/>
                </a:solidFill>
              </a:rPr>
              <a:t>By varying the crops the soil in not exhausted and the entire field is not exposed at once</a:t>
            </a:r>
            <a:r>
              <a:rPr lang="ga-IE" dirty="0" smtClean="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9202" name="Picture 2" descr="http://images.inmagine.com/img/corbis/crb252/crb252048.jpg"/>
          <p:cNvPicPr>
            <a:picLocks noChangeAspect="1" noChangeArrowheads="1"/>
          </p:cNvPicPr>
          <p:nvPr/>
        </p:nvPicPr>
        <p:blipFill>
          <a:blip r:embed="rId3" cstate="print"/>
          <a:srcRect/>
          <a:stretch>
            <a:fillRect/>
          </a:stretch>
        </p:blipFill>
        <p:spPr bwMode="auto">
          <a:xfrm>
            <a:off x="395536" y="980728"/>
            <a:ext cx="7909332" cy="5279479"/>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ga-IE">
              <a:solidFill>
                <a:schemeClr val="accent1">
                  <a:tint val="88000"/>
                  <a:satMod val="150000"/>
                </a:schemeClr>
              </a:solidFill>
            </a:endParaRPr>
          </a:p>
        </p:txBody>
      </p:sp>
      <p:sp>
        <p:nvSpPr>
          <p:cNvPr id="233475"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233476" name="Picture 4" descr="http://wwwdelivery.superstock.com/WI/223/1555/PreviewComp/SuperStock_1555R-5301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500688"/>
            <a:ext cx="8401050" cy="1050925"/>
          </a:xfrm>
        </p:spPr>
        <p:txBody>
          <a:bodyPr>
            <a:normAutofit fontScale="90000"/>
          </a:bodyPr>
          <a:lstStyle/>
          <a:p>
            <a:pPr eaLnBrk="1" fontAlgn="auto" hangingPunct="1">
              <a:spcAft>
                <a:spcPts val="0"/>
              </a:spcAft>
              <a:defRPr/>
            </a:pPr>
            <a:r>
              <a:rPr lang="ga-IE" dirty="0" smtClean="0">
                <a:solidFill>
                  <a:schemeClr val="accent1">
                    <a:tint val="88000"/>
                    <a:satMod val="150000"/>
                  </a:schemeClr>
                </a:solidFill>
              </a:rPr>
              <a:t>Soil Conservation-New animal breeds and Eu policy</a:t>
            </a:r>
            <a:endParaRPr lang="ga-IE" dirty="0">
              <a:solidFill>
                <a:schemeClr val="accent1">
                  <a:tint val="88000"/>
                  <a:satMod val="150000"/>
                </a:schemeClr>
              </a:solidFill>
            </a:endParaRPr>
          </a:p>
        </p:txBody>
      </p:sp>
      <p:sp>
        <p:nvSpPr>
          <p:cNvPr id="3" name="Content Placeholder 2"/>
          <p:cNvSpPr>
            <a:spLocks noGrp="1"/>
          </p:cNvSpPr>
          <p:nvPr>
            <p:ph idx="1"/>
          </p:nvPr>
        </p:nvSpPr>
        <p:spPr>
          <a:xfrm>
            <a:off x="285750" y="530224"/>
            <a:ext cx="8572500" cy="4410943"/>
          </a:xfrm>
        </p:spPr>
        <p:txBody>
          <a:bodyPr>
            <a:normAutofit lnSpcReduction="10000"/>
          </a:bodyPr>
          <a:lstStyle/>
          <a:p>
            <a:pPr marL="265176" indent="-265176" eaLnBrk="1" fontAlgn="auto" hangingPunct="1">
              <a:spcAft>
                <a:spcPts val="0"/>
              </a:spcAft>
              <a:buFont typeface="Wingdings 2"/>
              <a:buChar char=""/>
              <a:defRPr/>
            </a:pPr>
            <a:r>
              <a:rPr lang="ga-IE" dirty="0" smtClean="0">
                <a:solidFill>
                  <a:srgbClr val="00B050"/>
                </a:solidFill>
              </a:rPr>
              <a:t>New animals breeds have been introduced to the Sahel</a:t>
            </a:r>
            <a:r>
              <a:rPr lang="ga-IE" dirty="0" smtClean="0"/>
              <a:t>.</a:t>
            </a:r>
            <a:endParaRPr lang="en-IE" dirty="0" smtClean="0"/>
          </a:p>
          <a:p>
            <a:pPr marL="265176" indent="-265176" eaLnBrk="1" fontAlgn="auto" hangingPunct="1">
              <a:spcAft>
                <a:spcPts val="0"/>
              </a:spcAft>
              <a:buFont typeface="Wingdings 2"/>
              <a:buChar char=""/>
              <a:defRPr/>
            </a:pPr>
            <a:r>
              <a:rPr lang="ga-IE" dirty="0" smtClean="0"/>
              <a:t> They included smaller better quality herds that fatten more quickly and produce more milk</a:t>
            </a:r>
            <a:endParaRPr lang="en-IE" dirty="0" smtClean="0"/>
          </a:p>
          <a:p>
            <a:pPr marL="265176" indent="-265176" eaLnBrk="1" fontAlgn="auto" hangingPunct="1">
              <a:spcAft>
                <a:spcPts val="0"/>
              </a:spcAft>
              <a:buFont typeface="Wingdings 2"/>
              <a:buChar char=""/>
              <a:defRPr/>
            </a:pPr>
            <a:r>
              <a:rPr lang="ga-IE" dirty="0" smtClean="0"/>
              <a:t>So </a:t>
            </a:r>
            <a:r>
              <a:rPr lang="ga-IE" dirty="0" smtClean="0">
                <a:solidFill>
                  <a:srgbClr val="00B050"/>
                </a:solidFill>
              </a:rPr>
              <a:t>while production has increased the demand on grazing has decreased</a:t>
            </a:r>
            <a:r>
              <a:rPr lang="ga-IE" dirty="0" smtClean="0"/>
              <a:t>.</a:t>
            </a:r>
            <a:endParaRPr lang="en-IE" dirty="0" smtClean="0"/>
          </a:p>
          <a:p>
            <a:pPr marL="265176" indent="-265176" eaLnBrk="1" fontAlgn="auto" hangingPunct="1">
              <a:spcAft>
                <a:spcPts val="0"/>
              </a:spcAft>
              <a:buFont typeface="Wingdings 2"/>
              <a:buChar char=""/>
              <a:defRPr/>
            </a:pPr>
            <a:r>
              <a:rPr lang="ga-IE" dirty="0" smtClean="0"/>
              <a:t> Sheep and goats have been introduced to areas of poor scrub that would otherwise go unfarmed.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ga-IE">
              <a:solidFill>
                <a:schemeClr val="accent1">
                  <a:tint val="88000"/>
                  <a:satMod val="150000"/>
                </a:schemeClr>
              </a:solidFill>
            </a:endParaRPr>
          </a:p>
        </p:txBody>
      </p:sp>
      <p:sp>
        <p:nvSpPr>
          <p:cNvPr id="235523" name="Content Placeholder 2"/>
          <p:cNvSpPr>
            <a:spLocks noGrp="1"/>
          </p:cNvSpPr>
          <p:nvPr>
            <p:ph idx="1"/>
          </p:nvPr>
        </p:nvSpPr>
        <p:spPr>
          <a:xfrm>
            <a:off x="503238" y="530225"/>
            <a:ext cx="8183562" cy="4187825"/>
          </a:xfrm>
        </p:spPr>
        <p:txBody>
          <a:bodyPr/>
          <a:lstStyle/>
          <a:p>
            <a:pPr eaLnBrk="1" hangingPunct="1"/>
            <a:endParaRPr lang="en-US" smtClean="0"/>
          </a:p>
        </p:txBody>
      </p:sp>
      <p:pic>
        <p:nvPicPr>
          <p:cNvPr id="235524" name="Picture 2" descr="http://www.dex-info.net/images/Red.j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environment11.pbworks.com/f/1274223667/irrigation-soil-erosion.jpg"/>
          <p:cNvPicPr>
            <a:picLocks noChangeAspect="1" noChangeArrowheads="1"/>
          </p:cNvPicPr>
          <p:nvPr/>
        </p:nvPicPr>
        <p:blipFill>
          <a:blip r:embed="rId3" cstate="print"/>
          <a:srcRect/>
          <a:stretch>
            <a:fillRect/>
          </a:stretch>
        </p:blipFill>
        <p:spPr bwMode="auto">
          <a:xfrm>
            <a:off x="0" y="196244"/>
            <a:ext cx="4860032" cy="6447642"/>
          </a:xfrm>
          <a:prstGeom prst="rect">
            <a:avLst/>
          </a:prstGeom>
          <a:noFill/>
        </p:spPr>
      </p:pic>
      <p:pic>
        <p:nvPicPr>
          <p:cNvPr id="2052" name="Picture 4" descr="http://soilerosion.net/image/hillslope_rills.jpg"/>
          <p:cNvPicPr>
            <a:picLocks noChangeAspect="1" noChangeArrowheads="1"/>
          </p:cNvPicPr>
          <p:nvPr/>
        </p:nvPicPr>
        <p:blipFill>
          <a:blip r:embed="rId4" cstate="print"/>
          <a:srcRect/>
          <a:stretch>
            <a:fillRect/>
          </a:stretch>
        </p:blipFill>
        <p:spPr bwMode="auto">
          <a:xfrm>
            <a:off x="4355976" y="0"/>
            <a:ext cx="4788024"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1250" name="Picture 2" descr="http://irecee.files.wordpress.com/2009/11/f-2-28-5296225_bothar_logocopy.jpg?w=230&amp;h=165"/>
          <p:cNvPicPr>
            <a:picLocks noChangeAspect="1" noChangeArrowheads="1"/>
          </p:cNvPicPr>
          <p:nvPr/>
        </p:nvPicPr>
        <p:blipFill>
          <a:blip r:embed="rId3" cstate="print"/>
          <a:srcRect/>
          <a:stretch>
            <a:fillRect/>
          </a:stretch>
        </p:blipFill>
        <p:spPr bwMode="auto">
          <a:xfrm>
            <a:off x="1331640" y="908720"/>
            <a:ext cx="6408712" cy="504337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a:t>
            </a:r>
            <a:endParaRPr lang="en-US" dirty="0"/>
          </a:p>
        </p:txBody>
      </p:sp>
      <p:sp>
        <p:nvSpPr>
          <p:cNvPr id="3" name="Content Placeholder 2"/>
          <p:cNvSpPr>
            <a:spLocks noGrp="1"/>
          </p:cNvSpPr>
          <p:nvPr>
            <p:ph idx="1"/>
          </p:nvPr>
        </p:nvSpPr>
        <p:spPr/>
        <p:txBody>
          <a:bodyPr/>
          <a:lstStyle/>
          <a:p>
            <a:r>
              <a:rPr lang="en-IE" dirty="0" smtClean="0"/>
              <a:t>Discuss how human activities accelerate soil erosion.</a:t>
            </a:r>
          </a:p>
          <a:p>
            <a:r>
              <a:rPr lang="en-IE" dirty="0" smtClean="0"/>
              <a:t>Examine the causes of soil erosion and outline methods used to prevent it.</a:t>
            </a:r>
          </a:p>
          <a:p>
            <a:r>
              <a:rPr lang="en-IE" dirty="0" smtClean="0"/>
              <a:t>Examine how over cropping/ overgrazing and desertification can </a:t>
            </a:r>
            <a:r>
              <a:rPr lang="en-IE" smtClean="0"/>
              <a:t>affect soil.</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rgbClr val="00B0F0"/>
                </a:solidFill>
              </a:rPr>
              <a:t>Natural </a:t>
            </a:r>
            <a:r>
              <a:rPr lang="en-IE" dirty="0">
                <a:solidFill>
                  <a:srgbClr val="00B0F0"/>
                </a:solidFill>
              </a:rPr>
              <a:t>C</a:t>
            </a:r>
            <a:r>
              <a:rPr lang="en-IE" dirty="0" smtClean="0">
                <a:solidFill>
                  <a:srgbClr val="00B0F0"/>
                </a:solidFill>
              </a:rPr>
              <a:t>auses of Soil Erosion</a:t>
            </a:r>
            <a:br>
              <a:rPr lang="en-IE" dirty="0" smtClean="0">
                <a:solidFill>
                  <a:srgbClr val="00B0F0"/>
                </a:solidFill>
              </a:rPr>
            </a:br>
            <a:r>
              <a:rPr lang="en-IE" dirty="0" smtClean="0">
                <a:solidFill>
                  <a:srgbClr val="00B0F0"/>
                </a:solidFill>
              </a:rPr>
              <a:t>Rain and wind</a:t>
            </a:r>
            <a:endParaRPr lang="en-US" dirty="0">
              <a:solidFill>
                <a:srgbClr val="00B0F0"/>
              </a:solidFill>
            </a:endParaRPr>
          </a:p>
        </p:txBody>
      </p:sp>
      <p:sp>
        <p:nvSpPr>
          <p:cNvPr id="3" name="Content Placeholder 2"/>
          <p:cNvSpPr>
            <a:spLocks noGrp="1"/>
          </p:cNvSpPr>
          <p:nvPr>
            <p:ph idx="1"/>
          </p:nvPr>
        </p:nvSpPr>
        <p:spPr/>
        <p:txBody>
          <a:bodyPr/>
          <a:lstStyle/>
          <a:p>
            <a:r>
              <a:rPr lang="en-IE" dirty="0" smtClean="0"/>
              <a:t>Wind is also effective at eroding exposed soil.</a:t>
            </a:r>
          </a:p>
          <a:p>
            <a:pPr marL="514350" indent="-514350">
              <a:buFont typeface="+mj-lt"/>
              <a:buAutoNum type="arabicPeriod"/>
            </a:pPr>
            <a:r>
              <a:rPr lang="en-IE" dirty="0" err="1" smtClean="0">
                <a:solidFill>
                  <a:srgbClr val="00B050"/>
                </a:solidFill>
              </a:rPr>
              <a:t>Saltation</a:t>
            </a:r>
            <a:r>
              <a:rPr lang="en-IE" dirty="0" smtClean="0"/>
              <a:t>- fine/medium particles are lifted a short distance dislodging more soil as they fall back to the ground.</a:t>
            </a:r>
          </a:p>
          <a:p>
            <a:pPr marL="514350" indent="-514350">
              <a:buFont typeface="+mj-lt"/>
              <a:buAutoNum type="arabicPeriod"/>
            </a:pPr>
            <a:r>
              <a:rPr lang="en-IE" dirty="0" smtClean="0">
                <a:solidFill>
                  <a:srgbClr val="00B050"/>
                </a:solidFill>
              </a:rPr>
              <a:t>Suspension</a:t>
            </a:r>
            <a:r>
              <a:rPr lang="en-IE" dirty="0" smtClean="0"/>
              <a:t>- fine particles remain suspended in the air over long distances.</a:t>
            </a:r>
          </a:p>
          <a:p>
            <a:pPr marL="514350" indent="-514350">
              <a:buFont typeface="+mj-lt"/>
              <a:buAutoNum type="arabicPeriod"/>
            </a:pPr>
            <a:r>
              <a:rPr lang="en-IE" dirty="0" smtClean="0">
                <a:solidFill>
                  <a:srgbClr val="00B050"/>
                </a:solidFill>
              </a:rPr>
              <a:t>Surface creep- </a:t>
            </a:r>
            <a:r>
              <a:rPr lang="en-IE" dirty="0" smtClean="0"/>
              <a:t>movement of large particles along the surface.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7C0CAE49-6569-4066-B707-AB7E8AF0A8C1}" type="datetime1">
              <a:rPr lang="en-GB"/>
              <a:pPr>
                <a:defRPr/>
              </a:pPr>
              <a:t>04/10/2012</a:t>
            </a:fld>
            <a:endParaRPr lang="en-GB"/>
          </a:p>
        </p:txBody>
      </p:sp>
      <p:sp>
        <p:nvSpPr>
          <p:cNvPr id="7" name="Footer Placeholder 4"/>
          <p:cNvSpPr>
            <a:spLocks noGrp="1"/>
          </p:cNvSpPr>
          <p:nvPr>
            <p:ph type="ftr" sz="quarter" idx="11"/>
          </p:nvPr>
        </p:nvSpPr>
        <p:spPr/>
        <p:txBody>
          <a:bodyPr/>
          <a:lstStyle/>
          <a:p>
            <a:pPr>
              <a:defRPr/>
            </a:pPr>
            <a:r>
              <a:rPr lang="en-GB"/>
              <a:t>Revised Geography Syllabus</a:t>
            </a:r>
          </a:p>
        </p:txBody>
      </p:sp>
      <p:sp>
        <p:nvSpPr>
          <p:cNvPr id="8" name="Slide Number Placeholder 5"/>
          <p:cNvSpPr>
            <a:spLocks noGrp="1"/>
          </p:cNvSpPr>
          <p:nvPr>
            <p:ph type="sldNum" sz="quarter" idx="12"/>
          </p:nvPr>
        </p:nvSpPr>
        <p:spPr/>
        <p:txBody>
          <a:bodyPr/>
          <a:lstStyle/>
          <a:p>
            <a:pPr>
              <a:defRPr/>
            </a:pPr>
            <a:fld id="{EA18FD06-BE0F-4420-AC37-73946CAA8EAD}" type="slidenum">
              <a:rPr lang="en-GB"/>
              <a:pPr>
                <a:defRPr/>
              </a:pPr>
              <a:t>9</a:t>
            </a:fld>
            <a:endParaRPr lang="en-GB"/>
          </a:p>
        </p:txBody>
      </p:sp>
      <p:sp>
        <p:nvSpPr>
          <p:cNvPr id="209926" name="Text Box 3"/>
          <p:cNvSpPr txBox="1">
            <a:spLocks noChangeArrowheads="1"/>
          </p:cNvSpPr>
          <p:nvPr/>
        </p:nvSpPr>
        <p:spPr bwMode="auto">
          <a:xfrm>
            <a:off x="1763688" y="332656"/>
            <a:ext cx="5183187" cy="519113"/>
          </a:xfrm>
          <a:prstGeom prst="rect">
            <a:avLst/>
          </a:prstGeom>
          <a:noFill/>
          <a:ln w="9525">
            <a:noFill/>
            <a:miter lim="800000"/>
            <a:headEnd type="none" w="sm" len="sm"/>
            <a:tailEnd type="none" w="sm" len="sm"/>
          </a:ln>
        </p:spPr>
        <p:txBody>
          <a:bodyPr>
            <a:spAutoFit/>
          </a:bodyPr>
          <a:lstStyle/>
          <a:p>
            <a:pPr algn="ctr">
              <a:spcBef>
                <a:spcPct val="50000"/>
              </a:spcBef>
            </a:pPr>
            <a:r>
              <a:rPr lang="en-IE" sz="2800" b="1" dirty="0">
                <a:solidFill>
                  <a:schemeClr val="accent1"/>
                </a:solidFill>
                <a:latin typeface="Verdana" pitchFamily="34" charset="0"/>
              </a:rPr>
              <a:t>Erosion caused by wind</a:t>
            </a:r>
            <a:endParaRPr lang="en-US" sz="2800" b="1" dirty="0">
              <a:solidFill>
                <a:schemeClr val="accent1"/>
              </a:solidFill>
              <a:latin typeface="Verdana" pitchFamily="34" charset="0"/>
            </a:endParaRPr>
          </a:p>
        </p:txBody>
      </p:sp>
      <p:pic>
        <p:nvPicPr>
          <p:cNvPr id="209927" name="Picture 5" descr="soil38"/>
          <p:cNvPicPr>
            <a:picLocks noChangeAspect="1" noChangeArrowheads="1"/>
          </p:cNvPicPr>
          <p:nvPr/>
        </p:nvPicPr>
        <p:blipFill>
          <a:blip r:embed="rId3" cstate="print"/>
          <a:srcRect/>
          <a:stretch>
            <a:fillRect/>
          </a:stretch>
        </p:blipFill>
        <p:spPr bwMode="auto">
          <a:xfrm>
            <a:off x="0" y="908721"/>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1800</Words>
  <Application>Microsoft Office PowerPoint</Application>
  <PresentationFormat>On-screen Show (4:3)</PresentationFormat>
  <Paragraphs>230</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Humans and Soil Soil erosion and conservation</vt:lpstr>
      <vt:lpstr>By the end of this section you will be able....</vt:lpstr>
      <vt:lpstr>Soil Erosion</vt:lpstr>
      <vt:lpstr>Natural Causes of soil erosion</vt:lpstr>
      <vt:lpstr>Natural Causes of Soil Erosion Rain and wind</vt:lpstr>
      <vt:lpstr>Slide 6</vt:lpstr>
      <vt:lpstr>Slide 7</vt:lpstr>
      <vt:lpstr>Natural Causes of Soil Erosion Rain and wind</vt:lpstr>
      <vt:lpstr>Slide 9</vt:lpstr>
      <vt:lpstr>Slide 10</vt:lpstr>
      <vt:lpstr>Natural Causes of Soil Erosion Rain and wind</vt:lpstr>
      <vt:lpstr>Human Causes of soil erosion</vt:lpstr>
      <vt:lpstr>Human causes of soil erosion</vt:lpstr>
      <vt:lpstr>Slide 14</vt:lpstr>
      <vt:lpstr>Human causes of soil erosion</vt:lpstr>
      <vt:lpstr>SOILS – Human Interference</vt:lpstr>
      <vt:lpstr>Problems of soil erosion</vt:lpstr>
      <vt:lpstr>Case Study- Soil erosion and desertification in the Sahel region of Africa</vt:lpstr>
      <vt:lpstr>SOILS –  Human Interference</vt:lpstr>
      <vt:lpstr>The Sahel Causes??? Solutions???</vt:lpstr>
      <vt:lpstr>Desertification in the Sahel</vt:lpstr>
      <vt:lpstr>Slide 22</vt:lpstr>
      <vt:lpstr>Desertification in the Sahel</vt:lpstr>
      <vt:lpstr>Population Growth- In the Sahel</vt:lpstr>
      <vt:lpstr>Slide 25</vt:lpstr>
      <vt:lpstr>Human Activities- Overgrazing</vt:lpstr>
      <vt:lpstr>Slide 27</vt:lpstr>
      <vt:lpstr>Slide 28</vt:lpstr>
      <vt:lpstr>Slide 29</vt:lpstr>
      <vt:lpstr>Human Activities- Overgrazing</vt:lpstr>
      <vt:lpstr>Slide 31</vt:lpstr>
      <vt:lpstr>Slide 32</vt:lpstr>
      <vt:lpstr>Human Activities- Over-cropping</vt:lpstr>
      <vt:lpstr>Slide 34</vt:lpstr>
      <vt:lpstr>Slide 35</vt:lpstr>
      <vt:lpstr>Slide 36</vt:lpstr>
      <vt:lpstr>Human Activities- Over-cropping</vt:lpstr>
      <vt:lpstr>Slide 38</vt:lpstr>
      <vt:lpstr>Slide 39</vt:lpstr>
      <vt:lpstr>Human Activities-Deforestation</vt:lpstr>
      <vt:lpstr>Slide 41</vt:lpstr>
      <vt:lpstr>Slide 42</vt:lpstr>
      <vt:lpstr>Human Activities-Results</vt:lpstr>
      <vt:lpstr>Slide 44</vt:lpstr>
      <vt:lpstr>Climatic Change</vt:lpstr>
      <vt:lpstr>Slide 46</vt:lpstr>
      <vt:lpstr>SOILS –  Human Interference</vt:lpstr>
      <vt:lpstr>Slide 48</vt:lpstr>
      <vt:lpstr>Methods of soil conservation</vt:lpstr>
      <vt:lpstr>Soil Conservation</vt:lpstr>
      <vt:lpstr>Slide 51</vt:lpstr>
      <vt:lpstr>Soil Conservation</vt:lpstr>
      <vt:lpstr>Soil Conservation-Forest management</vt:lpstr>
      <vt:lpstr>Slide 54</vt:lpstr>
      <vt:lpstr>Slide 55</vt:lpstr>
      <vt:lpstr>Soil conservation- Stone Lines</vt:lpstr>
      <vt:lpstr>Slide 57</vt:lpstr>
      <vt:lpstr>Slide 58</vt:lpstr>
      <vt:lpstr>Soil Conservation- Terracing</vt:lpstr>
      <vt:lpstr>Slide 60</vt:lpstr>
      <vt:lpstr>Slide 61</vt:lpstr>
      <vt:lpstr>Soil Conservation- Contour Ploughing</vt:lpstr>
      <vt:lpstr>Slide 63</vt:lpstr>
      <vt:lpstr>Slide 64</vt:lpstr>
      <vt:lpstr>Soil Conservation- Strip farming</vt:lpstr>
      <vt:lpstr>Slide 66</vt:lpstr>
      <vt:lpstr>Slide 67</vt:lpstr>
      <vt:lpstr>Soil Conservation-New animal breeds and Eu policy</vt:lpstr>
      <vt:lpstr>Slide 69</vt:lpstr>
      <vt:lpstr>Slide 70</vt:lpstr>
      <vt:lpstr>Questions</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erosion and conservation</dc:title>
  <dc:creator>Valued Acer Customer</dc:creator>
  <cp:lastModifiedBy>Valued Acer Customer</cp:lastModifiedBy>
  <cp:revision>12</cp:revision>
  <dcterms:created xsi:type="dcterms:W3CDTF">2011-06-08T08:30:16Z</dcterms:created>
  <dcterms:modified xsi:type="dcterms:W3CDTF">2012-10-04T09:29:16Z</dcterms:modified>
</cp:coreProperties>
</file>