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Default Extension="jpeg" ContentType="image/jpeg"/>
  <Override PartName="/ppt/notesSlides/notesSlide28.xml" ContentType="application/vnd.openxmlformats-officedocument.presentationml.notesSlide+xml"/>
  <Default Extension="emf" ContentType="image/x-emf"/>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8"/>
  </p:notesMasterIdLst>
  <p:sldIdLst>
    <p:sldId id="303" r:id="rId2"/>
    <p:sldId id="276" r:id="rId3"/>
    <p:sldId id="277" r:id="rId4"/>
    <p:sldId id="278" r:id="rId5"/>
    <p:sldId id="279" r:id="rId6"/>
    <p:sldId id="281" r:id="rId7"/>
    <p:sldId id="282" r:id="rId8"/>
    <p:sldId id="280" r:id="rId9"/>
    <p:sldId id="286" r:id="rId10"/>
    <p:sldId id="285" r:id="rId11"/>
    <p:sldId id="296" r:id="rId12"/>
    <p:sldId id="284" r:id="rId13"/>
    <p:sldId id="287" r:id="rId14"/>
    <p:sldId id="297" r:id="rId15"/>
    <p:sldId id="298" r:id="rId16"/>
    <p:sldId id="299" r:id="rId17"/>
    <p:sldId id="288" r:id="rId18"/>
    <p:sldId id="283" r:id="rId19"/>
    <p:sldId id="290" r:id="rId20"/>
    <p:sldId id="289" r:id="rId21"/>
    <p:sldId id="291" r:id="rId22"/>
    <p:sldId id="300" r:id="rId23"/>
    <p:sldId id="292" r:id="rId24"/>
    <p:sldId id="293" r:id="rId25"/>
    <p:sldId id="301" r:id="rId26"/>
    <p:sldId id="302" r:id="rId27"/>
    <p:sldId id="294" r:id="rId28"/>
    <p:sldId id="257" r:id="rId29"/>
    <p:sldId id="295" r:id="rId30"/>
    <p:sldId id="256" r:id="rId31"/>
    <p:sldId id="258" r:id="rId32"/>
    <p:sldId id="259" r:id="rId33"/>
    <p:sldId id="260" r:id="rId34"/>
    <p:sldId id="261" r:id="rId35"/>
    <p:sldId id="262" r:id="rId36"/>
    <p:sldId id="263" r:id="rId37"/>
    <p:sldId id="265" r:id="rId38"/>
    <p:sldId id="264" r:id="rId39"/>
    <p:sldId id="266" r:id="rId40"/>
    <p:sldId id="267" r:id="rId41"/>
    <p:sldId id="268" r:id="rId42"/>
    <p:sldId id="269" r:id="rId43"/>
    <p:sldId id="270" r:id="rId44"/>
    <p:sldId id="273" r:id="rId45"/>
    <p:sldId id="271" r:id="rId46"/>
    <p:sldId id="272" r:id="rId47"/>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Times New Roman" pitchFamily="18" charset="0"/>
        <a:ea typeface="+mn-ea"/>
        <a:cs typeface="+mn-cs"/>
      </a:defRPr>
    </a:lvl1pPr>
    <a:lvl2pPr marL="457200" algn="l" rtl="0" fontAlgn="base">
      <a:spcBef>
        <a:spcPct val="0"/>
      </a:spcBef>
      <a:spcAft>
        <a:spcPct val="0"/>
      </a:spcAft>
      <a:defRPr kern="1200">
        <a:solidFill>
          <a:schemeClr val="tx1"/>
        </a:solidFill>
        <a:latin typeface="Times New Roman" pitchFamily="18" charset="0"/>
        <a:ea typeface="+mn-ea"/>
        <a:cs typeface="+mn-cs"/>
      </a:defRPr>
    </a:lvl2pPr>
    <a:lvl3pPr marL="914400" algn="l" rtl="0" fontAlgn="base">
      <a:spcBef>
        <a:spcPct val="0"/>
      </a:spcBef>
      <a:spcAft>
        <a:spcPct val="0"/>
      </a:spcAft>
      <a:defRPr kern="1200">
        <a:solidFill>
          <a:schemeClr val="tx1"/>
        </a:solidFill>
        <a:latin typeface="Times New Roman" pitchFamily="18" charset="0"/>
        <a:ea typeface="+mn-ea"/>
        <a:cs typeface="+mn-cs"/>
      </a:defRPr>
    </a:lvl3pPr>
    <a:lvl4pPr marL="1371600" algn="l" rtl="0" fontAlgn="base">
      <a:spcBef>
        <a:spcPct val="0"/>
      </a:spcBef>
      <a:spcAft>
        <a:spcPct val="0"/>
      </a:spcAft>
      <a:defRPr kern="1200">
        <a:solidFill>
          <a:schemeClr val="tx1"/>
        </a:solidFill>
        <a:latin typeface="Times New Roman" pitchFamily="18" charset="0"/>
        <a:ea typeface="+mn-ea"/>
        <a:cs typeface="+mn-cs"/>
      </a:defRPr>
    </a:lvl4pPr>
    <a:lvl5pPr marL="1828800" algn="l" rtl="0" fontAlgn="base">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660066"/>
    <a:srgbClr val="660033"/>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4" autoAdjust="0"/>
    <p:restoredTop sz="94718" autoAdjust="0"/>
  </p:normalViewPr>
  <p:slideViewPr>
    <p:cSldViewPr>
      <p:cViewPr>
        <p:scale>
          <a:sx n="66" d="100"/>
          <a:sy n="66" d="100"/>
        </p:scale>
        <p:origin x="-636"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1B8283-6FC4-457B-AD79-C217030A095F}" type="datetimeFigureOut">
              <a:rPr lang="en-IE" smtClean="0"/>
              <a:pPr/>
              <a:t>16/03/2012</a:t>
            </a:fld>
            <a:endParaRPr lang="en-I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C1AE02-A279-464E-8C13-9AFF0A240CE3}" type="slidenum">
              <a:rPr lang="en-IE" smtClean="0"/>
              <a:pPr/>
              <a:t>‹#›</a:t>
            </a:fld>
            <a:endParaRPr lang="en-I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6AC1AE02-A279-464E-8C13-9AFF0A240CE3}" type="slidenum">
              <a:rPr lang="en-IE" smtClean="0"/>
              <a:pPr/>
              <a:t>1</a:t>
            </a:fld>
            <a:endParaRPr lang="en-I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6AC1AE02-A279-464E-8C13-9AFF0A240CE3}" type="slidenum">
              <a:rPr lang="en-IE" smtClean="0"/>
              <a:pPr/>
              <a:t>10</a:t>
            </a:fld>
            <a:endParaRPr lang="en-I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6AC1AE02-A279-464E-8C13-9AFF0A240CE3}" type="slidenum">
              <a:rPr lang="en-IE" smtClean="0"/>
              <a:pPr/>
              <a:t>11</a:t>
            </a:fld>
            <a:endParaRPr lang="en-I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6AC1AE02-A279-464E-8C13-9AFF0A240CE3}" type="slidenum">
              <a:rPr lang="en-IE" smtClean="0"/>
              <a:pPr/>
              <a:t>12</a:t>
            </a:fld>
            <a:endParaRPr lang="en-I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6AC1AE02-A279-464E-8C13-9AFF0A240CE3}" type="slidenum">
              <a:rPr lang="en-IE" smtClean="0"/>
              <a:pPr/>
              <a:t>13</a:t>
            </a:fld>
            <a:endParaRPr lang="en-I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6AC1AE02-A279-464E-8C13-9AFF0A240CE3}" type="slidenum">
              <a:rPr lang="en-IE" smtClean="0"/>
              <a:pPr/>
              <a:t>14</a:t>
            </a:fld>
            <a:endParaRPr lang="en-I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6AC1AE02-A279-464E-8C13-9AFF0A240CE3}" type="slidenum">
              <a:rPr lang="en-IE" smtClean="0"/>
              <a:pPr/>
              <a:t>15</a:t>
            </a:fld>
            <a:endParaRPr lang="en-I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6AC1AE02-A279-464E-8C13-9AFF0A240CE3}" type="slidenum">
              <a:rPr lang="en-IE" smtClean="0"/>
              <a:pPr/>
              <a:t>16</a:t>
            </a:fld>
            <a:endParaRPr lang="en-I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6AC1AE02-A279-464E-8C13-9AFF0A240CE3}" type="slidenum">
              <a:rPr lang="en-IE" smtClean="0"/>
              <a:pPr/>
              <a:t>17</a:t>
            </a:fld>
            <a:endParaRPr lang="en-I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6AC1AE02-A279-464E-8C13-9AFF0A240CE3}" type="slidenum">
              <a:rPr lang="en-IE" smtClean="0"/>
              <a:pPr/>
              <a:t>18</a:t>
            </a:fld>
            <a:endParaRPr lang="en-I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6AC1AE02-A279-464E-8C13-9AFF0A240CE3}" type="slidenum">
              <a:rPr lang="en-IE" smtClean="0"/>
              <a:pPr/>
              <a:t>19</a:t>
            </a:fld>
            <a:endParaRPr lang="en-I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6AC1AE02-A279-464E-8C13-9AFF0A240CE3}" type="slidenum">
              <a:rPr lang="en-IE" smtClean="0"/>
              <a:pPr/>
              <a:t>2</a:t>
            </a:fld>
            <a:endParaRPr lang="en-I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6AC1AE02-A279-464E-8C13-9AFF0A240CE3}" type="slidenum">
              <a:rPr lang="en-IE" smtClean="0"/>
              <a:pPr/>
              <a:t>20</a:t>
            </a:fld>
            <a:endParaRPr lang="en-I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6AC1AE02-A279-464E-8C13-9AFF0A240CE3}" type="slidenum">
              <a:rPr lang="en-IE" smtClean="0"/>
              <a:pPr/>
              <a:t>21</a:t>
            </a:fld>
            <a:endParaRPr lang="en-I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6AC1AE02-A279-464E-8C13-9AFF0A240CE3}" type="slidenum">
              <a:rPr lang="en-IE" smtClean="0"/>
              <a:pPr/>
              <a:t>22</a:t>
            </a:fld>
            <a:endParaRPr lang="en-I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6AC1AE02-A279-464E-8C13-9AFF0A240CE3}" type="slidenum">
              <a:rPr lang="en-IE" smtClean="0"/>
              <a:pPr/>
              <a:t>23</a:t>
            </a:fld>
            <a:endParaRPr lang="en-I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6AC1AE02-A279-464E-8C13-9AFF0A240CE3}" type="slidenum">
              <a:rPr lang="en-IE" smtClean="0"/>
              <a:pPr/>
              <a:t>24</a:t>
            </a:fld>
            <a:endParaRPr lang="en-I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6AC1AE02-A279-464E-8C13-9AFF0A240CE3}" type="slidenum">
              <a:rPr lang="en-IE" smtClean="0"/>
              <a:pPr/>
              <a:t>25</a:t>
            </a:fld>
            <a:endParaRPr lang="en-I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6AC1AE02-A279-464E-8C13-9AFF0A240CE3}" type="slidenum">
              <a:rPr lang="en-IE" smtClean="0"/>
              <a:pPr/>
              <a:t>26</a:t>
            </a:fld>
            <a:endParaRPr lang="en-I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6AC1AE02-A279-464E-8C13-9AFF0A240CE3}" type="slidenum">
              <a:rPr lang="en-IE" smtClean="0"/>
              <a:pPr/>
              <a:t>27</a:t>
            </a:fld>
            <a:endParaRPr lang="en-I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6AC1AE02-A279-464E-8C13-9AFF0A240CE3}" type="slidenum">
              <a:rPr lang="en-IE" smtClean="0"/>
              <a:pPr/>
              <a:t>28</a:t>
            </a:fld>
            <a:endParaRPr lang="en-I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6AC1AE02-A279-464E-8C13-9AFF0A240CE3}" type="slidenum">
              <a:rPr lang="en-IE" smtClean="0"/>
              <a:pPr/>
              <a:t>29</a:t>
            </a:fld>
            <a:endParaRPr lang="en-I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6AC1AE02-A279-464E-8C13-9AFF0A240CE3}" type="slidenum">
              <a:rPr lang="en-IE" smtClean="0"/>
              <a:pPr/>
              <a:t>3</a:t>
            </a:fld>
            <a:endParaRPr lang="en-I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6AC1AE02-A279-464E-8C13-9AFF0A240CE3}" type="slidenum">
              <a:rPr lang="en-IE" smtClean="0"/>
              <a:pPr/>
              <a:t>30</a:t>
            </a:fld>
            <a:endParaRPr lang="en-I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6AC1AE02-A279-464E-8C13-9AFF0A240CE3}" type="slidenum">
              <a:rPr lang="en-IE" smtClean="0"/>
              <a:pPr/>
              <a:t>31</a:t>
            </a:fld>
            <a:endParaRPr lang="en-I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6AC1AE02-A279-464E-8C13-9AFF0A240CE3}" type="slidenum">
              <a:rPr lang="en-IE" smtClean="0"/>
              <a:pPr/>
              <a:t>32</a:t>
            </a:fld>
            <a:endParaRPr lang="en-I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6AC1AE02-A279-464E-8C13-9AFF0A240CE3}" type="slidenum">
              <a:rPr lang="en-IE" smtClean="0"/>
              <a:pPr/>
              <a:t>33</a:t>
            </a:fld>
            <a:endParaRPr lang="en-I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6AC1AE02-A279-464E-8C13-9AFF0A240CE3}" type="slidenum">
              <a:rPr lang="en-IE" smtClean="0"/>
              <a:pPr/>
              <a:t>34</a:t>
            </a:fld>
            <a:endParaRPr lang="en-I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6AC1AE02-A279-464E-8C13-9AFF0A240CE3}" type="slidenum">
              <a:rPr lang="en-IE" smtClean="0"/>
              <a:pPr/>
              <a:t>35</a:t>
            </a:fld>
            <a:endParaRPr lang="en-I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6AC1AE02-A279-464E-8C13-9AFF0A240CE3}" type="slidenum">
              <a:rPr lang="en-IE" smtClean="0"/>
              <a:pPr/>
              <a:t>36</a:t>
            </a:fld>
            <a:endParaRPr lang="en-I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6AC1AE02-A279-464E-8C13-9AFF0A240CE3}" type="slidenum">
              <a:rPr lang="en-IE" smtClean="0"/>
              <a:pPr/>
              <a:t>37</a:t>
            </a:fld>
            <a:endParaRPr lang="en-IE"/>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6AC1AE02-A279-464E-8C13-9AFF0A240CE3}" type="slidenum">
              <a:rPr lang="en-IE" smtClean="0"/>
              <a:pPr/>
              <a:t>38</a:t>
            </a:fld>
            <a:endParaRPr lang="en-IE"/>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6AC1AE02-A279-464E-8C13-9AFF0A240CE3}" type="slidenum">
              <a:rPr lang="en-IE" smtClean="0"/>
              <a:pPr/>
              <a:t>39</a:t>
            </a:fld>
            <a:endParaRPr lang="en-I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6AC1AE02-A279-464E-8C13-9AFF0A240CE3}" type="slidenum">
              <a:rPr lang="en-IE" smtClean="0"/>
              <a:pPr/>
              <a:t>4</a:t>
            </a:fld>
            <a:endParaRPr lang="en-IE"/>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6AC1AE02-A279-464E-8C13-9AFF0A240CE3}" type="slidenum">
              <a:rPr lang="en-IE" smtClean="0"/>
              <a:pPr/>
              <a:t>40</a:t>
            </a:fld>
            <a:endParaRPr lang="en-IE"/>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6AC1AE02-A279-464E-8C13-9AFF0A240CE3}" type="slidenum">
              <a:rPr lang="en-IE" smtClean="0"/>
              <a:pPr/>
              <a:t>41</a:t>
            </a:fld>
            <a:endParaRPr lang="en-IE"/>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6AC1AE02-A279-464E-8C13-9AFF0A240CE3}" type="slidenum">
              <a:rPr lang="en-IE" smtClean="0"/>
              <a:pPr/>
              <a:t>42</a:t>
            </a:fld>
            <a:endParaRPr lang="en-IE"/>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6AC1AE02-A279-464E-8C13-9AFF0A240CE3}" type="slidenum">
              <a:rPr lang="en-IE" smtClean="0"/>
              <a:pPr/>
              <a:t>43</a:t>
            </a:fld>
            <a:endParaRPr lang="en-IE"/>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6AC1AE02-A279-464E-8C13-9AFF0A240CE3}" type="slidenum">
              <a:rPr lang="en-IE" smtClean="0"/>
              <a:pPr/>
              <a:t>44</a:t>
            </a:fld>
            <a:endParaRPr lang="en-IE"/>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6AC1AE02-A279-464E-8C13-9AFF0A240CE3}" type="slidenum">
              <a:rPr lang="en-IE" smtClean="0"/>
              <a:pPr/>
              <a:t>45</a:t>
            </a:fld>
            <a:endParaRPr lang="en-IE"/>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6AC1AE02-A279-464E-8C13-9AFF0A240CE3}" type="slidenum">
              <a:rPr lang="en-IE" smtClean="0"/>
              <a:pPr/>
              <a:t>46</a:t>
            </a:fld>
            <a:endParaRPr lang="en-I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6AC1AE02-A279-464E-8C13-9AFF0A240CE3}" type="slidenum">
              <a:rPr lang="en-IE" smtClean="0"/>
              <a:pPr/>
              <a:t>5</a:t>
            </a:fld>
            <a:endParaRPr lang="en-I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6AC1AE02-A279-464E-8C13-9AFF0A240CE3}" type="slidenum">
              <a:rPr lang="en-IE" smtClean="0"/>
              <a:pPr/>
              <a:t>6</a:t>
            </a:fld>
            <a:endParaRPr lang="en-I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6AC1AE02-A279-464E-8C13-9AFF0A240CE3}" type="slidenum">
              <a:rPr lang="en-IE" smtClean="0"/>
              <a:pPr/>
              <a:t>7</a:t>
            </a:fld>
            <a:endParaRPr lang="en-I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6AC1AE02-A279-464E-8C13-9AFF0A240CE3}" type="slidenum">
              <a:rPr lang="en-IE" smtClean="0"/>
              <a:pPr/>
              <a:t>8</a:t>
            </a:fld>
            <a:endParaRPr lang="en-I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6AC1AE02-A279-464E-8C13-9AFF0A240CE3}" type="slidenum">
              <a:rPr lang="en-IE" smtClean="0"/>
              <a:pPr/>
              <a:t>9</a:t>
            </a:fld>
            <a:endParaRPr lang="en-I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p:cNvGrpSpPr>
            <a:grpSpLocks/>
          </p:cNvGrpSpPr>
          <p:nvPr/>
        </p:nvGrpSpPr>
        <p:grpSpPr bwMode="auto">
          <a:xfrm>
            <a:off x="0" y="0"/>
            <a:ext cx="9144000" cy="6934200"/>
            <a:chOff x="0" y="0"/>
            <a:chExt cx="5760" cy="4368"/>
          </a:xfrm>
        </p:grpSpPr>
        <p:sp>
          <p:nvSpPr>
            <p:cNvPr id="5123"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endParaRPr lang="en-IE"/>
            </a:p>
          </p:txBody>
        </p:sp>
        <p:sp>
          <p:nvSpPr>
            <p:cNvPr id="5124" name="Freeform 4"/>
            <p:cNvSpPr>
              <a:spLocks/>
            </p:cNvSpPr>
            <p:nvPr/>
          </p:nvSpPr>
          <p:spPr bwMode="hidden">
            <a:xfrm>
              <a:off x="0" y="2496"/>
              <a:ext cx="2112" cy="1604"/>
            </a:xfrm>
            <a:custGeom>
              <a:avLst/>
              <a:gdLst/>
              <a:ahLst/>
              <a:cxnLst>
                <a:cxn ang="0">
                  <a:pos x="580" y="1043"/>
                </a:cxn>
                <a:cxn ang="0">
                  <a:pos x="544" y="683"/>
                </a:cxn>
                <a:cxn ang="0">
                  <a:pos x="670" y="395"/>
                </a:cxn>
                <a:cxn ang="0">
                  <a:pos x="927" y="587"/>
                </a:cxn>
                <a:cxn ang="0">
                  <a:pos x="1214" y="869"/>
                </a:cxn>
                <a:cxn ang="0">
                  <a:pos x="1483" y="1109"/>
                </a:cxn>
                <a:cxn ang="0">
                  <a:pos x="1800" y="1360"/>
                </a:cxn>
                <a:cxn ang="0">
                  <a:pos x="1883" y="1414"/>
                </a:cxn>
                <a:cxn ang="0">
                  <a:pos x="1836" y="1354"/>
                </a:cxn>
                <a:cxn ang="0">
                  <a:pos x="1411" y="1001"/>
                </a:cxn>
                <a:cxn ang="0">
                  <a:pos x="1088" y="683"/>
                </a:cxn>
                <a:cxn ang="0">
                  <a:pos x="723" y="329"/>
                </a:cxn>
                <a:cxn ang="0">
                  <a:pos x="999" y="311"/>
                </a:cxn>
                <a:cxn ang="0">
                  <a:pos x="1286" y="317"/>
                </a:cxn>
                <a:cxn ang="0">
                  <a:pos x="1614" y="269"/>
                </a:cxn>
                <a:cxn ang="0">
                  <a:pos x="2123" y="197"/>
                </a:cxn>
                <a:cxn ang="0">
                  <a:pos x="2075" y="173"/>
                </a:cxn>
                <a:cxn ang="0">
                  <a:pos x="1543" y="257"/>
                </a:cxn>
                <a:cxn ang="0">
                  <a:pos x="1208" y="275"/>
                </a:cxn>
                <a:cxn ang="0">
                  <a:pos x="759" y="257"/>
                </a:cxn>
                <a:cxn ang="0">
                  <a:pos x="819" y="227"/>
                </a:cxn>
                <a:cxn ang="0">
                  <a:pos x="1142" y="0"/>
                </a:cxn>
                <a:cxn ang="0">
                  <a:pos x="1088" y="30"/>
                </a:cxn>
                <a:cxn ang="0">
                  <a:pos x="1010" y="84"/>
                </a:cxn>
                <a:cxn ang="0">
                  <a:pos x="855" y="191"/>
                </a:cxn>
                <a:cxn ang="0">
                  <a:pos x="670" y="281"/>
                </a:cxn>
                <a:cxn ang="0">
                  <a:pos x="634" y="359"/>
                </a:cxn>
                <a:cxn ang="0">
                  <a:pos x="305" y="587"/>
                </a:cxn>
                <a:cxn ang="0">
                  <a:pos x="0" y="725"/>
                </a:cxn>
                <a:cxn ang="0">
                  <a:pos x="0" y="731"/>
                </a:cxn>
                <a:cxn ang="0">
                  <a:pos x="0" y="767"/>
                </a:cxn>
                <a:cxn ang="0">
                  <a:pos x="299" y="635"/>
                </a:cxn>
                <a:cxn ang="0">
                  <a:pos x="592" y="431"/>
                </a:cxn>
                <a:cxn ang="0">
                  <a:pos x="508" y="671"/>
                </a:cxn>
                <a:cxn ang="0">
                  <a:pos x="526" y="995"/>
                </a:cxn>
                <a:cxn ang="0">
                  <a:pos x="460" y="1168"/>
                </a:cxn>
                <a:cxn ang="0">
                  <a:pos x="329" y="1480"/>
                </a:cxn>
                <a:cxn ang="0">
                  <a:pos x="323" y="1696"/>
                </a:cxn>
                <a:cxn ang="0">
                  <a:pos x="329" y="1696"/>
                </a:cxn>
                <a:cxn ang="0">
                  <a:pos x="347" y="1552"/>
                </a:cxn>
                <a:cxn ang="0">
                  <a:pos x="580" y="1043"/>
                </a:cxn>
                <a:cxn ang="0">
                  <a:pos x="580" y="104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lnTo>
                    <a:pt x="580" y="1043"/>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IE"/>
            </a:p>
          </p:txBody>
        </p:sp>
        <p:sp>
          <p:nvSpPr>
            <p:cNvPr id="5125" name="Freeform 5"/>
            <p:cNvSpPr>
              <a:spLocks/>
            </p:cNvSpPr>
            <p:nvPr/>
          </p:nvSpPr>
          <p:spPr bwMode="hidden">
            <a:xfrm>
              <a:off x="2092" y="3233"/>
              <a:ext cx="3668" cy="943"/>
            </a:xfrm>
            <a:custGeom>
              <a:avLst/>
              <a:gdLst/>
              <a:ahLst/>
              <a:cxnLst>
                <a:cxn ang="0">
                  <a:pos x="3338" y="288"/>
                </a:cxn>
                <a:cxn ang="0">
                  <a:pos x="3194" y="258"/>
                </a:cxn>
                <a:cxn ang="0">
                  <a:pos x="2816" y="234"/>
                </a:cxn>
                <a:cxn ang="0">
                  <a:pos x="2330" y="306"/>
                </a:cxn>
                <a:cxn ang="0">
                  <a:pos x="2372" y="258"/>
                </a:cxn>
                <a:cxn ang="0">
                  <a:pos x="2624" y="132"/>
                </a:cxn>
                <a:cxn ang="0">
                  <a:pos x="2707" y="24"/>
                </a:cxn>
                <a:cxn ang="0">
                  <a:pos x="2642" y="12"/>
                </a:cxn>
                <a:cxn ang="0">
                  <a:pos x="2515" y="54"/>
                </a:cxn>
                <a:cxn ang="0">
                  <a:pos x="2324" y="66"/>
                </a:cxn>
                <a:cxn ang="0">
                  <a:pos x="2101" y="90"/>
                </a:cxn>
                <a:cxn ang="0">
                  <a:pos x="1855" y="228"/>
                </a:cxn>
                <a:cxn ang="0">
                  <a:pos x="1591" y="337"/>
                </a:cxn>
                <a:cxn ang="0">
                  <a:pos x="1459" y="379"/>
                </a:cxn>
                <a:cxn ang="0">
                  <a:pos x="1417" y="361"/>
                </a:cxn>
                <a:cxn ang="0">
                  <a:pos x="1363" y="331"/>
                </a:cxn>
                <a:cxn ang="0">
                  <a:pos x="1344" y="312"/>
                </a:cxn>
                <a:cxn ang="0">
                  <a:pos x="1290" y="288"/>
                </a:cxn>
                <a:cxn ang="0">
                  <a:pos x="1230" y="252"/>
                </a:cxn>
                <a:cxn ang="0">
                  <a:pos x="1119" y="227"/>
                </a:cxn>
                <a:cxn ang="0">
                  <a:pos x="1320" y="438"/>
                </a:cxn>
                <a:cxn ang="0">
                  <a:pos x="960" y="558"/>
                </a:cxn>
                <a:cxn ang="0">
                  <a:pos x="474" y="630"/>
                </a:cxn>
                <a:cxn ang="0">
                  <a:pos x="132" y="781"/>
                </a:cxn>
                <a:cxn ang="0">
                  <a:pos x="234" y="847"/>
                </a:cxn>
                <a:cxn ang="0">
                  <a:pos x="925" y="739"/>
                </a:cxn>
                <a:cxn ang="0">
                  <a:pos x="637" y="925"/>
                </a:cxn>
                <a:cxn ang="0">
                  <a:pos x="1405" y="943"/>
                </a:cxn>
                <a:cxn ang="0">
                  <a:pos x="1447" y="943"/>
                </a:cxn>
                <a:cxn ang="0">
                  <a:pos x="2888" y="859"/>
                </a:cxn>
                <a:cxn ang="0">
                  <a:pos x="2582" y="708"/>
                </a:cxn>
                <a:cxn ang="0">
                  <a:pos x="2299" y="606"/>
                </a:cxn>
                <a:cxn ang="0">
                  <a:pos x="2606" y="588"/>
                </a:cxn>
                <a:cxn ang="0">
                  <a:pos x="3001" y="582"/>
                </a:cxn>
                <a:cxn ang="0">
                  <a:pos x="3452" y="438"/>
                </a:cxn>
                <a:cxn ang="0">
                  <a:pos x="3668" y="312"/>
                </a:cxn>
                <a:cxn ang="0">
                  <a:pos x="3482" y="300"/>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lnTo>
                    <a:pt x="3482" y="300"/>
                  </a:lnTo>
                  <a:close/>
                </a:path>
              </a:pathLst>
            </a:custGeom>
            <a:gradFill rotWithShape="0">
              <a:gsLst>
                <a:gs pos="0">
                  <a:schemeClr val="bg2"/>
                </a:gs>
                <a:gs pos="100000">
                  <a:schemeClr val="bg1"/>
                </a:gs>
              </a:gsLst>
              <a:lin ang="5400000" scaled="1"/>
            </a:gradFill>
            <a:ln w="9525">
              <a:noFill/>
              <a:round/>
              <a:headEnd/>
              <a:tailEnd/>
            </a:ln>
          </p:spPr>
          <p:txBody>
            <a:bodyPr/>
            <a:lstStyle/>
            <a:p>
              <a:endParaRPr lang="en-IE"/>
            </a:p>
          </p:txBody>
        </p:sp>
        <p:sp>
          <p:nvSpPr>
            <p:cNvPr id="5126" name="Freeform 6"/>
            <p:cNvSpPr>
              <a:spLocks/>
            </p:cNvSpPr>
            <p:nvPr/>
          </p:nvSpPr>
          <p:spPr bwMode="hidden">
            <a:xfrm>
              <a:off x="0" y="524"/>
              <a:ext cx="973" cy="1195"/>
            </a:xfrm>
            <a:custGeom>
              <a:avLst/>
              <a:gdLst/>
              <a:ahLst/>
              <a:cxnLst>
                <a:cxn ang="0">
                  <a:pos x="323" y="1186"/>
                </a:cxn>
                <a:cxn ang="0">
                  <a:pos x="490" y="1192"/>
                </a:cxn>
                <a:cxn ang="0">
                  <a:pos x="580" y="1150"/>
                </a:cxn>
                <a:cxn ang="0">
                  <a:pos x="813" y="1085"/>
                </a:cxn>
                <a:cxn ang="0">
                  <a:pos x="933" y="1055"/>
                </a:cxn>
                <a:cxn ang="0">
                  <a:pos x="759" y="989"/>
                </a:cxn>
                <a:cxn ang="0">
                  <a:pos x="556" y="953"/>
                </a:cxn>
                <a:cxn ang="0">
                  <a:pos x="197" y="971"/>
                </a:cxn>
                <a:cxn ang="0">
                  <a:pos x="299" y="893"/>
                </a:cxn>
                <a:cxn ang="0">
                  <a:pos x="496" y="803"/>
                </a:cxn>
                <a:cxn ang="0">
                  <a:pos x="694" y="671"/>
                </a:cxn>
                <a:cxn ang="0">
                  <a:pos x="700" y="671"/>
                </a:cxn>
                <a:cxn ang="0">
                  <a:pos x="712" y="665"/>
                </a:cxn>
                <a:cxn ang="0">
                  <a:pos x="753" y="647"/>
                </a:cxn>
                <a:cxn ang="0">
                  <a:pos x="777" y="641"/>
                </a:cxn>
                <a:cxn ang="0">
                  <a:pos x="789" y="629"/>
                </a:cxn>
                <a:cxn ang="0">
                  <a:pos x="795" y="617"/>
                </a:cxn>
                <a:cxn ang="0">
                  <a:pos x="789" y="611"/>
                </a:cxn>
                <a:cxn ang="0">
                  <a:pos x="783" y="599"/>
                </a:cxn>
                <a:cxn ang="0">
                  <a:pos x="783" y="575"/>
                </a:cxn>
                <a:cxn ang="0">
                  <a:pos x="795" y="545"/>
                </a:cxn>
                <a:cxn ang="0">
                  <a:pos x="807" y="515"/>
                </a:cxn>
                <a:cxn ang="0">
                  <a:pos x="825" y="485"/>
                </a:cxn>
                <a:cxn ang="0">
                  <a:pos x="837" y="455"/>
                </a:cxn>
                <a:cxn ang="0">
                  <a:pos x="843" y="437"/>
                </a:cxn>
                <a:cxn ang="0">
                  <a:pos x="849" y="431"/>
                </a:cxn>
                <a:cxn ang="0">
                  <a:pos x="849" y="347"/>
                </a:cxn>
                <a:cxn ang="0">
                  <a:pos x="849" y="341"/>
                </a:cxn>
                <a:cxn ang="0">
                  <a:pos x="855" y="335"/>
                </a:cxn>
                <a:cxn ang="0">
                  <a:pos x="873" y="305"/>
                </a:cxn>
                <a:cxn ang="0">
                  <a:pos x="885" y="269"/>
                </a:cxn>
                <a:cxn ang="0">
                  <a:pos x="897" y="239"/>
                </a:cxn>
                <a:cxn ang="0">
                  <a:pos x="903" y="227"/>
                </a:cxn>
                <a:cxn ang="0">
                  <a:pos x="909" y="215"/>
                </a:cxn>
                <a:cxn ang="0">
                  <a:pos x="927" y="173"/>
                </a:cxn>
                <a:cxn ang="0">
                  <a:pos x="945" y="137"/>
                </a:cxn>
                <a:cxn ang="0">
                  <a:pos x="951" y="125"/>
                </a:cxn>
                <a:cxn ang="0">
                  <a:pos x="951" y="119"/>
                </a:cxn>
                <a:cxn ang="0">
                  <a:pos x="969" y="0"/>
                </a:cxn>
                <a:cxn ang="0">
                  <a:pos x="945" y="47"/>
                </a:cxn>
                <a:cxn ang="0">
                  <a:pos x="783" y="113"/>
                </a:cxn>
                <a:cxn ang="0">
                  <a:pos x="706" y="161"/>
                </a:cxn>
                <a:cxn ang="0">
                  <a:pos x="460" y="233"/>
                </a:cxn>
                <a:cxn ang="0">
                  <a:pos x="281" y="287"/>
                </a:cxn>
                <a:cxn ang="0">
                  <a:pos x="173" y="293"/>
                </a:cxn>
                <a:cxn ang="0">
                  <a:pos x="12" y="485"/>
                </a:cxn>
                <a:cxn ang="0">
                  <a:pos x="0" y="509"/>
                </a:cxn>
                <a:cxn ang="0">
                  <a:pos x="0" y="1186"/>
                </a:cxn>
                <a:cxn ang="0">
                  <a:pos x="96" y="1180"/>
                </a:cxn>
                <a:cxn ang="0">
                  <a:pos x="323" y="1186"/>
                </a:cxn>
                <a:cxn ang="0">
                  <a:pos x="323" y="1186"/>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lnTo>
                    <a:pt x="323" y="1186"/>
                  </a:lnTo>
                  <a:close/>
                </a:path>
              </a:pathLst>
            </a:custGeom>
            <a:gradFill rotWithShape="0">
              <a:gsLst>
                <a:gs pos="0">
                  <a:schemeClr val="bg2"/>
                </a:gs>
                <a:gs pos="100000">
                  <a:schemeClr val="bg1"/>
                </a:gs>
              </a:gsLst>
              <a:lin ang="5400000" scaled="1"/>
            </a:gradFill>
            <a:ln w="9525">
              <a:noFill/>
              <a:round/>
              <a:headEnd/>
              <a:tailEnd/>
            </a:ln>
          </p:spPr>
          <p:txBody>
            <a:bodyPr/>
            <a:lstStyle/>
            <a:p>
              <a:endParaRPr lang="en-IE"/>
            </a:p>
          </p:txBody>
        </p:sp>
        <p:sp>
          <p:nvSpPr>
            <p:cNvPr id="5127" name="Freeform 7"/>
            <p:cNvSpPr>
              <a:spLocks/>
            </p:cNvSpPr>
            <p:nvPr/>
          </p:nvSpPr>
          <p:spPr bwMode="hidden">
            <a:xfrm>
              <a:off x="3188" y="1"/>
              <a:ext cx="2570" cy="2266"/>
            </a:xfrm>
            <a:custGeom>
              <a:avLst/>
              <a:gdLst/>
              <a:ahLst/>
              <a:cxnLst>
                <a:cxn ang="0">
                  <a:pos x="859" y="612"/>
                </a:cxn>
                <a:cxn ang="0">
                  <a:pos x="1087" y="853"/>
                </a:cxn>
                <a:cxn ang="0">
                  <a:pos x="961" y="913"/>
                </a:cxn>
                <a:cxn ang="0">
                  <a:pos x="786" y="883"/>
                </a:cxn>
                <a:cxn ang="0">
                  <a:pos x="450" y="931"/>
                </a:cxn>
                <a:cxn ang="0">
                  <a:pos x="150" y="1075"/>
                </a:cxn>
                <a:cxn ang="0">
                  <a:pos x="78" y="1165"/>
                </a:cxn>
                <a:cxn ang="0">
                  <a:pos x="361" y="1256"/>
                </a:cxn>
                <a:cxn ang="0">
                  <a:pos x="444" y="1316"/>
                </a:cxn>
                <a:cxn ang="0">
                  <a:pos x="697" y="1400"/>
                </a:cxn>
                <a:cxn ang="0">
                  <a:pos x="1026" y="1346"/>
                </a:cxn>
                <a:cxn ang="0">
                  <a:pos x="991" y="1412"/>
                </a:cxn>
                <a:cxn ang="0">
                  <a:pos x="804" y="1574"/>
                </a:cxn>
                <a:cxn ang="0">
                  <a:pos x="726" y="1718"/>
                </a:cxn>
                <a:cxn ang="0">
                  <a:pos x="768" y="1742"/>
                </a:cxn>
                <a:cxn ang="0">
                  <a:pos x="865" y="1693"/>
                </a:cxn>
                <a:cxn ang="0">
                  <a:pos x="991" y="1699"/>
                </a:cxn>
                <a:cxn ang="0">
                  <a:pos x="1135" y="1627"/>
                </a:cxn>
                <a:cxn ang="0">
                  <a:pos x="1183" y="1669"/>
                </a:cxn>
                <a:cxn ang="0">
                  <a:pos x="1399" y="1436"/>
                </a:cxn>
                <a:cxn ang="0">
                  <a:pos x="1615" y="1334"/>
                </a:cxn>
                <a:cxn ang="0">
                  <a:pos x="1645" y="1370"/>
                </a:cxn>
                <a:cxn ang="0">
                  <a:pos x="1681" y="1430"/>
                </a:cxn>
                <a:cxn ang="0">
                  <a:pos x="1699" y="1466"/>
                </a:cxn>
                <a:cxn ang="0">
                  <a:pos x="1747" y="1550"/>
                </a:cxn>
                <a:cxn ang="0">
                  <a:pos x="1772" y="1586"/>
                </a:cxn>
                <a:cxn ang="0">
                  <a:pos x="2124" y="2248"/>
                </a:cxn>
                <a:cxn ang="0">
                  <a:pos x="1693" y="1322"/>
                </a:cxn>
                <a:cxn ang="0">
                  <a:pos x="1861" y="1165"/>
                </a:cxn>
                <a:cxn ang="0">
                  <a:pos x="2173" y="1099"/>
                </a:cxn>
                <a:cxn ang="0">
                  <a:pos x="2390" y="1009"/>
                </a:cxn>
                <a:cxn ang="0">
                  <a:pos x="2570" y="805"/>
                </a:cxn>
                <a:cxn ang="0">
                  <a:pos x="2342" y="781"/>
                </a:cxn>
                <a:cxn ang="0">
                  <a:pos x="2114" y="763"/>
                </a:cxn>
                <a:cxn ang="0">
                  <a:pos x="2408" y="433"/>
                </a:cxn>
                <a:cxn ang="0">
                  <a:pos x="2426" y="421"/>
                </a:cxn>
                <a:cxn ang="0">
                  <a:pos x="2474" y="379"/>
                </a:cxn>
                <a:cxn ang="0">
                  <a:pos x="2492" y="355"/>
                </a:cxn>
                <a:cxn ang="0">
                  <a:pos x="2474" y="337"/>
                </a:cxn>
                <a:cxn ang="0">
                  <a:pos x="2474" y="271"/>
                </a:cxn>
                <a:cxn ang="0">
                  <a:pos x="2492" y="192"/>
                </a:cxn>
                <a:cxn ang="0">
                  <a:pos x="2504" y="132"/>
                </a:cxn>
                <a:cxn ang="0">
                  <a:pos x="2492" y="36"/>
                </a:cxn>
                <a:cxn ang="0">
                  <a:pos x="2492" y="24"/>
                </a:cxn>
                <a:cxn ang="0">
                  <a:pos x="2102" y="0"/>
                </a:cxn>
                <a:cxn ang="0">
                  <a:pos x="1909" y="90"/>
                </a:cxn>
                <a:cxn ang="0">
                  <a:pos x="1747" y="535"/>
                </a:cxn>
                <a:cxn ang="0">
                  <a:pos x="1711" y="469"/>
                </a:cxn>
                <a:cxn ang="0">
                  <a:pos x="1633" y="144"/>
                </a:cxn>
                <a:cxn ang="0">
                  <a:pos x="1579" y="0"/>
                </a:cxn>
                <a:cxn ang="0">
                  <a:pos x="738" y="186"/>
                </a:cxn>
                <a:cxn ang="0">
                  <a:pos x="756" y="46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lnTo>
                    <a:pt x="756" y="463"/>
                  </a:lnTo>
                  <a:close/>
                </a:path>
              </a:pathLst>
            </a:custGeom>
            <a:gradFill rotWithShape="0">
              <a:gsLst>
                <a:gs pos="0">
                  <a:schemeClr val="bg2"/>
                </a:gs>
                <a:gs pos="100000">
                  <a:schemeClr val="bg1"/>
                </a:gs>
              </a:gsLst>
              <a:lin ang="5400000" scaled="1"/>
            </a:gradFill>
            <a:ln w="9525">
              <a:noFill/>
              <a:round/>
              <a:headEnd/>
              <a:tailEnd/>
            </a:ln>
          </p:spPr>
          <p:txBody>
            <a:bodyPr/>
            <a:lstStyle/>
            <a:p>
              <a:endParaRPr lang="en-IE"/>
            </a:p>
          </p:txBody>
        </p:sp>
        <p:sp>
          <p:nvSpPr>
            <p:cNvPr id="5128" name="Freeform 8"/>
            <p:cNvSpPr>
              <a:spLocks/>
            </p:cNvSpPr>
            <p:nvPr/>
          </p:nvSpPr>
          <p:spPr bwMode="hidden">
            <a:xfrm>
              <a:off x="3525" y="1"/>
              <a:ext cx="2185" cy="1508"/>
            </a:xfrm>
            <a:custGeom>
              <a:avLst/>
              <a:gdLst/>
              <a:ahLst/>
              <a:cxnLst>
                <a:cxn ang="0">
                  <a:pos x="1034" y="767"/>
                </a:cxn>
                <a:cxn ang="0">
                  <a:pos x="1190" y="1235"/>
                </a:cxn>
                <a:cxn ang="0">
                  <a:pos x="956" y="1193"/>
                </a:cxn>
                <a:cxn ang="0">
                  <a:pos x="723" y="1127"/>
                </a:cxn>
                <a:cxn ang="0">
                  <a:pos x="442" y="1109"/>
                </a:cxn>
                <a:cxn ang="0">
                  <a:pos x="0" y="1079"/>
                </a:cxn>
                <a:cxn ang="0">
                  <a:pos x="30" y="1115"/>
                </a:cxn>
                <a:cxn ang="0">
                  <a:pos x="496" y="1133"/>
                </a:cxn>
                <a:cxn ang="0">
                  <a:pos x="777" y="1187"/>
                </a:cxn>
                <a:cxn ang="0">
                  <a:pos x="1130" y="1301"/>
                </a:cxn>
                <a:cxn ang="0">
                  <a:pos x="1070" y="1319"/>
                </a:cxn>
                <a:cxn ang="0">
                  <a:pos x="711" y="1505"/>
                </a:cxn>
                <a:cxn ang="0">
                  <a:pos x="765" y="1481"/>
                </a:cxn>
                <a:cxn ang="0">
                  <a:pos x="861" y="1439"/>
                </a:cxn>
                <a:cxn ang="0">
                  <a:pos x="1022" y="1355"/>
                </a:cxn>
                <a:cxn ang="0">
                  <a:pos x="1214" y="1295"/>
                </a:cxn>
                <a:cxn ang="0">
                  <a:pos x="1267" y="1223"/>
                </a:cxn>
                <a:cxn ang="0">
                  <a:pos x="1632" y="1043"/>
                </a:cxn>
                <a:cxn ang="0">
                  <a:pos x="1931" y="953"/>
                </a:cxn>
                <a:cxn ang="0">
                  <a:pos x="2176" y="821"/>
                </a:cxn>
                <a:cxn ang="0">
                  <a:pos x="1961" y="911"/>
                </a:cxn>
                <a:cxn ang="0">
                  <a:pos x="1656" y="989"/>
                </a:cxn>
                <a:cxn ang="0">
                  <a:pos x="1339" y="1151"/>
                </a:cxn>
                <a:cxn ang="0">
                  <a:pos x="1501" y="905"/>
                </a:cxn>
                <a:cxn ang="0">
                  <a:pos x="1620" y="545"/>
                </a:cxn>
                <a:cxn ang="0">
                  <a:pos x="1740" y="372"/>
                </a:cxn>
                <a:cxn ang="0">
                  <a:pos x="1979" y="60"/>
                </a:cxn>
                <a:cxn ang="0">
                  <a:pos x="2003" y="0"/>
                </a:cxn>
                <a:cxn ang="0">
                  <a:pos x="1973" y="0"/>
                </a:cxn>
                <a:cxn ang="0">
                  <a:pos x="1596" y="480"/>
                </a:cxn>
                <a:cxn ang="0">
                  <a:pos x="1477" y="887"/>
                </a:cxn>
                <a:cxn ang="0">
                  <a:pos x="1255" y="1175"/>
                </a:cxn>
                <a:cxn ang="0">
                  <a:pos x="1130" y="905"/>
                </a:cxn>
                <a:cxn ang="0">
                  <a:pos x="1010" y="540"/>
                </a:cxn>
                <a:cxn ang="0">
                  <a:pos x="885" y="222"/>
                </a:cxn>
                <a:cxn ang="0">
                  <a:pos x="789" y="0"/>
                </a:cxn>
                <a:cxn ang="0">
                  <a:pos x="753" y="0"/>
                </a:cxn>
                <a:cxn ang="0">
                  <a:pos x="903" y="354"/>
                </a:cxn>
                <a:cxn ang="0">
                  <a:pos x="1034" y="767"/>
                </a:cxn>
                <a:cxn ang="0">
                  <a:pos x="1034" y="767"/>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lnTo>
                    <a:pt x="1034" y="767"/>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IE"/>
            </a:p>
          </p:txBody>
        </p:sp>
        <p:sp>
          <p:nvSpPr>
            <p:cNvPr id="5129" name="Freeform 9"/>
            <p:cNvSpPr>
              <a:spLocks/>
            </p:cNvSpPr>
            <p:nvPr/>
          </p:nvSpPr>
          <p:spPr bwMode="hidden">
            <a:xfrm>
              <a:off x="0" y="649"/>
              <a:ext cx="816" cy="806"/>
            </a:xfrm>
            <a:custGeom>
              <a:avLst/>
              <a:gdLst/>
              <a:ahLst/>
              <a:cxnLst>
                <a:cxn ang="0">
                  <a:pos x="161" y="564"/>
                </a:cxn>
                <a:cxn ang="0">
                  <a:pos x="329" y="438"/>
                </a:cxn>
                <a:cxn ang="0">
                  <a:pos x="646" y="216"/>
                </a:cxn>
                <a:cxn ang="0">
                  <a:pos x="813" y="0"/>
                </a:cxn>
                <a:cxn ang="0">
                  <a:pos x="676" y="150"/>
                </a:cxn>
                <a:cxn ang="0">
                  <a:pos x="144" y="504"/>
                </a:cxn>
                <a:cxn ang="0">
                  <a:pos x="0" y="732"/>
                </a:cxn>
                <a:cxn ang="0">
                  <a:pos x="0" y="804"/>
                </a:cxn>
                <a:cxn ang="0">
                  <a:pos x="161" y="564"/>
                </a:cxn>
                <a:cxn ang="0">
                  <a:pos x="161" y="564"/>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lnTo>
                    <a:pt x="161" y="564"/>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IE"/>
            </a:p>
          </p:txBody>
        </p:sp>
        <p:sp>
          <p:nvSpPr>
            <p:cNvPr id="5130" name="Freeform 10"/>
            <p:cNvSpPr>
              <a:spLocks/>
            </p:cNvSpPr>
            <p:nvPr/>
          </p:nvSpPr>
          <p:spPr bwMode="hidden">
            <a:xfrm>
              <a:off x="0" y="1545"/>
              <a:ext cx="762" cy="107"/>
            </a:xfrm>
            <a:custGeom>
              <a:avLst/>
              <a:gdLst/>
              <a:ahLst/>
              <a:cxnLst>
                <a:cxn ang="0">
                  <a:pos x="460" y="66"/>
                </a:cxn>
                <a:cxn ang="0">
                  <a:pos x="759" y="0"/>
                </a:cxn>
                <a:cxn ang="0">
                  <a:pos x="496" y="36"/>
                </a:cxn>
                <a:cxn ang="0">
                  <a:pos x="138" y="48"/>
                </a:cxn>
                <a:cxn ang="0">
                  <a:pos x="0" y="78"/>
                </a:cxn>
                <a:cxn ang="0">
                  <a:pos x="0" y="107"/>
                </a:cxn>
                <a:cxn ang="0">
                  <a:pos x="96" y="89"/>
                </a:cxn>
                <a:cxn ang="0">
                  <a:pos x="460" y="66"/>
                </a:cxn>
                <a:cxn ang="0">
                  <a:pos x="460" y="66"/>
                </a:cxn>
              </a:cxnLst>
              <a:rect l="0" t="0" r="r" b="b"/>
              <a:pathLst>
                <a:path w="759" h="107">
                  <a:moveTo>
                    <a:pt x="460" y="66"/>
                  </a:moveTo>
                  <a:lnTo>
                    <a:pt x="759" y="0"/>
                  </a:lnTo>
                  <a:lnTo>
                    <a:pt x="496" y="36"/>
                  </a:lnTo>
                  <a:lnTo>
                    <a:pt x="138" y="48"/>
                  </a:lnTo>
                  <a:lnTo>
                    <a:pt x="0" y="78"/>
                  </a:lnTo>
                  <a:lnTo>
                    <a:pt x="0" y="107"/>
                  </a:lnTo>
                  <a:lnTo>
                    <a:pt x="96" y="89"/>
                  </a:lnTo>
                  <a:lnTo>
                    <a:pt x="460" y="66"/>
                  </a:lnTo>
                  <a:lnTo>
                    <a:pt x="460" y="66"/>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IE"/>
            </a:p>
          </p:txBody>
        </p:sp>
        <p:sp>
          <p:nvSpPr>
            <p:cNvPr id="5131" name="Freeform 11"/>
            <p:cNvSpPr>
              <a:spLocks/>
            </p:cNvSpPr>
            <p:nvPr/>
          </p:nvSpPr>
          <p:spPr bwMode="hidden">
            <a:xfrm>
              <a:off x="2314" y="3431"/>
              <a:ext cx="3182" cy="745"/>
            </a:xfrm>
            <a:custGeom>
              <a:avLst/>
              <a:gdLst/>
              <a:ahLst/>
              <a:cxnLst>
                <a:cxn ang="0">
                  <a:pos x="1387" y="239"/>
                </a:cxn>
                <a:cxn ang="0">
                  <a:pos x="1734" y="233"/>
                </a:cxn>
                <a:cxn ang="0">
                  <a:pos x="2087" y="251"/>
                </a:cxn>
                <a:cxn ang="0">
                  <a:pos x="2505" y="233"/>
                </a:cxn>
                <a:cxn ang="0">
                  <a:pos x="3169" y="204"/>
                </a:cxn>
                <a:cxn ang="0">
                  <a:pos x="3115" y="186"/>
                </a:cxn>
                <a:cxn ang="0">
                  <a:pos x="2422" y="221"/>
                </a:cxn>
                <a:cxn ang="0">
                  <a:pos x="2003" y="221"/>
                </a:cxn>
                <a:cxn ang="0">
                  <a:pos x="1459" y="186"/>
                </a:cxn>
                <a:cxn ang="0">
                  <a:pos x="1543" y="168"/>
                </a:cxn>
                <a:cxn ang="0">
                  <a:pos x="2039" y="0"/>
                </a:cxn>
                <a:cxn ang="0">
                  <a:pos x="1961" y="24"/>
                </a:cxn>
                <a:cxn ang="0">
                  <a:pos x="1836" y="66"/>
                </a:cxn>
                <a:cxn ang="0">
                  <a:pos x="1602" y="138"/>
                </a:cxn>
                <a:cxn ang="0">
                  <a:pos x="1339" y="198"/>
                </a:cxn>
                <a:cxn ang="0">
                  <a:pos x="1268" y="251"/>
                </a:cxn>
                <a:cxn ang="0">
                  <a:pos x="765" y="413"/>
                </a:cxn>
                <a:cxn ang="0">
                  <a:pos x="335" y="503"/>
                </a:cxn>
                <a:cxn ang="0">
                  <a:pos x="0" y="617"/>
                </a:cxn>
                <a:cxn ang="0">
                  <a:pos x="299" y="539"/>
                </a:cxn>
                <a:cxn ang="0">
                  <a:pos x="735" y="449"/>
                </a:cxn>
                <a:cxn ang="0">
                  <a:pos x="1178" y="311"/>
                </a:cxn>
                <a:cxn ang="0">
                  <a:pos x="981" y="491"/>
                </a:cxn>
                <a:cxn ang="0">
                  <a:pos x="867" y="743"/>
                </a:cxn>
                <a:cxn ang="0">
                  <a:pos x="861" y="743"/>
                </a:cxn>
                <a:cxn ang="0">
                  <a:pos x="933" y="743"/>
                </a:cxn>
                <a:cxn ang="0">
                  <a:pos x="1022" y="497"/>
                </a:cxn>
                <a:cxn ang="0">
                  <a:pos x="1297" y="281"/>
                </a:cxn>
                <a:cxn ang="0">
                  <a:pos x="1531" y="449"/>
                </a:cxn>
                <a:cxn ang="0">
                  <a:pos x="1770" y="677"/>
                </a:cxn>
                <a:cxn ang="0">
                  <a:pos x="1854" y="743"/>
                </a:cxn>
                <a:cxn ang="0">
                  <a:pos x="1919" y="743"/>
                </a:cxn>
                <a:cxn ang="0">
                  <a:pos x="1692" y="527"/>
                </a:cxn>
                <a:cxn ang="0">
                  <a:pos x="1387" y="239"/>
                </a:cxn>
                <a:cxn ang="0">
                  <a:pos x="1387" y="23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lnTo>
                    <a:pt x="1387" y="239"/>
                  </a:lnTo>
                  <a:close/>
                </a:path>
              </a:pathLst>
            </a:custGeom>
            <a:gradFill rotWithShape="0">
              <a:gsLst>
                <a:gs pos="0">
                  <a:schemeClr val="accent2"/>
                </a:gs>
                <a:gs pos="100000">
                  <a:schemeClr val="bg1"/>
                </a:gs>
              </a:gsLst>
              <a:lin ang="2700000" scaled="1"/>
            </a:gradFill>
            <a:ln w="9525">
              <a:noFill/>
              <a:round/>
              <a:headEnd/>
              <a:tailEnd/>
            </a:ln>
          </p:spPr>
          <p:txBody>
            <a:bodyPr/>
            <a:lstStyle/>
            <a:p>
              <a:endParaRPr lang="en-IE"/>
            </a:p>
          </p:txBody>
        </p:sp>
        <p:sp>
          <p:nvSpPr>
            <p:cNvPr id="5132" name="Rectangle 12"/>
            <p:cNvSpPr>
              <a:spLocks noChangeArrowheads="1"/>
            </p:cNvSpPr>
            <p:nvPr/>
          </p:nvSpPr>
          <p:spPr bwMode="hidden">
            <a:xfrm>
              <a:off x="192" y="127"/>
              <a:ext cx="1" cy="1"/>
            </a:xfrm>
            <a:prstGeom prst="rect">
              <a:avLst/>
            </a:prstGeom>
            <a:solidFill>
              <a:srgbClr val="9A1E8D"/>
            </a:solidFill>
            <a:ln w="9525">
              <a:noFill/>
              <a:miter lim="800000"/>
              <a:headEnd/>
              <a:tailEnd/>
            </a:ln>
          </p:spPr>
          <p:txBody>
            <a:bodyPr/>
            <a:lstStyle/>
            <a:p>
              <a:endParaRPr lang="en-IE"/>
            </a:p>
          </p:txBody>
        </p:sp>
        <p:sp>
          <p:nvSpPr>
            <p:cNvPr id="5133" name="Rectangle 13"/>
            <p:cNvSpPr>
              <a:spLocks noChangeArrowheads="1"/>
            </p:cNvSpPr>
            <p:nvPr/>
          </p:nvSpPr>
          <p:spPr bwMode="hidden">
            <a:xfrm>
              <a:off x="204" y="131"/>
              <a:ext cx="1" cy="1"/>
            </a:xfrm>
            <a:prstGeom prst="rect">
              <a:avLst/>
            </a:prstGeom>
            <a:solidFill>
              <a:srgbClr val="9A1E8D"/>
            </a:solidFill>
            <a:ln w="9525">
              <a:noFill/>
              <a:miter lim="800000"/>
              <a:headEnd/>
              <a:tailEnd/>
            </a:ln>
          </p:spPr>
          <p:txBody>
            <a:bodyPr/>
            <a:lstStyle/>
            <a:p>
              <a:endParaRPr lang="en-IE"/>
            </a:p>
          </p:txBody>
        </p:sp>
        <p:sp>
          <p:nvSpPr>
            <p:cNvPr id="5134"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endParaRPr lang="en-IE"/>
            </a:p>
          </p:txBody>
        </p:sp>
        <p:sp>
          <p:nvSpPr>
            <p:cNvPr id="5135"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endParaRPr lang="en-IE"/>
            </a:p>
          </p:txBody>
        </p:sp>
        <p:sp>
          <p:nvSpPr>
            <p:cNvPr id="5136"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endParaRPr lang="en-IE"/>
            </a:p>
          </p:txBody>
        </p:sp>
        <p:sp>
          <p:nvSpPr>
            <p:cNvPr id="5137" name="Freeform 17"/>
            <p:cNvSpPr>
              <a:spLocks/>
            </p:cNvSpPr>
            <p:nvPr/>
          </p:nvSpPr>
          <p:spPr bwMode="hidden">
            <a:xfrm>
              <a:off x="509" y="229"/>
              <a:ext cx="3188" cy="2024"/>
            </a:xfrm>
            <a:custGeom>
              <a:avLst/>
              <a:gdLst/>
              <a:ahLst/>
              <a:cxnLst>
                <a:cxn ang="0">
                  <a:pos x="871" y="1423"/>
                </a:cxn>
                <a:cxn ang="0">
                  <a:pos x="907" y="1393"/>
                </a:cxn>
                <a:cxn ang="0">
                  <a:pos x="991" y="1320"/>
                </a:cxn>
                <a:cxn ang="0">
                  <a:pos x="1033" y="1297"/>
                </a:cxn>
                <a:cxn ang="0">
                  <a:pos x="1086" y="1249"/>
                </a:cxn>
                <a:cxn ang="0">
                  <a:pos x="1123" y="1219"/>
                </a:cxn>
                <a:cxn ang="0">
                  <a:pos x="1057" y="1153"/>
                </a:cxn>
                <a:cxn ang="0">
                  <a:pos x="877" y="1021"/>
                </a:cxn>
                <a:cxn ang="0">
                  <a:pos x="655" y="907"/>
                </a:cxn>
                <a:cxn ang="0">
                  <a:pos x="655" y="846"/>
                </a:cxn>
                <a:cxn ang="0">
                  <a:pos x="643" y="708"/>
                </a:cxn>
                <a:cxn ang="0">
                  <a:pos x="552" y="642"/>
                </a:cxn>
                <a:cxn ang="0">
                  <a:pos x="510" y="570"/>
                </a:cxn>
                <a:cxn ang="0">
                  <a:pos x="637" y="564"/>
                </a:cxn>
                <a:cxn ang="0">
                  <a:pos x="763" y="570"/>
                </a:cxn>
                <a:cxn ang="0">
                  <a:pos x="1091" y="850"/>
                </a:cxn>
                <a:cxn ang="0">
                  <a:pos x="1009" y="566"/>
                </a:cxn>
                <a:cxn ang="0">
                  <a:pos x="1054" y="265"/>
                </a:cxn>
                <a:cxn ang="0">
                  <a:pos x="1249" y="0"/>
                </a:cxn>
                <a:cxn ang="0">
                  <a:pos x="1466" y="292"/>
                </a:cxn>
                <a:cxn ang="0">
                  <a:pos x="1475" y="548"/>
                </a:cxn>
                <a:cxn ang="0">
                  <a:pos x="1567" y="630"/>
                </a:cxn>
                <a:cxn ang="0">
                  <a:pos x="1795" y="365"/>
                </a:cxn>
                <a:cxn ang="0">
                  <a:pos x="2245" y="150"/>
                </a:cxn>
                <a:cxn ang="0">
                  <a:pos x="2618" y="180"/>
                </a:cxn>
                <a:cxn ang="0">
                  <a:pos x="3050" y="150"/>
                </a:cxn>
                <a:cxn ang="0">
                  <a:pos x="3140" y="210"/>
                </a:cxn>
                <a:cxn ang="0">
                  <a:pos x="2990" y="210"/>
                </a:cxn>
                <a:cxn ang="0">
                  <a:pos x="2834" y="377"/>
                </a:cxn>
                <a:cxn ang="0">
                  <a:pos x="2702" y="648"/>
                </a:cxn>
                <a:cxn ang="0">
                  <a:pos x="2582" y="828"/>
                </a:cxn>
                <a:cxn ang="0">
                  <a:pos x="2234" y="1009"/>
                </a:cxn>
                <a:cxn ang="0">
                  <a:pos x="1963" y="1075"/>
                </a:cxn>
                <a:cxn ang="0">
                  <a:pos x="2257" y="1111"/>
                </a:cxn>
                <a:cxn ang="0">
                  <a:pos x="2600" y="1207"/>
                </a:cxn>
                <a:cxn ang="0">
                  <a:pos x="2894" y="1441"/>
                </a:cxn>
                <a:cxn ang="0">
                  <a:pos x="3122" y="1555"/>
                </a:cxn>
                <a:cxn ang="0">
                  <a:pos x="3032" y="1585"/>
                </a:cxn>
                <a:cxn ang="0">
                  <a:pos x="3008" y="1591"/>
                </a:cxn>
                <a:cxn ang="0">
                  <a:pos x="2960" y="1597"/>
                </a:cxn>
                <a:cxn ang="0">
                  <a:pos x="2882" y="1609"/>
                </a:cxn>
                <a:cxn ang="0">
                  <a:pos x="2846" y="1609"/>
                </a:cxn>
                <a:cxn ang="0">
                  <a:pos x="2774" y="1615"/>
                </a:cxn>
                <a:cxn ang="0">
                  <a:pos x="2726" y="1621"/>
                </a:cxn>
                <a:cxn ang="0">
                  <a:pos x="2708" y="1621"/>
                </a:cxn>
                <a:cxn ang="0">
                  <a:pos x="2594" y="1657"/>
                </a:cxn>
                <a:cxn ang="0">
                  <a:pos x="2533" y="1663"/>
                </a:cxn>
                <a:cxn ang="0">
                  <a:pos x="2444" y="1675"/>
                </a:cxn>
                <a:cxn ang="0">
                  <a:pos x="2378" y="1687"/>
                </a:cxn>
                <a:cxn ang="0">
                  <a:pos x="2360" y="1705"/>
                </a:cxn>
                <a:cxn ang="0">
                  <a:pos x="2305" y="1687"/>
                </a:cxn>
                <a:cxn ang="0">
                  <a:pos x="2263" y="1663"/>
                </a:cxn>
                <a:cxn ang="0">
                  <a:pos x="2017" y="1585"/>
                </a:cxn>
                <a:cxn ang="0">
                  <a:pos x="1711" y="1453"/>
                </a:cxn>
                <a:cxn ang="0">
                  <a:pos x="1880" y="1844"/>
                </a:cxn>
                <a:cxn ang="0">
                  <a:pos x="1771" y="1922"/>
                </a:cxn>
                <a:cxn ang="0">
                  <a:pos x="1531" y="1753"/>
                </a:cxn>
                <a:cxn ang="0">
                  <a:pos x="1411" y="1477"/>
                </a:cxn>
                <a:cxn ang="0">
                  <a:pos x="1219" y="1291"/>
                </a:cxn>
                <a:cxn ang="0">
                  <a:pos x="127" y="2006"/>
                </a:cxn>
                <a:cxn ang="0">
                  <a:pos x="865" y="1429"/>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lnTo>
                    <a:pt x="865" y="1429"/>
                  </a:lnTo>
                  <a:close/>
                </a:path>
              </a:pathLst>
            </a:custGeom>
            <a:gradFill rotWithShape="0">
              <a:gsLst>
                <a:gs pos="0">
                  <a:schemeClr val="bg2"/>
                </a:gs>
                <a:gs pos="100000">
                  <a:schemeClr val="bg1"/>
                </a:gs>
              </a:gsLst>
              <a:lin ang="2700000" scaled="1"/>
            </a:gradFill>
            <a:ln w="9525">
              <a:noFill/>
              <a:round/>
              <a:headEnd/>
              <a:tailEnd/>
            </a:ln>
          </p:spPr>
          <p:txBody>
            <a:bodyPr/>
            <a:lstStyle/>
            <a:p>
              <a:endParaRPr lang="en-IE"/>
            </a:p>
          </p:txBody>
        </p:sp>
        <p:sp>
          <p:nvSpPr>
            <p:cNvPr id="5138" name="Freeform 18"/>
            <p:cNvSpPr>
              <a:spLocks/>
            </p:cNvSpPr>
            <p:nvPr/>
          </p:nvSpPr>
          <p:spPr bwMode="hidden">
            <a:xfrm>
              <a:off x="1344" y="293"/>
              <a:ext cx="2144" cy="1787"/>
            </a:xfrm>
            <a:custGeom>
              <a:avLst/>
              <a:gdLst/>
              <a:ahLst/>
              <a:cxnLst>
                <a:cxn ang="0">
                  <a:pos x="318" y="1078"/>
                </a:cxn>
                <a:cxn ang="0">
                  <a:pos x="217" y="928"/>
                </a:cxn>
                <a:cxn ang="0">
                  <a:pos x="102" y="808"/>
                </a:cxn>
                <a:cxn ang="0">
                  <a:pos x="36" y="742"/>
                </a:cxn>
                <a:cxn ang="0">
                  <a:pos x="0" y="700"/>
                </a:cxn>
                <a:cxn ang="0">
                  <a:pos x="270" y="958"/>
                </a:cxn>
                <a:cxn ang="0">
                  <a:pos x="294" y="1006"/>
                </a:cxn>
                <a:cxn ang="0">
                  <a:pos x="367" y="670"/>
                </a:cxn>
                <a:cxn ang="0">
                  <a:pos x="379" y="411"/>
                </a:cxn>
                <a:cxn ang="0">
                  <a:pos x="347" y="118"/>
                </a:cxn>
                <a:cxn ang="0">
                  <a:pos x="393" y="0"/>
                </a:cxn>
                <a:cxn ang="0">
                  <a:pos x="397" y="357"/>
                </a:cxn>
                <a:cxn ang="0">
                  <a:pos x="421" y="609"/>
                </a:cxn>
                <a:cxn ang="0">
                  <a:pos x="385" y="826"/>
                </a:cxn>
                <a:cxn ang="0">
                  <a:pos x="385" y="1036"/>
                </a:cxn>
                <a:cxn ang="0">
                  <a:pos x="877" y="784"/>
                </a:cxn>
                <a:cxn ang="0">
                  <a:pos x="1309" y="555"/>
                </a:cxn>
                <a:cxn ang="0">
                  <a:pos x="1802" y="249"/>
                </a:cxn>
                <a:cxn ang="0">
                  <a:pos x="2096" y="69"/>
                </a:cxn>
                <a:cxn ang="0">
                  <a:pos x="1814" y="279"/>
                </a:cxn>
                <a:cxn ang="0">
                  <a:pos x="1453" y="501"/>
                </a:cxn>
                <a:cxn ang="0">
                  <a:pos x="1123" y="700"/>
                </a:cxn>
                <a:cxn ang="0">
                  <a:pos x="739" y="898"/>
                </a:cxn>
                <a:cxn ang="0">
                  <a:pos x="463" y="1084"/>
                </a:cxn>
                <a:cxn ang="0">
                  <a:pos x="817" y="1193"/>
                </a:cxn>
                <a:cxn ang="0">
                  <a:pos x="1285" y="1187"/>
                </a:cxn>
                <a:cxn ang="0">
                  <a:pos x="1916" y="1396"/>
                </a:cxn>
                <a:cxn ang="0">
                  <a:pos x="2144" y="1420"/>
                </a:cxn>
                <a:cxn ang="0">
                  <a:pos x="1814" y="1408"/>
                </a:cxn>
                <a:cxn ang="0">
                  <a:pos x="1435" y="1288"/>
                </a:cxn>
                <a:cxn ang="0">
                  <a:pos x="1219" y="1229"/>
                </a:cxn>
                <a:cxn ang="0">
                  <a:pos x="799" y="1223"/>
                </a:cxn>
                <a:cxn ang="0">
                  <a:pos x="505" y="1145"/>
                </a:cxn>
                <a:cxn ang="0">
                  <a:pos x="733" y="1378"/>
                </a:cxn>
                <a:cxn ang="0">
                  <a:pos x="877" y="1619"/>
                </a:cxn>
                <a:cxn ang="0">
                  <a:pos x="1009" y="1787"/>
                </a:cxn>
                <a:cxn ang="0">
                  <a:pos x="817" y="1607"/>
                </a:cxn>
                <a:cxn ang="0">
                  <a:pos x="673" y="1372"/>
                </a:cxn>
                <a:cxn ang="0">
                  <a:pos x="415" y="1109"/>
                </a:cxn>
                <a:cxn ang="0">
                  <a:pos x="318" y="1078"/>
                </a:cxn>
                <a:cxn ang="0">
                  <a:pos x="318" y="1078"/>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lnTo>
                    <a:pt x="318" y="1078"/>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IE"/>
            </a:p>
          </p:txBody>
        </p:sp>
        <p:sp>
          <p:nvSpPr>
            <p:cNvPr id="5139"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endParaRPr lang="en-IE"/>
            </a:p>
          </p:txBody>
        </p:sp>
        <p:sp>
          <p:nvSpPr>
            <p:cNvPr id="5140" name="Freeform 20"/>
            <p:cNvSpPr>
              <a:spLocks/>
            </p:cNvSpPr>
            <p:nvPr/>
          </p:nvSpPr>
          <p:spPr bwMode="hidden">
            <a:xfrm>
              <a:off x="3160" y="1860"/>
              <a:ext cx="2162" cy="1934"/>
            </a:xfrm>
            <a:custGeom>
              <a:avLst/>
              <a:gdLst/>
              <a:ahLst/>
              <a:cxnLst>
                <a:cxn ang="0">
                  <a:pos x="1842" y="851"/>
                </a:cxn>
                <a:cxn ang="0">
                  <a:pos x="1937" y="1019"/>
                </a:cxn>
                <a:cxn ang="0">
                  <a:pos x="2051" y="1168"/>
                </a:cxn>
                <a:cxn ang="0">
                  <a:pos x="2117" y="1246"/>
                </a:cxn>
                <a:cxn ang="0">
                  <a:pos x="2153" y="1294"/>
                </a:cxn>
                <a:cxn ang="0">
                  <a:pos x="1889" y="977"/>
                </a:cxn>
                <a:cxn ang="0">
                  <a:pos x="1860" y="929"/>
                </a:cxn>
                <a:cxn ang="0">
                  <a:pos x="1782" y="1240"/>
                </a:cxn>
                <a:cxn ang="0">
                  <a:pos x="1770" y="1486"/>
                </a:cxn>
                <a:cxn ang="0">
                  <a:pos x="1818" y="1906"/>
                </a:cxn>
                <a:cxn ang="0">
                  <a:pos x="1788" y="1930"/>
                </a:cxn>
                <a:cxn ang="0">
                  <a:pos x="1746" y="1534"/>
                </a:cxn>
                <a:cxn ang="0">
                  <a:pos x="1728" y="1288"/>
                </a:cxn>
                <a:cxn ang="0">
                  <a:pos x="1764" y="1085"/>
                </a:cxn>
                <a:cxn ang="0">
                  <a:pos x="1770" y="875"/>
                </a:cxn>
                <a:cxn ang="0">
                  <a:pos x="1268" y="1007"/>
                </a:cxn>
                <a:cxn ang="0">
                  <a:pos x="825" y="1132"/>
                </a:cxn>
                <a:cxn ang="0">
                  <a:pos x="323" y="1312"/>
                </a:cxn>
                <a:cxn ang="0">
                  <a:pos x="18" y="1420"/>
                </a:cxn>
                <a:cxn ang="0">
                  <a:pos x="311" y="1282"/>
                </a:cxn>
                <a:cxn ang="0">
                  <a:pos x="682" y="1144"/>
                </a:cxn>
                <a:cxn ang="0">
                  <a:pos x="1022" y="1037"/>
                </a:cxn>
                <a:cxn ang="0">
                  <a:pos x="1411" y="929"/>
                </a:cxn>
                <a:cxn ang="0">
                  <a:pos x="1692" y="815"/>
                </a:cxn>
                <a:cxn ang="0">
                  <a:pos x="1333" y="623"/>
                </a:cxn>
                <a:cxn ang="0">
                  <a:pos x="861" y="515"/>
                </a:cxn>
                <a:cxn ang="0">
                  <a:pos x="227" y="161"/>
                </a:cxn>
                <a:cxn ang="0">
                  <a:pos x="0" y="83"/>
                </a:cxn>
                <a:cxn ang="0">
                  <a:pos x="329" y="179"/>
                </a:cxn>
                <a:cxn ang="0">
                  <a:pos x="712" y="383"/>
                </a:cxn>
                <a:cxn ang="0">
                  <a:pos x="933" y="491"/>
                </a:cxn>
                <a:cxn ang="0">
                  <a:pos x="1351" y="593"/>
                </a:cxn>
                <a:cxn ang="0">
                  <a:pos x="1650" y="743"/>
                </a:cxn>
                <a:cxn ang="0">
                  <a:pos x="1423" y="461"/>
                </a:cxn>
                <a:cxn ang="0">
                  <a:pos x="1286" y="191"/>
                </a:cxn>
                <a:cxn ang="0">
                  <a:pos x="1154" y="0"/>
                </a:cxn>
                <a:cxn ang="0">
                  <a:pos x="1339" y="215"/>
                </a:cxn>
                <a:cxn ang="0">
                  <a:pos x="1489" y="485"/>
                </a:cxn>
                <a:cxn ang="0">
                  <a:pos x="1746" y="803"/>
                </a:cxn>
                <a:cxn ang="0">
                  <a:pos x="1842" y="851"/>
                </a:cxn>
                <a:cxn ang="0">
                  <a:pos x="1842" y="85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lnTo>
                    <a:pt x="1842" y="851"/>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IE"/>
            </a:p>
          </p:txBody>
        </p:sp>
      </p:grpSp>
      <p:sp>
        <p:nvSpPr>
          <p:cNvPr id="5141" name="Rectangle 21"/>
          <p:cNvSpPr>
            <a:spLocks noGrp="1" noChangeArrowheads="1"/>
          </p:cNvSpPr>
          <p:nvPr>
            <p:ph type="ctrTitle" sz="quarter"/>
          </p:nvPr>
        </p:nvSpPr>
        <p:spPr>
          <a:xfrm>
            <a:off x="685800" y="1828800"/>
            <a:ext cx="7772400" cy="1736725"/>
          </a:xfrm>
        </p:spPr>
        <p:txBody>
          <a:bodyPr/>
          <a:lstStyle>
            <a:lvl1pPr>
              <a:defRPr sz="5400"/>
            </a:lvl1pPr>
          </a:lstStyle>
          <a:p>
            <a:r>
              <a:rPr lang="en-GB"/>
              <a:t>Click to edit Master title style</a:t>
            </a:r>
          </a:p>
        </p:txBody>
      </p:sp>
      <p:sp>
        <p:nvSpPr>
          <p:cNvPr id="5142" name="Rectangle 2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GB"/>
              <a:t>Click to edit Master subtitle style</a:t>
            </a:r>
          </a:p>
        </p:txBody>
      </p:sp>
      <p:sp>
        <p:nvSpPr>
          <p:cNvPr id="5143" name="Rectangle 23"/>
          <p:cNvSpPr>
            <a:spLocks noGrp="1" noChangeArrowheads="1"/>
          </p:cNvSpPr>
          <p:nvPr>
            <p:ph type="dt" sz="quarter" idx="2"/>
          </p:nvPr>
        </p:nvSpPr>
        <p:spPr/>
        <p:txBody>
          <a:bodyPr/>
          <a:lstStyle>
            <a:lvl1pPr>
              <a:defRPr/>
            </a:lvl1pPr>
          </a:lstStyle>
          <a:p>
            <a:endParaRPr lang="en-GB"/>
          </a:p>
        </p:txBody>
      </p:sp>
      <p:sp>
        <p:nvSpPr>
          <p:cNvPr id="5144" name="Rectangle 24"/>
          <p:cNvSpPr>
            <a:spLocks noGrp="1" noChangeArrowheads="1"/>
          </p:cNvSpPr>
          <p:nvPr>
            <p:ph type="ftr" sz="quarter" idx="3"/>
          </p:nvPr>
        </p:nvSpPr>
        <p:spPr/>
        <p:txBody>
          <a:bodyPr/>
          <a:lstStyle>
            <a:lvl1pPr>
              <a:defRPr/>
            </a:lvl1pPr>
          </a:lstStyle>
          <a:p>
            <a:endParaRPr lang="en-GB"/>
          </a:p>
        </p:txBody>
      </p:sp>
      <p:sp>
        <p:nvSpPr>
          <p:cNvPr id="5145" name="Rectangle 25"/>
          <p:cNvSpPr>
            <a:spLocks noGrp="1" noChangeArrowheads="1"/>
          </p:cNvSpPr>
          <p:nvPr>
            <p:ph type="sldNum" sz="quarter" idx="4"/>
          </p:nvPr>
        </p:nvSpPr>
        <p:spPr/>
        <p:txBody>
          <a:bodyPr/>
          <a:lstStyle>
            <a:lvl1pPr>
              <a:defRPr/>
            </a:lvl1pPr>
          </a:lstStyle>
          <a:p>
            <a:fld id="{1E9BDB4B-D341-4B7C-AFF8-ADCE2C0E3E4C}" type="slidenum">
              <a:rPr lang="en-GB"/>
              <a:pPr/>
              <a:t>‹#›</a:t>
            </a:fld>
            <a:endParaRPr lang="en-GB"/>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0BC9A2FE-0205-4BAD-A4CF-8B8840C97EBB}" type="slidenum">
              <a:rPr lang="en-GB"/>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B1E1ABB5-704A-41E6-B950-6D45E094718E}" type="slidenum">
              <a:rPr lang="en-GB"/>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AF2FED74-EA08-4947-8DB8-074B9C9ECCEE}" type="slidenum">
              <a:rPr lang="en-GB"/>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A3AE4878-33B5-4051-BC78-552D6CA1C163}" type="slidenum">
              <a:rPr lang="en-GB"/>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2461E8D4-A691-4845-8E79-FFD7FD675F14}" type="slidenum">
              <a:rPr lang="en-GB"/>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2B9F2931-2EE6-44A7-933C-C6B5AE5B424B}" type="slidenum">
              <a:rPr lang="en-GB"/>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BCD7B313-2591-43A2-ACFD-E68E612B1CF0}" type="slidenum">
              <a:rPr lang="en-GB"/>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300C4A3F-4693-4538-8485-26C28804EA73}" type="slidenum">
              <a:rPr lang="en-GB"/>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DF87D3B7-55AA-4035-8A18-6D4B54C52B02}" type="slidenum">
              <a:rPr lang="en-GB"/>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C83FD03D-6F59-4E56-8FAC-98468CDFFC5C}" type="slidenum">
              <a:rPr lang="en-GB"/>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0"/>
            <a:ext cx="9144000" cy="6934200"/>
            <a:chOff x="0" y="0"/>
            <a:chExt cx="5760" cy="4368"/>
          </a:xfrm>
        </p:grpSpPr>
        <p:sp>
          <p:nvSpPr>
            <p:cNvPr id="4099"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endParaRPr lang="en-IE"/>
            </a:p>
          </p:txBody>
        </p:sp>
        <p:sp>
          <p:nvSpPr>
            <p:cNvPr id="4100" name="Freeform 4"/>
            <p:cNvSpPr>
              <a:spLocks/>
            </p:cNvSpPr>
            <p:nvPr/>
          </p:nvSpPr>
          <p:spPr bwMode="hidden">
            <a:xfrm>
              <a:off x="0" y="2496"/>
              <a:ext cx="2112" cy="1604"/>
            </a:xfrm>
            <a:custGeom>
              <a:avLst/>
              <a:gdLst/>
              <a:ahLst/>
              <a:cxnLst>
                <a:cxn ang="0">
                  <a:pos x="580" y="1043"/>
                </a:cxn>
                <a:cxn ang="0">
                  <a:pos x="544" y="683"/>
                </a:cxn>
                <a:cxn ang="0">
                  <a:pos x="670" y="395"/>
                </a:cxn>
                <a:cxn ang="0">
                  <a:pos x="927" y="587"/>
                </a:cxn>
                <a:cxn ang="0">
                  <a:pos x="1214" y="869"/>
                </a:cxn>
                <a:cxn ang="0">
                  <a:pos x="1483" y="1109"/>
                </a:cxn>
                <a:cxn ang="0">
                  <a:pos x="1800" y="1360"/>
                </a:cxn>
                <a:cxn ang="0">
                  <a:pos x="1883" y="1414"/>
                </a:cxn>
                <a:cxn ang="0">
                  <a:pos x="1836" y="1354"/>
                </a:cxn>
                <a:cxn ang="0">
                  <a:pos x="1411" y="1001"/>
                </a:cxn>
                <a:cxn ang="0">
                  <a:pos x="1088" y="683"/>
                </a:cxn>
                <a:cxn ang="0">
                  <a:pos x="723" y="329"/>
                </a:cxn>
                <a:cxn ang="0">
                  <a:pos x="999" y="311"/>
                </a:cxn>
                <a:cxn ang="0">
                  <a:pos x="1286" y="317"/>
                </a:cxn>
                <a:cxn ang="0">
                  <a:pos x="1614" y="269"/>
                </a:cxn>
                <a:cxn ang="0">
                  <a:pos x="2123" y="197"/>
                </a:cxn>
                <a:cxn ang="0">
                  <a:pos x="2075" y="173"/>
                </a:cxn>
                <a:cxn ang="0">
                  <a:pos x="1543" y="257"/>
                </a:cxn>
                <a:cxn ang="0">
                  <a:pos x="1208" y="275"/>
                </a:cxn>
                <a:cxn ang="0">
                  <a:pos x="759" y="257"/>
                </a:cxn>
                <a:cxn ang="0">
                  <a:pos x="819" y="227"/>
                </a:cxn>
                <a:cxn ang="0">
                  <a:pos x="1142" y="0"/>
                </a:cxn>
                <a:cxn ang="0">
                  <a:pos x="1088" y="30"/>
                </a:cxn>
                <a:cxn ang="0">
                  <a:pos x="1010" y="84"/>
                </a:cxn>
                <a:cxn ang="0">
                  <a:pos x="855" y="191"/>
                </a:cxn>
                <a:cxn ang="0">
                  <a:pos x="670" y="281"/>
                </a:cxn>
                <a:cxn ang="0">
                  <a:pos x="634" y="359"/>
                </a:cxn>
                <a:cxn ang="0">
                  <a:pos x="305" y="587"/>
                </a:cxn>
                <a:cxn ang="0">
                  <a:pos x="0" y="725"/>
                </a:cxn>
                <a:cxn ang="0">
                  <a:pos x="0" y="731"/>
                </a:cxn>
                <a:cxn ang="0">
                  <a:pos x="0" y="767"/>
                </a:cxn>
                <a:cxn ang="0">
                  <a:pos x="299" y="635"/>
                </a:cxn>
                <a:cxn ang="0">
                  <a:pos x="592" y="431"/>
                </a:cxn>
                <a:cxn ang="0">
                  <a:pos x="508" y="671"/>
                </a:cxn>
                <a:cxn ang="0">
                  <a:pos x="526" y="995"/>
                </a:cxn>
                <a:cxn ang="0">
                  <a:pos x="460" y="1168"/>
                </a:cxn>
                <a:cxn ang="0">
                  <a:pos x="329" y="1480"/>
                </a:cxn>
                <a:cxn ang="0">
                  <a:pos x="323" y="1696"/>
                </a:cxn>
                <a:cxn ang="0">
                  <a:pos x="329" y="1696"/>
                </a:cxn>
                <a:cxn ang="0">
                  <a:pos x="347" y="1552"/>
                </a:cxn>
                <a:cxn ang="0">
                  <a:pos x="580" y="1043"/>
                </a:cxn>
                <a:cxn ang="0">
                  <a:pos x="580" y="104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lnTo>
                    <a:pt x="580" y="1043"/>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IE"/>
            </a:p>
          </p:txBody>
        </p:sp>
        <p:sp>
          <p:nvSpPr>
            <p:cNvPr id="4101" name="Freeform 5"/>
            <p:cNvSpPr>
              <a:spLocks/>
            </p:cNvSpPr>
            <p:nvPr/>
          </p:nvSpPr>
          <p:spPr bwMode="hidden">
            <a:xfrm>
              <a:off x="2092" y="3233"/>
              <a:ext cx="3668" cy="943"/>
            </a:xfrm>
            <a:custGeom>
              <a:avLst/>
              <a:gdLst/>
              <a:ahLst/>
              <a:cxnLst>
                <a:cxn ang="0">
                  <a:pos x="3338" y="288"/>
                </a:cxn>
                <a:cxn ang="0">
                  <a:pos x="3194" y="258"/>
                </a:cxn>
                <a:cxn ang="0">
                  <a:pos x="2816" y="234"/>
                </a:cxn>
                <a:cxn ang="0">
                  <a:pos x="2330" y="306"/>
                </a:cxn>
                <a:cxn ang="0">
                  <a:pos x="2372" y="258"/>
                </a:cxn>
                <a:cxn ang="0">
                  <a:pos x="2624" y="132"/>
                </a:cxn>
                <a:cxn ang="0">
                  <a:pos x="2707" y="24"/>
                </a:cxn>
                <a:cxn ang="0">
                  <a:pos x="2642" y="12"/>
                </a:cxn>
                <a:cxn ang="0">
                  <a:pos x="2515" y="54"/>
                </a:cxn>
                <a:cxn ang="0">
                  <a:pos x="2324" y="66"/>
                </a:cxn>
                <a:cxn ang="0">
                  <a:pos x="2101" y="90"/>
                </a:cxn>
                <a:cxn ang="0">
                  <a:pos x="1855" y="228"/>
                </a:cxn>
                <a:cxn ang="0">
                  <a:pos x="1591" y="337"/>
                </a:cxn>
                <a:cxn ang="0">
                  <a:pos x="1459" y="379"/>
                </a:cxn>
                <a:cxn ang="0">
                  <a:pos x="1417" y="361"/>
                </a:cxn>
                <a:cxn ang="0">
                  <a:pos x="1363" y="331"/>
                </a:cxn>
                <a:cxn ang="0">
                  <a:pos x="1344" y="312"/>
                </a:cxn>
                <a:cxn ang="0">
                  <a:pos x="1290" y="288"/>
                </a:cxn>
                <a:cxn ang="0">
                  <a:pos x="1230" y="252"/>
                </a:cxn>
                <a:cxn ang="0">
                  <a:pos x="1119" y="227"/>
                </a:cxn>
                <a:cxn ang="0">
                  <a:pos x="1320" y="438"/>
                </a:cxn>
                <a:cxn ang="0">
                  <a:pos x="960" y="558"/>
                </a:cxn>
                <a:cxn ang="0">
                  <a:pos x="474" y="630"/>
                </a:cxn>
                <a:cxn ang="0">
                  <a:pos x="132" y="781"/>
                </a:cxn>
                <a:cxn ang="0">
                  <a:pos x="234" y="847"/>
                </a:cxn>
                <a:cxn ang="0">
                  <a:pos x="925" y="739"/>
                </a:cxn>
                <a:cxn ang="0">
                  <a:pos x="637" y="925"/>
                </a:cxn>
                <a:cxn ang="0">
                  <a:pos x="1405" y="943"/>
                </a:cxn>
                <a:cxn ang="0">
                  <a:pos x="1447" y="943"/>
                </a:cxn>
                <a:cxn ang="0">
                  <a:pos x="2888" y="859"/>
                </a:cxn>
                <a:cxn ang="0">
                  <a:pos x="2582" y="708"/>
                </a:cxn>
                <a:cxn ang="0">
                  <a:pos x="2299" y="606"/>
                </a:cxn>
                <a:cxn ang="0">
                  <a:pos x="2606" y="588"/>
                </a:cxn>
                <a:cxn ang="0">
                  <a:pos x="3001" y="582"/>
                </a:cxn>
                <a:cxn ang="0">
                  <a:pos x="3452" y="438"/>
                </a:cxn>
                <a:cxn ang="0">
                  <a:pos x="3668" y="312"/>
                </a:cxn>
                <a:cxn ang="0">
                  <a:pos x="3482" y="300"/>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lnTo>
                    <a:pt x="3482" y="300"/>
                  </a:lnTo>
                  <a:close/>
                </a:path>
              </a:pathLst>
            </a:custGeom>
            <a:gradFill rotWithShape="0">
              <a:gsLst>
                <a:gs pos="0">
                  <a:schemeClr val="bg2"/>
                </a:gs>
                <a:gs pos="100000">
                  <a:schemeClr val="bg1"/>
                </a:gs>
              </a:gsLst>
              <a:lin ang="5400000" scaled="1"/>
            </a:gradFill>
            <a:ln w="9525">
              <a:noFill/>
              <a:round/>
              <a:headEnd/>
              <a:tailEnd/>
            </a:ln>
          </p:spPr>
          <p:txBody>
            <a:bodyPr/>
            <a:lstStyle/>
            <a:p>
              <a:endParaRPr lang="en-IE"/>
            </a:p>
          </p:txBody>
        </p:sp>
        <p:sp>
          <p:nvSpPr>
            <p:cNvPr id="4102" name="Freeform 6"/>
            <p:cNvSpPr>
              <a:spLocks/>
            </p:cNvSpPr>
            <p:nvPr/>
          </p:nvSpPr>
          <p:spPr bwMode="hidden">
            <a:xfrm>
              <a:off x="0" y="524"/>
              <a:ext cx="973" cy="1195"/>
            </a:xfrm>
            <a:custGeom>
              <a:avLst/>
              <a:gdLst/>
              <a:ahLst/>
              <a:cxnLst>
                <a:cxn ang="0">
                  <a:pos x="323" y="1186"/>
                </a:cxn>
                <a:cxn ang="0">
                  <a:pos x="490" y="1192"/>
                </a:cxn>
                <a:cxn ang="0">
                  <a:pos x="580" y="1150"/>
                </a:cxn>
                <a:cxn ang="0">
                  <a:pos x="813" y="1085"/>
                </a:cxn>
                <a:cxn ang="0">
                  <a:pos x="933" y="1055"/>
                </a:cxn>
                <a:cxn ang="0">
                  <a:pos x="759" y="989"/>
                </a:cxn>
                <a:cxn ang="0">
                  <a:pos x="556" y="953"/>
                </a:cxn>
                <a:cxn ang="0">
                  <a:pos x="197" y="971"/>
                </a:cxn>
                <a:cxn ang="0">
                  <a:pos x="299" y="893"/>
                </a:cxn>
                <a:cxn ang="0">
                  <a:pos x="496" y="803"/>
                </a:cxn>
                <a:cxn ang="0">
                  <a:pos x="694" y="671"/>
                </a:cxn>
                <a:cxn ang="0">
                  <a:pos x="700" y="671"/>
                </a:cxn>
                <a:cxn ang="0">
                  <a:pos x="712" y="665"/>
                </a:cxn>
                <a:cxn ang="0">
                  <a:pos x="753" y="647"/>
                </a:cxn>
                <a:cxn ang="0">
                  <a:pos x="777" y="641"/>
                </a:cxn>
                <a:cxn ang="0">
                  <a:pos x="789" y="629"/>
                </a:cxn>
                <a:cxn ang="0">
                  <a:pos x="795" y="617"/>
                </a:cxn>
                <a:cxn ang="0">
                  <a:pos x="789" y="611"/>
                </a:cxn>
                <a:cxn ang="0">
                  <a:pos x="783" y="599"/>
                </a:cxn>
                <a:cxn ang="0">
                  <a:pos x="783" y="575"/>
                </a:cxn>
                <a:cxn ang="0">
                  <a:pos x="795" y="545"/>
                </a:cxn>
                <a:cxn ang="0">
                  <a:pos x="807" y="515"/>
                </a:cxn>
                <a:cxn ang="0">
                  <a:pos x="825" y="485"/>
                </a:cxn>
                <a:cxn ang="0">
                  <a:pos x="837" y="455"/>
                </a:cxn>
                <a:cxn ang="0">
                  <a:pos x="843" y="437"/>
                </a:cxn>
                <a:cxn ang="0">
                  <a:pos x="849" y="431"/>
                </a:cxn>
                <a:cxn ang="0">
                  <a:pos x="849" y="347"/>
                </a:cxn>
                <a:cxn ang="0">
                  <a:pos x="849" y="341"/>
                </a:cxn>
                <a:cxn ang="0">
                  <a:pos x="855" y="335"/>
                </a:cxn>
                <a:cxn ang="0">
                  <a:pos x="873" y="305"/>
                </a:cxn>
                <a:cxn ang="0">
                  <a:pos x="885" y="269"/>
                </a:cxn>
                <a:cxn ang="0">
                  <a:pos x="897" y="239"/>
                </a:cxn>
                <a:cxn ang="0">
                  <a:pos x="903" y="227"/>
                </a:cxn>
                <a:cxn ang="0">
                  <a:pos x="909" y="215"/>
                </a:cxn>
                <a:cxn ang="0">
                  <a:pos x="927" y="173"/>
                </a:cxn>
                <a:cxn ang="0">
                  <a:pos x="945" y="137"/>
                </a:cxn>
                <a:cxn ang="0">
                  <a:pos x="951" y="125"/>
                </a:cxn>
                <a:cxn ang="0">
                  <a:pos x="951" y="119"/>
                </a:cxn>
                <a:cxn ang="0">
                  <a:pos x="969" y="0"/>
                </a:cxn>
                <a:cxn ang="0">
                  <a:pos x="945" y="47"/>
                </a:cxn>
                <a:cxn ang="0">
                  <a:pos x="783" y="113"/>
                </a:cxn>
                <a:cxn ang="0">
                  <a:pos x="706" y="161"/>
                </a:cxn>
                <a:cxn ang="0">
                  <a:pos x="460" y="233"/>
                </a:cxn>
                <a:cxn ang="0">
                  <a:pos x="281" y="287"/>
                </a:cxn>
                <a:cxn ang="0">
                  <a:pos x="173" y="293"/>
                </a:cxn>
                <a:cxn ang="0">
                  <a:pos x="12" y="485"/>
                </a:cxn>
                <a:cxn ang="0">
                  <a:pos x="0" y="509"/>
                </a:cxn>
                <a:cxn ang="0">
                  <a:pos x="0" y="1186"/>
                </a:cxn>
                <a:cxn ang="0">
                  <a:pos x="96" y="1180"/>
                </a:cxn>
                <a:cxn ang="0">
                  <a:pos x="323" y="1186"/>
                </a:cxn>
                <a:cxn ang="0">
                  <a:pos x="323" y="1186"/>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lnTo>
                    <a:pt x="323" y="1186"/>
                  </a:lnTo>
                  <a:close/>
                </a:path>
              </a:pathLst>
            </a:custGeom>
            <a:gradFill rotWithShape="0">
              <a:gsLst>
                <a:gs pos="0">
                  <a:schemeClr val="bg2"/>
                </a:gs>
                <a:gs pos="100000">
                  <a:schemeClr val="bg1"/>
                </a:gs>
              </a:gsLst>
              <a:lin ang="5400000" scaled="1"/>
            </a:gradFill>
            <a:ln w="9525">
              <a:noFill/>
              <a:round/>
              <a:headEnd/>
              <a:tailEnd/>
            </a:ln>
          </p:spPr>
          <p:txBody>
            <a:bodyPr/>
            <a:lstStyle/>
            <a:p>
              <a:endParaRPr lang="en-IE"/>
            </a:p>
          </p:txBody>
        </p:sp>
        <p:sp>
          <p:nvSpPr>
            <p:cNvPr id="4103" name="Freeform 7"/>
            <p:cNvSpPr>
              <a:spLocks/>
            </p:cNvSpPr>
            <p:nvPr/>
          </p:nvSpPr>
          <p:spPr bwMode="hidden">
            <a:xfrm>
              <a:off x="3188" y="1"/>
              <a:ext cx="2570" cy="2266"/>
            </a:xfrm>
            <a:custGeom>
              <a:avLst/>
              <a:gdLst/>
              <a:ahLst/>
              <a:cxnLst>
                <a:cxn ang="0">
                  <a:pos x="859" y="612"/>
                </a:cxn>
                <a:cxn ang="0">
                  <a:pos x="1087" y="853"/>
                </a:cxn>
                <a:cxn ang="0">
                  <a:pos x="961" y="913"/>
                </a:cxn>
                <a:cxn ang="0">
                  <a:pos x="786" y="883"/>
                </a:cxn>
                <a:cxn ang="0">
                  <a:pos x="450" y="931"/>
                </a:cxn>
                <a:cxn ang="0">
                  <a:pos x="150" y="1075"/>
                </a:cxn>
                <a:cxn ang="0">
                  <a:pos x="78" y="1165"/>
                </a:cxn>
                <a:cxn ang="0">
                  <a:pos x="361" y="1256"/>
                </a:cxn>
                <a:cxn ang="0">
                  <a:pos x="444" y="1316"/>
                </a:cxn>
                <a:cxn ang="0">
                  <a:pos x="697" y="1400"/>
                </a:cxn>
                <a:cxn ang="0">
                  <a:pos x="1026" y="1346"/>
                </a:cxn>
                <a:cxn ang="0">
                  <a:pos x="991" y="1412"/>
                </a:cxn>
                <a:cxn ang="0">
                  <a:pos x="804" y="1574"/>
                </a:cxn>
                <a:cxn ang="0">
                  <a:pos x="726" y="1718"/>
                </a:cxn>
                <a:cxn ang="0">
                  <a:pos x="768" y="1742"/>
                </a:cxn>
                <a:cxn ang="0">
                  <a:pos x="865" y="1693"/>
                </a:cxn>
                <a:cxn ang="0">
                  <a:pos x="991" y="1699"/>
                </a:cxn>
                <a:cxn ang="0">
                  <a:pos x="1135" y="1627"/>
                </a:cxn>
                <a:cxn ang="0">
                  <a:pos x="1183" y="1669"/>
                </a:cxn>
                <a:cxn ang="0">
                  <a:pos x="1399" y="1436"/>
                </a:cxn>
                <a:cxn ang="0">
                  <a:pos x="1615" y="1334"/>
                </a:cxn>
                <a:cxn ang="0">
                  <a:pos x="1645" y="1370"/>
                </a:cxn>
                <a:cxn ang="0">
                  <a:pos x="1681" y="1430"/>
                </a:cxn>
                <a:cxn ang="0">
                  <a:pos x="1699" y="1466"/>
                </a:cxn>
                <a:cxn ang="0">
                  <a:pos x="1747" y="1550"/>
                </a:cxn>
                <a:cxn ang="0">
                  <a:pos x="1772" y="1586"/>
                </a:cxn>
                <a:cxn ang="0">
                  <a:pos x="2124" y="2248"/>
                </a:cxn>
                <a:cxn ang="0">
                  <a:pos x="1693" y="1322"/>
                </a:cxn>
                <a:cxn ang="0">
                  <a:pos x="1861" y="1165"/>
                </a:cxn>
                <a:cxn ang="0">
                  <a:pos x="2173" y="1099"/>
                </a:cxn>
                <a:cxn ang="0">
                  <a:pos x="2390" y="1009"/>
                </a:cxn>
                <a:cxn ang="0">
                  <a:pos x="2570" y="805"/>
                </a:cxn>
                <a:cxn ang="0">
                  <a:pos x="2342" y="781"/>
                </a:cxn>
                <a:cxn ang="0">
                  <a:pos x="2114" y="763"/>
                </a:cxn>
                <a:cxn ang="0">
                  <a:pos x="2408" y="433"/>
                </a:cxn>
                <a:cxn ang="0">
                  <a:pos x="2426" y="421"/>
                </a:cxn>
                <a:cxn ang="0">
                  <a:pos x="2474" y="379"/>
                </a:cxn>
                <a:cxn ang="0">
                  <a:pos x="2492" y="355"/>
                </a:cxn>
                <a:cxn ang="0">
                  <a:pos x="2474" y="337"/>
                </a:cxn>
                <a:cxn ang="0">
                  <a:pos x="2474" y="271"/>
                </a:cxn>
                <a:cxn ang="0">
                  <a:pos x="2492" y="192"/>
                </a:cxn>
                <a:cxn ang="0">
                  <a:pos x="2504" y="132"/>
                </a:cxn>
                <a:cxn ang="0">
                  <a:pos x="2492" y="36"/>
                </a:cxn>
                <a:cxn ang="0">
                  <a:pos x="2492" y="24"/>
                </a:cxn>
                <a:cxn ang="0">
                  <a:pos x="2102" y="0"/>
                </a:cxn>
                <a:cxn ang="0">
                  <a:pos x="1909" y="90"/>
                </a:cxn>
                <a:cxn ang="0">
                  <a:pos x="1747" y="535"/>
                </a:cxn>
                <a:cxn ang="0">
                  <a:pos x="1711" y="469"/>
                </a:cxn>
                <a:cxn ang="0">
                  <a:pos x="1633" y="144"/>
                </a:cxn>
                <a:cxn ang="0">
                  <a:pos x="1579" y="0"/>
                </a:cxn>
                <a:cxn ang="0">
                  <a:pos x="738" y="186"/>
                </a:cxn>
                <a:cxn ang="0">
                  <a:pos x="756" y="46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lnTo>
                    <a:pt x="756" y="463"/>
                  </a:lnTo>
                  <a:close/>
                </a:path>
              </a:pathLst>
            </a:custGeom>
            <a:gradFill rotWithShape="0">
              <a:gsLst>
                <a:gs pos="0">
                  <a:schemeClr val="bg2"/>
                </a:gs>
                <a:gs pos="100000">
                  <a:schemeClr val="bg1"/>
                </a:gs>
              </a:gsLst>
              <a:lin ang="5400000" scaled="1"/>
            </a:gradFill>
            <a:ln w="9525">
              <a:noFill/>
              <a:round/>
              <a:headEnd/>
              <a:tailEnd/>
            </a:ln>
          </p:spPr>
          <p:txBody>
            <a:bodyPr/>
            <a:lstStyle/>
            <a:p>
              <a:endParaRPr lang="en-IE"/>
            </a:p>
          </p:txBody>
        </p:sp>
        <p:sp>
          <p:nvSpPr>
            <p:cNvPr id="4104" name="Freeform 8"/>
            <p:cNvSpPr>
              <a:spLocks/>
            </p:cNvSpPr>
            <p:nvPr/>
          </p:nvSpPr>
          <p:spPr bwMode="hidden">
            <a:xfrm>
              <a:off x="3525" y="1"/>
              <a:ext cx="2185" cy="1508"/>
            </a:xfrm>
            <a:custGeom>
              <a:avLst/>
              <a:gdLst/>
              <a:ahLst/>
              <a:cxnLst>
                <a:cxn ang="0">
                  <a:pos x="1034" y="767"/>
                </a:cxn>
                <a:cxn ang="0">
                  <a:pos x="1190" y="1235"/>
                </a:cxn>
                <a:cxn ang="0">
                  <a:pos x="956" y="1193"/>
                </a:cxn>
                <a:cxn ang="0">
                  <a:pos x="723" y="1127"/>
                </a:cxn>
                <a:cxn ang="0">
                  <a:pos x="442" y="1109"/>
                </a:cxn>
                <a:cxn ang="0">
                  <a:pos x="0" y="1079"/>
                </a:cxn>
                <a:cxn ang="0">
                  <a:pos x="30" y="1115"/>
                </a:cxn>
                <a:cxn ang="0">
                  <a:pos x="496" y="1133"/>
                </a:cxn>
                <a:cxn ang="0">
                  <a:pos x="777" y="1187"/>
                </a:cxn>
                <a:cxn ang="0">
                  <a:pos x="1130" y="1301"/>
                </a:cxn>
                <a:cxn ang="0">
                  <a:pos x="1070" y="1319"/>
                </a:cxn>
                <a:cxn ang="0">
                  <a:pos x="711" y="1505"/>
                </a:cxn>
                <a:cxn ang="0">
                  <a:pos x="765" y="1481"/>
                </a:cxn>
                <a:cxn ang="0">
                  <a:pos x="861" y="1439"/>
                </a:cxn>
                <a:cxn ang="0">
                  <a:pos x="1022" y="1355"/>
                </a:cxn>
                <a:cxn ang="0">
                  <a:pos x="1214" y="1295"/>
                </a:cxn>
                <a:cxn ang="0">
                  <a:pos x="1267" y="1223"/>
                </a:cxn>
                <a:cxn ang="0">
                  <a:pos x="1632" y="1043"/>
                </a:cxn>
                <a:cxn ang="0">
                  <a:pos x="1931" y="953"/>
                </a:cxn>
                <a:cxn ang="0">
                  <a:pos x="2176" y="821"/>
                </a:cxn>
                <a:cxn ang="0">
                  <a:pos x="1961" y="911"/>
                </a:cxn>
                <a:cxn ang="0">
                  <a:pos x="1656" y="989"/>
                </a:cxn>
                <a:cxn ang="0">
                  <a:pos x="1339" y="1151"/>
                </a:cxn>
                <a:cxn ang="0">
                  <a:pos x="1501" y="905"/>
                </a:cxn>
                <a:cxn ang="0">
                  <a:pos x="1620" y="545"/>
                </a:cxn>
                <a:cxn ang="0">
                  <a:pos x="1740" y="372"/>
                </a:cxn>
                <a:cxn ang="0">
                  <a:pos x="1979" y="60"/>
                </a:cxn>
                <a:cxn ang="0">
                  <a:pos x="2003" y="0"/>
                </a:cxn>
                <a:cxn ang="0">
                  <a:pos x="1973" y="0"/>
                </a:cxn>
                <a:cxn ang="0">
                  <a:pos x="1596" y="480"/>
                </a:cxn>
                <a:cxn ang="0">
                  <a:pos x="1477" y="887"/>
                </a:cxn>
                <a:cxn ang="0">
                  <a:pos x="1255" y="1175"/>
                </a:cxn>
                <a:cxn ang="0">
                  <a:pos x="1130" y="905"/>
                </a:cxn>
                <a:cxn ang="0">
                  <a:pos x="1010" y="540"/>
                </a:cxn>
                <a:cxn ang="0">
                  <a:pos x="885" y="222"/>
                </a:cxn>
                <a:cxn ang="0">
                  <a:pos x="789" y="0"/>
                </a:cxn>
                <a:cxn ang="0">
                  <a:pos x="753" y="0"/>
                </a:cxn>
                <a:cxn ang="0">
                  <a:pos x="903" y="354"/>
                </a:cxn>
                <a:cxn ang="0">
                  <a:pos x="1034" y="767"/>
                </a:cxn>
                <a:cxn ang="0">
                  <a:pos x="1034" y="767"/>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lnTo>
                    <a:pt x="1034" y="767"/>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IE"/>
            </a:p>
          </p:txBody>
        </p:sp>
        <p:sp>
          <p:nvSpPr>
            <p:cNvPr id="4105" name="Freeform 9"/>
            <p:cNvSpPr>
              <a:spLocks/>
            </p:cNvSpPr>
            <p:nvPr/>
          </p:nvSpPr>
          <p:spPr bwMode="hidden">
            <a:xfrm>
              <a:off x="0" y="649"/>
              <a:ext cx="816" cy="806"/>
            </a:xfrm>
            <a:custGeom>
              <a:avLst/>
              <a:gdLst/>
              <a:ahLst/>
              <a:cxnLst>
                <a:cxn ang="0">
                  <a:pos x="161" y="564"/>
                </a:cxn>
                <a:cxn ang="0">
                  <a:pos x="329" y="438"/>
                </a:cxn>
                <a:cxn ang="0">
                  <a:pos x="646" y="216"/>
                </a:cxn>
                <a:cxn ang="0">
                  <a:pos x="813" y="0"/>
                </a:cxn>
                <a:cxn ang="0">
                  <a:pos x="676" y="150"/>
                </a:cxn>
                <a:cxn ang="0">
                  <a:pos x="144" y="504"/>
                </a:cxn>
                <a:cxn ang="0">
                  <a:pos x="0" y="732"/>
                </a:cxn>
                <a:cxn ang="0">
                  <a:pos x="0" y="804"/>
                </a:cxn>
                <a:cxn ang="0">
                  <a:pos x="161" y="564"/>
                </a:cxn>
                <a:cxn ang="0">
                  <a:pos x="161" y="564"/>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lnTo>
                    <a:pt x="161" y="564"/>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IE"/>
            </a:p>
          </p:txBody>
        </p:sp>
        <p:sp>
          <p:nvSpPr>
            <p:cNvPr id="4106" name="Freeform 10"/>
            <p:cNvSpPr>
              <a:spLocks/>
            </p:cNvSpPr>
            <p:nvPr/>
          </p:nvSpPr>
          <p:spPr bwMode="hidden">
            <a:xfrm>
              <a:off x="0" y="1545"/>
              <a:ext cx="762" cy="107"/>
            </a:xfrm>
            <a:custGeom>
              <a:avLst/>
              <a:gdLst/>
              <a:ahLst/>
              <a:cxnLst>
                <a:cxn ang="0">
                  <a:pos x="460" y="66"/>
                </a:cxn>
                <a:cxn ang="0">
                  <a:pos x="759" y="0"/>
                </a:cxn>
                <a:cxn ang="0">
                  <a:pos x="496" y="36"/>
                </a:cxn>
                <a:cxn ang="0">
                  <a:pos x="138" y="48"/>
                </a:cxn>
                <a:cxn ang="0">
                  <a:pos x="0" y="78"/>
                </a:cxn>
                <a:cxn ang="0">
                  <a:pos x="0" y="107"/>
                </a:cxn>
                <a:cxn ang="0">
                  <a:pos x="96" y="89"/>
                </a:cxn>
                <a:cxn ang="0">
                  <a:pos x="460" y="66"/>
                </a:cxn>
                <a:cxn ang="0">
                  <a:pos x="460" y="66"/>
                </a:cxn>
              </a:cxnLst>
              <a:rect l="0" t="0" r="r" b="b"/>
              <a:pathLst>
                <a:path w="759" h="107">
                  <a:moveTo>
                    <a:pt x="460" y="66"/>
                  </a:moveTo>
                  <a:lnTo>
                    <a:pt x="759" y="0"/>
                  </a:lnTo>
                  <a:lnTo>
                    <a:pt x="496" y="36"/>
                  </a:lnTo>
                  <a:lnTo>
                    <a:pt x="138" y="48"/>
                  </a:lnTo>
                  <a:lnTo>
                    <a:pt x="0" y="78"/>
                  </a:lnTo>
                  <a:lnTo>
                    <a:pt x="0" y="107"/>
                  </a:lnTo>
                  <a:lnTo>
                    <a:pt x="96" y="89"/>
                  </a:lnTo>
                  <a:lnTo>
                    <a:pt x="460" y="66"/>
                  </a:lnTo>
                  <a:lnTo>
                    <a:pt x="460" y="66"/>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IE"/>
            </a:p>
          </p:txBody>
        </p:sp>
        <p:sp>
          <p:nvSpPr>
            <p:cNvPr id="4107" name="Freeform 11"/>
            <p:cNvSpPr>
              <a:spLocks/>
            </p:cNvSpPr>
            <p:nvPr/>
          </p:nvSpPr>
          <p:spPr bwMode="hidden">
            <a:xfrm>
              <a:off x="2314" y="3431"/>
              <a:ext cx="3182" cy="745"/>
            </a:xfrm>
            <a:custGeom>
              <a:avLst/>
              <a:gdLst/>
              <a:ahLst/>
              <a:cxnLst>
                <a:cxn ang="0">
                  <a:pos x="1387" y="239"/>
                </a:cxn>
                <a:cxn ang="0">
                  <a:pos x="1734" y="233"/>
                </a:cxn>
                <a:cxn ang="0">
                  <a:pos x="2087" y="251"/>
                </a:cxn>
                <a:cxn ang="0">
                  <a:pos x="2505" y="233"/>
                </a:cxn>
                <a:cxn ang="0">
                  <a:pos x="3169" y="204"/>
                </a:cxn>
                <a:cxn ang="0">
                  <a:pos x="3115" y="186"/>
                </a:cxn>
                <a:cxn ang="0">
                  <a:pos x="2422" y="221"/>
                </a:cxn>
                <a:cxn ang="0">
                  <a:pos x="2003" y="221"/>
                </a:cxn>
                <a:cxn ang="0">
                  <a:pos x="1459" y="186"/>
                </a:cxn>
                <a:cxn ang="0">
                  <a:pos x="1543" y="168"/>
                </a:cxn>
                <a:cxn ang="0">
                  <a:pos x="2039" y="0"/>
                </a:cxn>
                <a:cxn ang="0">
                  <a:pos x="1961" y="24"/>
                </a:cxn>
                <a:cxn ang="0">
                  <a:pos x="1836" y="66"/>
                </a:cxn>
                <a:cxn ang="0">
                  <a:pos x="1602" y="138"/>
                </a:cxn>
                <a:cxn ang="0">
                  <a:pos x="1339" y="198"/>
                </a:cxn>
                <a:cxn ang="0">
                  <a:pos x="1268" y="251"/>
                </a:cxn>
                <a:cxn ang="0">
                  <a:pos x="765" y="413"/>
                </a:cxn>
                <a:cxn ang="0">
                  <a:pos x="335" y="503"/>
                </a:cxn>
                <a:cxn ang="0">
                  <a:pos x="0" y="617"/>
                </a:cxn>
                <a:cxn ang="0">
                  <a:pos x="299" y="539"/>
                </a:cxn>
                <a:cxn ang="0">
                  <a:pos x="735" y="449"/>
                </a:cxn>
                <a:cxn ang="0">
                  <a:pos x="1178" y="311"/>
                </a:cxn>
                <a:cxn ang="0">
                  <a:pos x="981" y="491"/>
                </a:cxn>
                <a:cxn ang="0">
                  <a:pos x="867" y="743"/>
                </a:cxn>
                <a:cxn ang="0">
                  <a:pos x="861" y="743"/>
                </a:cxn>
                <a:cxn ang="0">
                  <a:pos x="933" y="743"/>
                </a:cxn>
                <a:cxn ang="0">
                  <a:pos x="1022" y="497"/>
                </a:cxn>
                <a:cxn ang="0">
                  <a:pos x="1297" y="281"/>
                </a:cxn>
                <a:cxn ang="0">
                  <a:pos x="1531" y="449"/>
                </a:cxn>
                <a:cxn ang="0">
                  <a:pos x="1770" y="677"/>
                </a:cxn>
                <a:cxn ang="0">
                  <a:pos x="1854" y="743"/>
                </a:cxn>
                <a:cxn ang="0">
                  <a:pos x="1919" y="743"/>
                </a:cxn>
                <a:cxn ang="0">
                  <a:pos x="1692" y="527"/>
                </a:cxn>
                <a:cxn ang="0">
                  <a:pos x="1387" y="239"/>
                </a:cxn>
                <a:cxn ang="0">
                  <a:pos x="1387" y="23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lnTo>
                    <a:pt x="1387" y="239"/>
                  </a:lnTo>
                  <a:close/>
                </a:path>
              </a:pathLst>
            </a:custGeom>
            <a:gradFill rotWithShape="0">
              <a:gsLst>
                <a:gs pos="0">
                  <a:schemeClr val="accent2"/>
                </a:gs>
                <a:gs pos="100000">
                  <a:schemeClr val="bg1"/>
                </a:gs>
              </a:gsLst>
              <a:lin ang="2700000" scaled="1"/>
            </a:gradFill>
            <a:ln w="9525">
              <a:noFill/>
              <a:round/>
              <a:headEnd/>
              <a:tailEnd/>
            </a:ln>
          </p:spPr>
          <p:txBody>
            <a:bodyPr/>
            <a:lstStyle/>
            <a:p>
              <a:endParaRPr lang="en-IE"/>
            </a:p>
          </p:txBody>
        </p:sp>
        <p:sp>
          <p:nvSpPr>
            <p:cNvPr id="4108" name="Rectangle 12"/>
            <p:cNvSpPr>
              <a:spLocks noChangeArrowheads="1"/>
            </p:cNvSpPr>
            <p:nvPr/>
          </p:nvSpPr>
          <p:spPr bwMode="hidden">
            <a:xfrm>
              <a:off x="192" y="127"/>
              <a:ext cx="1" cy="1"/>
            </a:xfrm>
            <a:prstGeom prst="rect">
              <a:avLst/>
            </a:prstGeom>
            <a:solidFill>
              <a:srgbClr val="9A1E8D"/>
            </a:solidFill>
            <a:ln w="9525">
              <a:noFill/>
              <a:miter lim="800000"/>
              <a:headEnd/>
              <a:tailEnd/>
            </a:ln>
          </p:spPr>
          <p:txBody>
            <a:bodyPr/>
            <a:lstStyle/>
            <a:p>
              <a:endParaRPr lang="en-IE"/>
            </a:p>
          </p:txBody>
        </p:sp>
        <p:sp>
          <p:nvSpPr>
            <p:cNvPr id="4109" name="Rectangle 13"/>
            <p:cNvSpPr>
              <a:spLocks noChangeArrowheads="1"/>
            </p:cNvSpPr>
            <p:nvPr/>
          </p:nvSpPr>
          <p:spPr bwMode="hidden">
            <a:xfrm>
              <a:off x="204" y="131"/>
              <a:ext cx="1" cy="1"/>
            </a:xfrm>
            <a:prstGeom prst="rect">
              <a:avLst/>
            </a:prstGeom>
            <a:solidFill>
              <a:srgbClr val="9A1E8D"/>
            </a:solidFill>
            <a:ln w="9525">
              <a:noFill/>
              <a:miter lim="800000"/>
              <a:headEnd/>
              <a:tailEnd/>
            </a:ln>
          </p:spPr>
          <p:txBody>
            <a:bodyPr/>
            <a:lstStyle/>
            <a:p>
              <a:endParaRPr lang="en-IE"/>
            </a:p>
          </p:txBody>
        </p:sp>
        <p:sp>
          <p:nvSpPr>
            <p:cNvPr id="4110"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endParaRPr lang="en-IE"/>
            </a:p>
          </p:txBody>
        </p:sp>
        <p:sp>
          <p:nvSpPr>
            <p:cNvPr id="4111"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endParaRPr lang="en-IE"/>
            </a:p>
          </p:txBody>
        </p:sp>
        <p:sp>
          <p:nvSpPr>
            <p:cNvPr id="4112"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endParaRPr lang="en-IE"/>
            </a:p>
          </p:txBody>
        </p:sp>
        <p:sp>
          <p:nvSpPr>
            <p:cNvPr id="4113" name="Freeform 17"/>
            <p:cNvSpPr>
              <a:spLocks/>
            </p:cNvSpPr>
            <p:nvPr/>
          </p:nvSpPr>
          <p:spPr bwMode="hidden">
            <a:xfrm>
              <a:off x="509" y="229"/>
              <a:ext cx="3188" cy="2024"/>
            </a:xfrm>
            <a:custGeom>
              <a:avLst/>
              <a:gdLst/>
              <a:ahLst/>
              <a:cxnLst>
                <a:cxn ang="0">
                  <a:pos x="871" y="1423"/>
                </a:cxn>
                <a:cxn ang="0">
                  <a:pos x="907" y="1393"/>
                </a:cxn>
                <a:cxn ang="0">
                  <a:pos x="991" y="1320"/>
                </a:cxn>
                <a:cxn ang="0">
                  <a:pos x="1033" y="1297"/>
                </a:cxn>
                <a:cxn ang="0">
                  <a:pos x="1086" y="1249"/>
                </a:cxn>
                <a:cxn ang="0">
                  <a:pos x="1123" y="1219"/>
                </a:cxn>
                <a:cxn ang="0">
                  <a:pos x="1057" y="1153"/>
                </a:cxn>
                <a:cxn ang="0">
                  <a:pos x="877" y="1021"/>
                </a:cxn>
                <a:cxn ang="0">
                  <a:pos x="655" y="907"/>
                </a:cxn>
                <a:cxn ang="0">
                  <a:pos x="655" y="846"/>
                </a:cxn>
                <a:cxn ang="0">
                  <a:pos x="643" y="708"/>
                </a:cxn>
                <a:cxn ang="0">
                  <a:pos x="552" y="642"/>
                </a:cxn>
                <a:cxn ang="0">
                  <a:pos x="510" y="570"/>
                </a:cxn>
                <a:cxn ang="0">
                  <a:pos x="637" y="564"/>
                </a:cxn>
                <a:cxn ang="0">
                  <a:pos x="763" y="570"/>
                </a:cxn>
                <a:cxn ang="0">
                  <a:pos x="1091" y="850"/>
                </a:cxn>
                <a:cxn ang="0">
                  <a:pos x="1009" y="566"/>
                </a:cxn>
                <a:cxn ang="0">
                  <a:pos x="1054" y="265"/>
                </a:cxn>
                <a:cxn ang="0">
                  <a:pos x="1249" y="0"/>
                </a:cxn>
                <a:cxn ang="0">
                  <a:pos x="1466" y="292"/>
                </a:cxn>
                <a:cxn ang="0">
                  <a:pos x="1475" y="548"/>
                </a:cxn>
                <a:cxn ang="0">
                  <a:pos x="1567" y="630"/>
                </a:cxn>
                <a:cxn ang="0">
                  <a:pos x="1795" y="365"/>
                </a:cxn>
                <a:cxn ang="0">
                  <a:pos x="2245" y="150"/>
                </a:cxn>
                <a:cxn ang="0">
                  <a:pos x="2618" y="180"/>
                </a:cxn>
                <a:cxn ang="0">
                  <a:pos x="3050" y="150"/>
                </a:cxn>
                <a:cxn ang="0">
                  <a:pos x="3140" y="210"/>
                </a:cxn>
                <a:cxn ang="0">
                  <a:pos x="2990" y="210"/>
                </a:cxn>
                <a:cxn ang="0">
                  <a:pos x="2834" y="377"/>
                </a:cxn>
                <a:cxn ang="0">
                  <a:pos x="2702" y="648"/>
                </a:cxn>
                <a:cxn ang="0">
                  <a:pos x="2582" y="828"/>
                </a:cxn>
                <a:cxn ang="0">
                  <a:pos x="2234" y="1009"/>
                </a:cxn>
                <a:cxn ang="0">
                  <a:pos x="1963" y="1075"/>
                </a:cxn>
                <a:cxn ang="0">
                  <a:pos x="2257" y="1111"/>
                </a:cxn>
                <a:cxn ang="0">
                  <a:pos x="2600" y="1207"/>
                </a:cxn>
                <a:cxn ang="0">
                  <a:pos x="2894" y="1441"/>
                </a:cxn>
                <a:cxn ang="0">
                  <a:pos x="3122" y="1555"/>
                </a:cxn>
                <a:cxn ang="0">
                  <a:pos x="3032" y="1585"/>
                </a:cxn>
                <a:cxn ang="0">
                  <a:pos x="3008" y="1591"/>
                </a:cxn>
                <a:cxn ang="0">
                  <a:pos x="2960" y="1597"/>
                </a:cxn>
                <a:cxn ang="0">
                  <a:pos x="2882" y="1609"/>
                </a:cxn>
                <a:cxn ang="0">
                  <a:pos x="2846" y="1609"/>
                </a:cxn>
                <a:cxn ang="0">
                  <a:pos x="2774" y="1615"/>
                </a:cxn>
                <a:cxn ang="0">
                  <a:pos x="2726" y="1621"/>
                </a:cxn>
                <a:cxn ang="0">
                  <a:pos x="2708" y="1621"/>
                </a:cxn>
                <a:cxn ang="0">
                  <a:pos x="2594" y="1657"/>
                </a:cxn>
                <a:cxn ang="0">
                  <a:pos x="2533" y="1663"/>
                </a:cxn>
                <a:cxn ang="0">
                  <a:pos x="2444" y="1675"/>
                </a:cxn>
                <a:cxn ang="0">
                  <a:pos x="2378" y="1687"/>
                </a:cxn>
                <a:cxn ang="0">
                  <a:pos x="2360" y="1705"/>
                </a:cxn>
                <a:cxn ang="0">
                  <a:pos x="2305" y="1687"/>
                </a:cxn>
                <a:cxn ang="0">
                  <a:pos x="2263" y="1663"/>
                </a:cxn>
                <a:cxn ang="0">
                  <a:pos x="2017" y="1585"/>
                </a:cxn>
                <a:cxn ang="0">
                  <a:pos x="1711" y="1453"/>
                </a:cxn>
                <a:cxn ang="0">
                  <a:pos x="1880" y="1844"/>
                </a:cxn>
                <a:cxn ang="0">
                  <a:pos x="1771" y="1922"/>
                </a:cxn>
                <a:cxn ang="0">
                  <a:pos x="1531" y="1753"/>
                </a:cxn>
                <a:cxn ang="0">
                  <a:pos x="1411" y="1477"/>
                </a:cxn>
                <a:cxn ang="0">
                  <a:pos x="1219" y="1291"/>
                </a:cxn>
                <a:cxn ang="0">
                  <a:pos x="127" y="2006"/>
                </a:cxn>
                <a:cxn ang="0">
                  <a:pos x="865" y="1429"/>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lnTo>
                    <a:pt x="865" y="1429"/>
                  </a:lnTo>
                  <a:close/>
                </a:path>
              </a:pathLst>
            </a:custGeom>
            <a:gradFill rotWithShape="0">
              <a:gsLst>
                <a:gs pos="0">
                  <a:schemeClr val="bg2"/>
                </a:gs>
                <a:gs pos="100000">
                  <a:schemeClr val="bg1"/>
                </a:gs>
              </a:gsLst>
              <a:lin ang="2700000" scaled="1"/>
            </a:gradFill>
            <a:ln w="9525">
              <a:noFill/>
              <a:round/>
              <a:headEnd/>
              <a:tailEnd/>
            </a:ln>
          </p:spPr>
          <p:txBody>
            <a:bodyPr/>
            <a:lstStyle/>
            <a:p>
              <a:endParaRPr lang="en-IE"/>
            </a:p>
          </p:txBody>
        </p:sp>
        <p:sp>
          <p:nvSpPr>
            <p:cNvPr id="4114" name="Freeform 18"/>
            <p:cNvSpPr>
              <a:spLocks/>
            </p:cNvSpPr>
            <p:nvPr/>
          </p:nvSpPr>
          <p:spPr bwMode="hidden">
            <a:xfrm>
              <a:off x="1344" y="293"/>
              <a:ext cx="2144" cy="1787"/>
            </a:xfrm>
            <a:custGeom>
              <a:avLst/>
              <a:gdLst/>
              <a:ahLst/>
              <a:cxnLst>
                <a:cxn ang="0">
                  <a:pos x="318" y="1078"/>
                </a:cxn>
                <a:cxn ang="0">
                  <a:pos x="217" y="928"/>
                </a:cxn>
                <a:cxn ang="0">
                  <a:pos x="102" y="808"/>
                </a:cxn>
                <a:cxn ang="0">
                  <a:pos x="36" y="742"/>
                </a:cxn>
                <a:cxn ang="0">
                  <a:pos x="0" y="700"/>
                </a:cxn>
                <a:cxn ang="0">
                  <a:pos x="270" y="958"/>
                </a:cxn>
                <a:cxn ang="0">
                  <a:pos x="294" y="1006"/>
                </a:cxn>
                <a:cxn ang="0">
                  <a:pos x="367" y="670"/>
                </a:cxn>
                <a:cxn ang="0">
                  <a:pos x="379" y="411"/>
                </a:cxn>
                <a:cxn ang="0">
                  <a:pos x="347" y="118"/>
                </a:cxn>
                <a:cxn ang="0">
                  <a:pos x="393" y="0"/>
                </a:cxn>
                <a:cxn ang="0">
                  <a:pos x="397" y="357"/>
                </a:cxn>
                <a:cxn ang="0">
                  <a:pos x="421" y="609"/>
                </a:cxn>
                <a:cxn ang="0">
                  <a:pos x="385" y="826"/>
                </a:cxn>
                <a:cxn ang="0">
                  <a:pos x="385" y="1036"/>
                </a:cxn>
                <a:cxn ang="0">
                  <a:pos x="877" y="784"/>
                </a:cxn>
                <a:cxn ang="0">
                  <a:pos x="1309" y="555"/>
                </a:cxn>
                <a:cxn ang="0">
                  <a:pos x="1802" y="249"/>
                </a:cxn>
                <a:cxn ang="0">
                  <a:pos x="2096" y="69"/>
                </a:cxn>
                <a:cxn ang="0">
                  <a:pos x="1814" y="279"/>
                </a:cxn>
                <a:cxn ang="0">
                  <a:pos x="1453" y="501"/>
                </a:cxn>
                <a:cxn ang="0">
                  <a:pos x="1123" y="700"/>
                </a:cxn>
                <a:cxn ang="0">
                  <a:pos x="739" y="898"/>
                </a:cxn>
                <a:cxn ang="0">
                  <a:pos x="463" y="1084"/>
                </a:cxn>
                <a:cxn ang="0">
                  <a:pos x="817" y="1193"/>
                </a:cxn>
                <a:cxn ang="0">
                  <a:pos x="1285" y="1187"/>
                </a:cxn>
                <a:cxn ang="0">
                  <a:pos x="1916" y="1396"/>
                </a:cxn>
                <a:cxn ang="0">
                  <a:pos x="2144" y="1420"/>
                </a:cxn>
                <a:cxn ang="0">
                  <a:pos x="1814" y="1408"/>
                </a:cxn>
                <a:cxn ang="0">
                  <a:pos x="1435" y="1288"/>
                </a:cxn>
                <a:cxn ang="0">
                  <a:pos x="1219" y="1229"/>
                </a:cxn>
                <a:cxn ang="0">
                  <a:pos x="799" y="1223"/>
                </a:cxn>
                <a:cxn ang="0">
                  <a:pos x="505" y="1145"/>
                </a:cxn>
                <a:cxn ang="0">
                  <a:pos x="733" y="1378"/>
                </a:cxn>
                <a:cxn ang="0">
                  <a:pos x="877" y="1619"/>
                </a:cxn>
                <a:cxn ang="0">
                  <a:pos x="1009" y="1787"/>
                </a:cxn>
                <a:cxn ang="0">
                  <a:pos x="817" y="1607"/>
                </a:cxn>
                <a:cxn ang="0">
                  <a:pos x="673" y="1372"/>
                </a:cxn>
                <a:cxn ang="0">
                  <a:pos x="415" y="1109"/>
                </a:cxn>
                <a:cxn ang="0">
                  <a:pos x="318" y="1078"/>
                </a:cxn>
                <a:cxn ang="0">
                  <a:pos x="318" y="1078"/>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lnTo>
                    <a:pt x="318" y="1078"/>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IE"/>
            </a:p>
          </p:txBody>
        </p:sp>
        <p:sp>
          <p:nvSpPr>
            <p:cNvPr id="4115"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endParaRPr lang="en-IE"/>
            </a:p>
          </p:txBody>
        </p:sp>
        <p:sp>
          <p:nvSpPr>
            <p:cNvPr id="4116" name="Freeform 20"/>
            <p:cNvSpPr>
              <a:spLocks/>
            </p:cNvSpPr>
            <p:nvPr/>
          </p:nvSpPr>
          <p:spPr bwMode="hidden">
            <a:xfrm>
              <a:off x="3160" y="1860"/>
              <a:ext cx="2162" cy="1934"/>
            </a:xfrm>
            <a:custGeom>
              <a:avLst/>
              <a:gdLst/>
              <a:ahLst/>
              <a:cxnLst>
                <a:cxn ang="0">
                  <a:pos x="1842" y="851"/>
                </a:cxn>
                <a:cxn ang="0">
                  <a:pos x="1937" y="1019"/>
                </a:cxn>
                <a:cxn ang="0">
                  <a:pos x="2051" y="1168"/>
                </a:cxn>
                <a:cxn ang="0">
                  <a:pos x="2117" y="1246"/>
                </a:cxn>
                <a:cxn ang="0">
                  <a:pos x="2153" y="1294"/>
                </a:cxn>
                <a:cxn ang="0">
                  <a:pos x="1889" y="977"/>
                </a:cxn>
                <a:cxn ang="0">
                  <a:pos x="1860" y="929"/>
                </a:cxn>
                <a:cxn ang="0">
                  <a:pos x="1782" y="1240"/>
                </a:cxn>
                <a:cxn ang="0">
                  <a:pos x="1770" y="1486"/>
                </a:cxn>
                <a:cxn ang="0">
                  <a:pos x="1818" y="1906"/>
                </a:cxn>
                <a:cxn ang="0">
                  <a:pos x="1788" y="1930"/>
                </a:cxn>
                <a:cxn ang="0">
                  <a:pos x="1746" y="1534"/>
                </a:cxn>
                <a:cxn ang="0">
                  <a:pos x="1728" y="1288"/>
                </a:cxn>
                <a:cxn ang="0">
                  <a:pos x="1764" y="1085"/>
                </a:cxn>
                <a:cxn ang="0">
                  <a:pos x="1770" y="875"/>
                </a:cxn>
                <a:cxn ang="0">
                  <a:pos x="1268" y="1007"/>
                </a:cxn>
                <a:cxn ang="0">
                  <a:pos x="825" y="1132"/>
                </a:cxn>
                <a:cxn ang="0">
                  <a:pos x="323" y="1312"/>
                </a:cxn>
                <a:cxn ang="0">
                  <a:pos x="18" y="1420"/>
                </a:cxn>
                <a:cxn ang="0">
                  <a:pos x="311" y="1282"/>
                </a:cxn>
                <a:cxn ang="0">
                  <a:pos x="682" y="1144"/>
                </a:cxn>
                <a:cxn ang="0">
                  <a:pos x="1022" y="1037"/>
                </a:cxn>
                <a:cxn ang="0">
                  <a:pos x="1411" y="929"/>
                </a:cxn>
                <a:cxn ang="0">
                  <a:pos x="1692" y="815"/>
                </a:cxn>
                <a:cxn ang="0">
                  <a:pos x="1333" y="623"/>
                </a:cxn>
                <a:cxn ang="0">
                  <a:pos x="861" y="515"/>
                </a:cxn>
                <a:cxn ang="0">
                  <a:pos x="227" y="161"/>
                </a:cxn>
                <a:cxn ang="0">
                  <a:pos x="0" y="83"/>
                </a:cxn>
                <a:cxn ang="0">
                  <a:pos x="329" y="179"/>
                </a:cxn>
                <a:cxn ang="0">
                  <a:pos x="712" y="383"/>
                </a:cxn>
                <a:cxn ang="0">
                  <a:pos x="933" y="491"/>
                </a:cxn>
                <a:cxn ang="0">
                  <a:pos x="1351" y="593"/>
                </a:cxn>
                <a:cxn ang="0">
                  <a:pos x="1650" y="743"/>
                </a:cxn>
                <a:cxn ang="0">
                  <a:pos x="1423" y="461"/>
                </a:cxn>
                <a:cxn ang="0">
                  <a:pos x="1286" y="191"/>
                </a:cxn>
                <a:cxn ang="0">
                  <a:pos x="1154" y="0"/>
                </a:cxn>
                <a:cxn ang="0">
                  <a:pos x="1339" y="215"/>
                </a:cxn>
                <a:cxn ang="0">
                  <a:pos x="1489" y="485"/>
                </a:cxn>
                <a:cxn ang="0">
                  <a:pos x="1746" y="803"/>
                </a:cxn>
                <a:cxn ang="0">
                  <a:pos x="1842" y="851"/>
                </a:cxn>
                <a:cxn ang="0">
                  <a:pos x="1842" y="85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lnTo>
                    <a:pt x="1842" y="851"/>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IE"/>
            </a:p>
          </p:txBody>
        </p:sp>
      </p:grpSp>
      <p:sp>
        <p:nvSpPr>
          <p:cNvPr id="4117" name="Rectangle 21"/>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4118"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19" name="Rectangle 23"/>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outerShdw blurRad="38100" dist="38100" dir="2700000" algn="tl">
                    <a:srgbClr val="000000"/>
                  </a:outerShdw>
                </a:effectLst>
              </a:defRPr>
            </a:lvl1pPr>
          </a:lstStyle>
          <a:p>
            <a:endParaRPr lang="en-GB"/>
          </a:p>
        </p:txBody>
      </p:sp>
      <p:sp>
        <p:nvSpPr>
          <p:cNvPr id="412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outerShdw blurRad="38100" dist="38100" dir="2700000" algn="tl">
                    <a:srgbClr val="000000"/>
                  </a:outerShdw>
                </a:effectLst>
              </a:defRPr>
            </a:lvl1pPr>
          </a:lstStyle>
          <a:p>
            <a:endParaRPr lang="en-GB"/>
          </a:p>
        </p:txBody>
      </p:sp>
      <p:sp>
        <p:nvSpPr>
          <p:cNvPr id="4121" name="Rectangle 2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outerShdw blurRad="38100" dist="38100" dir="2700000" algn="tl">
                    <a:srgbClr val="000000"/>
                  </a:outerShdw>
                </a:effectLst>
              </a:defRPr>
            </a:lvl1pPr>
          </a:lstStyle>
          <a:p>
            <a:fld id="{EF4DD911-B9A2-48FD-A50D-60F02D5BECA2}" type="slidenum">
              <a:rPr lang="en-GB"/>
              <a:pPr/>
              <a:t>‹#›</a:t>
            </a:fld>
            <a:endParaRPr lang="en-GB"/>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iming>
    <p:tnLst>
      <p:par>
        <p:cTn id="1" dur="indefinite" restart="never" nodeType="tmRoot"/>
      </p:par>
    </p:tnLst>
  </p:timing>
  <p:txStyles>
    <p:title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fontAlgn="base">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6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folHlink"/>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tx1"/>
        </a:buClr>
        <a:buSzPct val="6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p:txBody>
          <a:bodyPr/>
          <a:lstStyle/>
          <a:p>
            <a:r>
              <a:rPr lang="en-IE" dirty="0" err="1" smtClean="0">
                <a:ln>
                  <a:solidFill>
                    <a:schemeClr val="tx1"/>
                  </a:solidFill>
                </a:ln>
                <a:solidFill>
                  <a:srgbClr val="FF0000"/>
                </a:solidFill>
              </a:rPr>
              <a:t>Isostatic</a:t>
            </a:r>
            <a:r>
              <a:rPr lang="en-IE" dirty="0" smtClean="0">
                <a:ln>
                  <a:solidFill>
                    <a:schemeClr val="tx1"/>
                  </a:solidFill>
                </a:ln>
              </a:rPr>
              <a:t> &amp; </a:t>
            </a:r>
            <a:r>
              <a:rPr lang="en-IE" dirty="0" err="1" smtClean="0">
                <a:ln>
                  <a:solidFill>
                    <a:schemeClr val="tx1"/>
                  </a:solidFill>
                </a:ln>
                <a:solidFill>
                  <a:schemeClr val="accent4">
                    <a:lumMod val="10000"/>
                  </a:schemeClr>
                </a:solidFill>
              </a:rPr>
              <a:t>Eustatic</a:t>
            </a:r>
            <a:r>
              <a:rPr lang="en-IE" dirty="0" smtClean="0">
                <a:ln>
                  <a:solidFill>
                    <a:schemeClr val="tx1"/>
                  </a:solidFill>
                </a:ln>
              </a:rPr>
              <a:t> Processes</a:t>
            </a:r>
            <a:endParaRPr lang="en-IE" dirty="0">
              <a:ln>
                <a:solidFill>
                  <a:schemeClr val="tx1"/>
                </a:solidFill>
              </a:ln>
            </a:endParaRPr>
          </a:p>
        </p:txBody>
      </p:sp>
      <p:sp>
        <p:nvSpPr>
          <p:cNvPr id="3" name="Subtitle 2"/>
          <p:cNvSpPr>
            <a:spLocks noGrp="1"/>
          </p:cNvSpPr>
          <p:nvPr>
            <p:ph type="subTitle" sz="quarter" idx="1"/>
          </p:nvPr>
        </p:nvSpPr>
        <p:spPr>
          <a:xfrm>
            <a:off x="1403648" y="4581128"/>
            <a:ext cx="6400800" cy="1752600"/>
          </a:xfrm>
        </p:spPr>
        <p:txBody>
          <a:bodyPr/>
          <a:lstStyle/>
          <a:p>
            <a:pPr algn="r"/>
            <a:r>
              <a:rPr lang="en-IE" sz="2800" dirty="0" smtClean="0"/>
              <a:t>DENIS BOLAND</a:t>
            </a:r>
            <a:endParaRPr lang="en-IE" sz="2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IE" sz="3200" dirty="0" smtClean="0"/>
              <a:t>Landforms associated with drowned coastlines</a:t>
            </a:r>
            <a:br>
              <a:rPr lang="en-IE" sz="3200" dirty="0" smtClean="0"/>
            </a:br>
            <a:r>
              <a:rPr lang="en-IE" sz="3600" dirty="0" err="1" smtClean="0">
                <a:solidFill>
                  <a:srgbClr val="00B050"/>
                </a:solidFill>
              </a:rPr>
              <a:t>Rias</a:t>
            </a:r>
            <a:endParaRPr lang="en-IE" sz="3200" dirty="0">
              <a:solidFill>
                <a:srgbClr val="00B050"/>
              </a:solidFill>
            </a:endParaRPr>
          </a:p>
        </p:txBody>
      </p:sp>
      <p:sp>
        <p:nvSpPr>
          <p:cNvPr id="3" name="Content Placeholder 2"/>
          <p:cNvSpPr>
            <a:spLocks noGrp="1"/>
          </p:cNvSpPr>
          <p:nvPr>
            <p:ph idx="1"/>
          </p:nvPr>
        </p:nvSpPr>
        <p:spPr>
          <a:xfrm>
            <a:off x="179512" y="980728"/>
            <a:ext cx="8784976" cy="5616624"/>
          </a:xfrm>
        </p:spPr>
        <p:txBody>
          <a:bodyPr/>
          <a:lstStyle/>
          <a:p>
            <a:r>
              <a:rPr lang="en-IE" sz="4000" dirty="0" smtClean="0"/>
              <a:t>Results in a large estuary at the mouth of a relatively small river.</a:t>
            </a:r>
          </a:p>
          <a:p>
            <a:r>
              <a:rPr lang="en-IE" sz="4000" dirty="0" smtClean="0"/>
              <a:t>Common across south-western Ireland &amp; Europe: River Severn (UK), Brittany coastline (France)</a:t>
            </a:r>
            <a:endParaRPr lang="en-IE" sz="4000" dirty="0"/>
          </a:p>
          <a:p>
            <a:pPr>
              <a:buNone/>
            </a:pPr>
            <a:r>
              <a:rPr lang="en-IE" sz="4000" dirty="0" smtClean="0">
                <a:solidFill>
                  <a:srgbClr val="00B050"/>
                </a:solidFill>
              </a:rPr>
              <a:t>	ex. 	Kenmare Bay, Kerry</a:t>
            </a:r>
          </a:p>
          <a:p>
            <a:pPr>
              <a:buNone/>
            </a:pPr>
            <a:r>
              <a:rPr lang="en-IE" sz="4000" dirty="0" smtClean="0">
                <a:solidFill>
                  <a:srgbClr val="00B050"/>
                </a:solidFill>
              </a:rPr>
              <a:t>			Shannon estuary, Limerick</a:t>
            </a:r>
          </a:p>
          <a:p>
            <a:pPr lvl="1">
              <a:buNone/>
            </a:pPr>
            <a:r>
              <a:rPr lang="en-IE" sz="3600" dirty="0" smtClean="0"/>
              <a:t>			</a:t>
            </a:r>
            <a:r>
              <a:rPr lang="en-IE" sz="3600" dirty="0" err="1" smtClean="0">
                <a:solidFill>
                  <a:srgbClr val="00B050"/>
                </a:solidFill>
              </a:rPr>
              <a:t>Bantry</a:t>
            </a:r>
            <a:r>
              <a:rPr lang="en-IE" sz="3600" dirty="0" smtClean="0">
                <a:solidFill>
                  <a:srgbClr val="00B050"/>
                </a:solidFill>
              </a:rPr>
              <a:t> Bay, Cork</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Grp="1" noChangeAspect="1" noChangeArrowheads="1"/>
          </p:cNvPicPr>
          <p:nvPr>
            <p:ph type="body" idx="1"/>
          </p:nvPr>
        </p:nvPicPr>
        <p:blipFill>
          <a:blip r:embed="rId3" cstate="print"/>
          <a:srcRect/>
          <a:stretch>
            <a:fillRect/>
          </a:stretch>
        </p:blipFill>
        <p:spPr>
          <a:xfrm>
            <a:off x="107950" y="260649"/>
            <a:ext cx="8856538" cy="6597352"/>
          </a:xfrm>
        </p:spPr>
      </p:pic>
      <p:sp>
        <p:nvSpPr>
          <p:cNvPr id="4" name="Title 3"/>
          <p:cNvSpPr>
            <a:spLocks noGrp="1"/>
          </p:cNvSpPr>
          <p:nvPr>
            <p:ph type="title"/>
          </p:nvPr>
        </p:nvSpPr>
        <p:spPr/>
        <p:txBody>
          <a:bodyPr/>
          <a:lstStyle/>
          <a:p>
            <a:endParaRPr lang="en-IE"/>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IE" sz="3200" dirty="0" smtClean="0"/>
              <a:t>Landforms associated with drowned coastlines</a:t>
            </a:r>
            <a:br>
              <a:rPr lang="en-IE" sz="3200" dirty="0" smtClean="0"/>
            </a:br>
            <a:r>
              <a:rPr lang="en-IE" sz="3200" dirty="0" smtClean="0">
                <a:solidFill>
                  <a:srgbClr val="00B0F0"/>
                </a:solidFill>
              </a:rPr>
              <a:t>Fiords</a:t>
            </a:r>
            <a:endParaRPr lang="en-IE" sz="3200" dirty="0">
              <a:solidFill>
                <a:srgbClr val="00B0F0"/>
              </a:solidFill>
            </a:endParaRPr>
          </a:p>
        </p:txBody>
      </p:sp>
      <p:sp>
        <p:nvSpPr>
          <p:cNvPr id="3" name="Content Placeholder 2"/>
          <p:cNvSpPr>
            <a:spLocks noGrp="1"/>
          </p:cNvSpPr>
          <p:nvPr>
            <p:ph idx="1"/>
          </p:nvPr>
        </p:nvSpPr>
        <p:spPr>
          <a:xfrm>
            <a:off x="179512" y="1052736"/>
            <a:ext cx="8784976" cy="5544616"/>
          </a:xfrm>
        </p:spPr>
        <p:txBody>
          <a:bodyPr/>
          <a:lstStyle/>
          <a:p>
            <a:r>
              <a:rPr lang="en-IE" sz="4000" dirty="0" smtClean="0"/>
              <a:t>A drowned glaciated valley.</a:t>
            </a:r>
          </a:p>
          <a:p>
            <a:r>
              <a:rPr lang="en-IE" sz="4000" dirty="0" smtClean="0"/>
              <a:t>Formed when a glacier cut a U-Shaped valley through plucking &amp; abrasion.</a:t>
            </a:r>
          </a:p>
          <a:p>
            <a:r>
              <a:rPr lang="en-IE" sz="4000" dirty="0" smtClean="0"/>
              <a:t>When the ice sheets melted the </a:t>
            </a:r>
            <a:r>
              <a:rPr lang="en-IE" sz="4000" dirty="0" err="1" smtClean="0"/>
              <a:t>meltwaters</a:t>
            </a:r>
            <a:r>
              <a:rPr lang="en-IE" sz="4000" dirty="0" smtClean="0"/>
              <a:t> flows into the sea causing a rise in sea level.</a:t>
            </a:r>
          </a:p>
          <a:p>
            <a:r>
              <a:rPr lang="en-IE" sz="4000" dirty="0" smtClean="0"/>
              <a:t>This floods the valley.</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IE" sz="3200" dirty="0" smtClean="0"/>
              <a:t>Landforms associated with drowned coastlines</a:t>
            </a:r>
            <a:br>
              <a:rPr lang="en-IE" sz="3200" dirty="0" smtClean="0"/>
            </a:br>
            <a:r>
              <a:rPr lang="en-IE" sz="3200" dirty="0" smtClean="0">
                <a:solidFill>
                  <a:srgbClr val="00B0F0"/>
                </a:solidFill>
              </a:rPr>
              <a:t>Fiords</a:t>
            </a:r>
            <a:endParaRPr lang="en-IE" sz="3200" dirty="0"/>
          </a:p>
        </p:txBody>
      </p:sp>
      <p:sp>
        <p:nvSpPr>
          <p:cNvPr id="3" name="Content Placeholder 2"/>
          <p:cNvSpPr>
            <a:spLocks noGrp="1"/>
          </p:cNvSpPr>
          <p:nvPr>
            <p:ph idx="1"/>
          </p:nvPr>
        </p:nvSpPr>
        <p:spPr>
          <a:xfrm>
            <a:off x="179512" y="1052736"/>
            <a:ext cx="8784976" cy="5544616"/>
          </a:xfrm>
        </p:spPr>
        <p:txBody>
          <a:bodyPr/>
          <a:lstStyle/>
          <a:p>
            <a:r>
              <a:rPr lang="en-IE" sz="4000" dirty="0" smtClean="0"/>
              <a:t>Fiords usually have a sill or rise at their mouth as a result of glacial deposition (terminal moraine).</a:t>
            </a:r>
          </a:p>
          <a:p>
            <a:r>
              <a:rPr lang="en-IE" sz="4000" dirty="0" smtClean="0"/>
              <a:t>This sill can cause extreme tidal currents and rapids at the fiord entrance.</a:t>
            </a:r>
          </a:p>
          <a:p>
            <a:endParaRPr lang="en-IE" sz="4000" dirty="0" smtClean="0">
              <a:solidFill>
                <a:srgbClr val="00B0F0"/>
              </a:solidFill>
            </a:endParaRPr>
          </a:p>
          <a:p>
            <a:r>
              <a:rPr lang="en-IE" sz="4000" dirty="0" smtClean="0">
                <a:solidFill>
                  <a:srgbClr val="00B0F0"/>
                </a:solidFill>
              </a:rPr>
              <a:t>Ex. </a:t>
            </a:r>
            <a:r>
              <a:rPr lang="en-IE" sz="4000" dirty="0" err="1" smtClean="0">
                <a:solidFill>
                  <a:srgbClr val="00B0F0"/>
                </a:solidFill>
              </a:rPr>
              <a:t>Killary</a:t>
            </a:r>
            <a:r>
              <a:rPr lang="en-IE" sz="4000" dirty="0" smtClean="0">
                <a:solidFill>
                  <a:srgbClr val="00B0F0"/>
                </a:solidFill>
              </a:rPr>
              <a:t> Harbour, Mayo.</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5"/>
          <p:cNvPicPr>
            <a:picLocks noChangeAspect="1" noChangeArrowheads="1"/>
          </p:cNvPicPr>
          <p:nvPr/>
        </p:nvPicPr>
        <p:blipFill>
          <a:blip r:embed="rId3" cstate="print"/>
          <a:srcRect/>
          <a:stretch>
            <a:fillRect/>
          </a:stretch>
        </p:blipFill>
        <p:spPr bwMode="auto">
          <a:xfrm>
            <a:off x="250825" y="188641"/>
            <a:ext cx="8642350" cy="6409010"/>
          </a:xfrm>
          <a:prstGeom prst="rect">
            <a:avLst/>
          </a:prstGeom>
          <a:noFill/>
          <a:ln w="9525">
            <a:noFill/>
            <a:miter lim="800000"/>
            <a:headEnd/>
            <a:tailEnd/>
          </a:ln>
          <a:effectLst/>
        </p:spPr>
      </p:pic>
      <p:sp>
        <p:nvSpPr>
          <p:cNvPr id="4" name="Title 3"/>
          <p:cNvSpPr>
            <a:spLocks noGrp="1"/>
          </p:cNvSpPr>
          <p:nvPr>
            <p:ph type="title"/>
          </p:nvPr>
        </p:nvSpPr>
        <p:spPr/>
        <p:txBody>
          <a:bodyPr/>
          <a:lstStyle/>
          <a:p>
            <a:endParaRPr lang="en-IE"/>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sp>
        <p:nvSpPr>
          <p:cNvPr id="3" name="Content Placeholder 2"/>
          <p:cNvSpPr>
            <a:spLocks noGrp="1"/>
          </p:cNvSpPr>
          <p:nvPr>
            <p:ph idx="1"/>
          </p:nvPr>
        </p:nvSpPr>
        <p:spPr/>
        <p:txBody>
          <a:bodyPr/>
          <a:lstStyle/>
          <a:p>
            <a:endParaRPr lang="en-IE"/>
          </a:p>
        </p:txBody>
      </p:sp>
      <p:pic>
        <p:nvPicPr>
          <p:cNvPr id="26626" name="Picture 2"/>
          <p:cNvPicPr>
            <a:picLocks noChangeAspect="1" noChangeArrowheads="1"/>
          </p:cNvPicPr>
          <p:nvPr/>
        </p:nvPicPr>
        <p:blipFill>
          <a:blip r:embed="rId3" cstate="print"/>
          <a:srcRect/>
          <a:stretch>
            <a:fillRect/>
          </a:stretch>
        </p:blipFill>
        <p:spPr bwMode="auto">
          <a:xfrm>
            <a:off x="0" y="0"/>
            <a:ext cx="9144000" cy="7029400"/>
          </a:xfrm>
          <a:prstGeom prst="rect">
            <a:avLst/>
          </a:prstGeom>
          <a:noFill/>
          <a:ln w="9525">
            <a:noFill/>
            <a:miter lim="800000"/>
            <a:headEnd/>
            <a:tailEnd/>
          </a:ln>
        </p:spPr>
      </p:pic>
      <p:sp>
        <p:nvSpPr>
          <p:cNvPr id="5" name="TextBox 4"/>
          <p:cNvSpPr txBox="1"/>
          <p:nvPr/>
        </p:nvSpPr>
        <p:spPr>
          <a:xfrm>
            <a:off x="6372200" y="5877272"/>
            <a:ext cx="2592288" cy="954107"/>
          </a:xfrm>
          <a:prstGeom prst="rect">
            <a:avLst/>
          </a:prstGeom>
          <a:noFill/>
        </p:spPr>
        <p:txBody>
          <a:bodyPr wrap="square" rtlCol="0">
            <a:spAutoFit/>
          </a:bodyPr>
          <a:lstStyle/>
          <a:p>
            <a:r>
              <a:rPr lang="en-IE" sz="2800" b="1" dirty="0" err="1" smtClean="0"/>
              <a:t>Killary</a:t>
            </a:r>
            <a:r>
              <a:rPr lang="en-IE" sz="2800" b="1" dirty="0" smtClean="0"/>
              <a:t> Harbour</a:t>
            </a:r>
            <a:endParaRPr lang="en-IE" sz="2800" b="1" dirty="0"/>
          </a:p>
        </p:txBody>
      </p:sp>
      <p:cxnSp>
        <p:nvCxnSpPr>
          <p:cNvPr id="7" name="Straight Arrow Connector 6"/>
          <p:cNvCxnSpPr/>
          <p:nvPr/>
        </p:nvCxnSpPr>
        <p:spPr>
          <a:xfrm rot="10800000">
            <a:off x="2555776" y="6021288"/>
            <a:ext cx="3744416" cy="576064"/>
          </a:xfrm>
          <a:prstGeom prst="straightConnector1">
            <a:avLst/>
          </a:prstGeom>
          <a:ln>
            <a:solidFill>
              <a:schemeClr val="tx1"/>
            </a:solidFill>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sp>
        <p:nvSpPr>
          <p:cNvPr id="3" name="Content Placeholder 2"/>
          <p:cNvSpPr>
            <a:spLocks noGrp="1"/>
          </p:cNvSpPr>
          <p:nvPr>
            <p:ph idx="1"/>
          </p:nvPr>
        </p:nvSpPr>
        <p:spPr/>
        <p:txBody>
          <a:bodyPr/>
          <a:lstStyle/>
          <a:p>
            <a:endParaRPr lang="en-IE"/>
          </a:p>
        </p:txBody>
      </p:sp>
      <p:pic>
        <p:nvPicPr>
          <p:cNvPr id="27650"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IE" dirty="0" smtClean="0"/>
              <a:t>Differences between </a:t>
            </a:r>
            <a:r>
              <a:rPr lang="en-IE" dirty="0" err="1" smtClean="0">
                <a:solidFill>
                  <a:srgbClr val="00B050"/>
                </a:solidFill>
              </a:rPr>
              <a:t>Rias</a:t>
            </a:r>
            <a:r>
              <a:rPr lang="en-IE" dirty="0" smtClean="0"/>
              <a:t> &amp; </a:t>
            </a:r>
            <a:r>
              <a:rPr lang="en-IE" dirty="0" smtClean="0">
                <a:solidFill>
                  <a:srgbClr val="00B0F0"/>
                </a:solidFill>
              </a:rPr>
              <a:t>Fiords</a:t>
            </a:r>
            <a:endParaRPr lang="en-IE" dirty="0">
              <a:solidFill>
                <a:srgbClr val="00B0F0"/>
              </a:solidFill>
            </a:endParaRPr>
          </a:p>
        </p:txBody>
      </p:sp>
      <p:graphicFrame>
        <p:nvGraphicFramePr>
          <p:cNvPr id="4" name="Content Placeholder 3"/>
          <p:cNvGraphicFramePr>
            <a:graphicFrameLocks noGrp="1"/>
          </p:cNvGraphicFramePr>
          <p:nvPr>
            <p:ph idx="1"/>
          </p:nvPr>
        </p:nvGraphicFramePr>
        <p:xfrm>
          <a:off x="457200" y="1124744"/>
          <a:ext cx="8229600" cy="5400599"/>
        </p:xfrm>
        <a:graphic>
          <a:graphicData uri="http://schemas.openxmlformats.org/drawingml/2006/table">
            <a:tbl>
              <a:tblPr firstRow="1" bandRow="1">
                <a:tableStyleId>{5C22544A-7EE6-4342-B048-85BDC9FD1C3A}</a:tableStyleId>
              </a:tblPr>
              <a:tblGrid>
                <a:gridCol w="4114800"/>
                <a:gridCol w="4114800"/>
              </a:tblGrid>
              <a:tr h="806060">
                <a:tc>
                  <a:txBody>
                    <a:bodyPr/>
                    <a:lstStyle/>
                    <a:p>
                      <a:pPr algn="ctr"/>
                      <a:r>
                        <a:rPr lang="en-IE" sz="3200" b="1" dirty="0" err="1" smtClean="0">
                          <a:solidFill>
                            <a:srgbClr val="00B050"/>
                          </a:solidFill>
                        </a:rPr>
                        <a:t>Rias</a:t>
                      </a:r>
                      <a:endParaRPr lang="en-IE" sz="3200" b="1" dirty="0">
                        <a:solidFill>
                          <a:srgbClr val="00B050"/>
                        </a:solidFill>
                      </a:endParaRPr>
                    </a:p>
                  </a:txBody>
                  <a:tcPr>
                    <a:solidFill>
                      <a:srgbClr val="FFFF00"/>
                    </a:solidFill>
                  </a:tcPr>
                </a:tc>
                <a:tc>
                  <a:txBody>
                    <a:bodyPr/>
                    <a:lstStyle/>
                    <a:p>
                      <a:pPr algn="ctr"/>
                      <a:r>
                        <a:rPr lang="en-IE" sz="3200" b="1" dirty="0" smtClean="0">
                          <a:solidFill>
                            <a:srgbClr val="00B0F0"/>
                          </a:solidFill>
                        </a:rPr>
                        <a:t>Fiords</a:t>
                      </a:r>
                      <a:endParaRPr lang="en-IE" sz="3200" b="1" dirty="0">
                        <a:solidFill>
                          <a:srgbClr val="00B0F0"/>
                        </a:solidFill>
                      </a:endParaRPr>
                    </a:p>
                  </a:txBody>
                  <a:tcPr>
                    <a:solidFill>
                      <a:srgbClr val="FFFF00"/>
                    </a:solidFill>
                  </a:tcPr>
                </a:tc>
              </a:tr>
              <a:tr h="1531513">
                <a:tc>
                  <a:txBody>
                    <a:bodyPr/>
                    <a:lstStyle/>
                    <a:p>
                      <a:r>
                        <a:rPr lang="en-IE" sz="2800" b="1" dirty="0" smtClean="0">
                          <a:solidFill>
                            <a:schemeClr val="accent4">
                              <a:lumMod val="10000"/>
                            </a:schemeClr>
                          </a:solidFill>
                        </a:rPr>
                        <a:t>Shallower towards land.</a:t>
                      </a:r>
                      <a:endParaRPr lang="en-IE" sz="2800" b="1" dirty="0">
                        <a:solidFill>
                          <a:schemeClr val="accent4">
                            <a:lumMod val="10000"/>
                          </a:schemeClr>
                        </a:solidFill>
                      </a:endParaRPr>
                    </a:p>
                  </a:txBody>
                  <a:tcPr>
                    <a:solidFill>
                      <a:srgbClr val="FFFF00"/>
                    </a:solidFill>
                  </a:tcPr>
                </a:tc>
                <a:tc>
                  <a:txBody>
                    <a:bodyPr/>
                    <a:lstStyle/>
                    <a:p>
                      <a:r>
                        <a:rPr lang="en-IE" sz="2800" b="1" dirty="0" smtClean="0">
                          <a:solidFill>
                            <a:schemeClr val="accent4">
                              <a:lumMod val="10000"/>
                            </a:schemeClr>
                          </a:solidFill>
                        </a:rPr>
                        <a:t>Deeper towards land.</a:t>
                      </a:r>
                      <a:endParaRPr lang="en-IE" sz="2800" b="1" dirty="0">
                        <a:solidFill>
                          <a:schemeClr val="accent4">
                            <a:lumMod val="10000"/>
                          </a:schemeClr>
                        </a:solidFill>
                      </a:endParaRPr>
                    </a:p>
                  </a:txBody>
                  <a:tcPr>
                    <a:solidFill>
                      <a:srgbClr val="FFFF00"/>
                    </a:solidFill>
                  </a:tcPr>
                </a:tc>
              </a:tr>
              <a:tr h="1531513">
                <a:tc>
                  <a:txBody>
                    <a:bodyPr/>
                    <a:lstStyle/>
                    <a:p>
                      <a:r>
                        <a:rPr lang="en-IE" sz="2800" b="1" dirty="0" smtClean="0">
                          <a:solidFill>
                            <a:schemeClr val="accent4">
                              <a:lumMod val="10000"/>
                            </a:schemeClr>
                          </a:solidFill>
                        </a:rPr>
                        <a:t>V-shaped</a:t>
                      </a:r>
                      <a:r>
                        <a:rPr lang="en-IE" sz="2800" b="1" baseline="0" dirty="0" smtClean="0">
                          <a:solidFill>
                            <a:schemeClr val="accent4">
                              <a:lumMod val="10000"/>
                            </a:schemeClr>
                          </a:solidFill>
                        </a:rPr>
                        <a:t> &amp; wider at their mouths with gently sloping sides.</a:t>
                      </a:r>
                      <a:endParaRPr lang="en-IE" sz="2800" b="1" dirty="0" smtClean="0">
                        <a:solidFill>
                          <a:schemeClr val="accent4">
                            <a:lumMod val="10000"/>
                          </a:schemeClr>
                        </a:solidFill>
                      </a:endParaRPr>
                    </a:p>
                  </a:txBody>
                  <a:tcPr>
                    <a:solidFill>
                      <a:srgbClr val="FFFF00"/>
                    </a:solidFill>
                  </a:tcPr>
                </a:tc>
                <a:tc>
                  <a:txBody>
                    <a:bodyPr/>
                    <a:lstStyle/>
                    <a:p>
                      <a:r>
                        <a:rPr lang="en-IE" sz="2800" b="1" dirty="0" smtClean="0">
                          <a:solidFill>
                            <a:schemeClr val="accent4">
                              <a:lumMod val="10000"/>
                            </a:schemeClr>
                          </a:solidFill>
                        </a:rPr>
                        <a:t>U-shaped</a:t>
                      </a:r>
                      <a:r>
                        <a:rPr lang="en-IE" sz="2800" b="1" baseline="0" dirty="0" smtClean="0">
                          <a:solidFill>
                            <a:schemeClr val="accent4">
                              <a:lumMod val="10000"/>
                            </a:schemeClr>
                          </a:solidFill>
                        </a:rPr>
                        <a:t> &amp; are long and narrow with steeply sloping sides.</a:t>
                      </a:r>
                      <a:endParaRPr lang="en-IE" sz="2800" b="1" dirty="0">
                        <a:solidFill>
                          <a:schemeClr val="accent4">
                            <a:lumMod val="10000"/>
                          </a:schemeClr>
                        </a:solidFill>
                      </a:endParaRPr>
                    </a:p>
                  </a:txBody>
                  <a:tcPr>
                    <a:solidFill>
                      <a:srgbClr val="FFFF00"/>
                    </a:solidFill>
                  </a:tcPr>
                </a:tc>
              </a:tr>
              <a:tr h="1531513">
                <a:tc>
                  <a:txBody>
                    <a:bodyPr/>
                    <a:lstStyle/>
                    <a:p>
                      <a:r>
                        <a:rPr lang="en-IE" sz="2800" b="1" dirty="0" smtClean="0">
                          <a:solidFill>
                            <a:schemeClr val="accent4">
                              <a:lumMod val="10000"/>
                            </a:schemeClr>
                          </a:solidFill>
                        </a:rPr>
                        <a:t>No submarine sill at their entrance</a:t>
                      </a:r>
                      <a:endParaRPr lang="en-IE" sz="2800" b="1" dirty="0">
                        <a:solidFill>
                          <a:schemeClr val="accent4">
                            <a:lumMod val="10000"/>
                          </a:schemeClr>
                        </a:solidFill>
                      </a:endParaRPr>
                    </a:p>
                  </a:txBody>
                  <a:tcPr>
                    <a:solidFill>
                      <a:srgbClr val="FFFF00"/>
                    </a:solidFill>
                  </a:tcPr>
                </a:tc>
                <a:tc>
                  <a:txBody>
                    <a:bodyPr/>
                    <a:lstStyle/>
                    <a:p>
                      <a:r>
                        <a:rPr lang="en-IE" sz="2800" b="1" dirty="0" smtClean="0">
                          <a:solidFill>
                            <a:schemeClr val="accent4">
                              <a:lumMod val="10000"/>
                            </a:schemeClr>
                          </a:solidFill>
                        </a:rPr>
                        <a:t>Have a submarine at their entrance.</a:t>
                      </a:r>
                      <a:endParaRPr lang="en-IE" sz="2800" b="1" dirty="0">
                        <a:solidFill>
                          <a:schemeClr val="accent4">
                            <a:lumMod val="10000"/>
                          </a:schemeClr>
                        </a:solidFill>
                      </a:endParaRPr>
                    </a:p>
                  </a:txBody>
                  <a:tcPr>
                    <a:solidFill>
                      <a:srgbClr val="FFFF00"/>
                    </a:solidFill>
                  </a:tcPr>
                </a:tc>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143000"/>
          </a:xfrm>
        </p:spPr>
        <p:txBody>
          <a:bodyPr/>
          <a:lstStyle/>
          <a:p>
            <a:r>
              <a:rPr lang="en-IE" dirty="0" smtClean="0"/>
              <a:t>Landforms associated with raised / emergent coastlines</a:t>
            </a:r>
            <a:endParaRPr lang="en-IE" dirty="0"/>
          </a:p>
        </p:txBody>
      </p:sp>
      <p:sp>
        <p:nvSpPr>
          <p:cNvPr id="3" name="Content Placeholder 2"/>
          <p:cNvSpPr>
            <a:spLocks noGrp="1"/>
          </p:cNvSpPr>
          <p:nvPr>
            <p:ph idx="1"/>
          </p:nvPr>
        </p:nvSpPr>
        <p:spPr>
          <a:xfrm>
            <a:off x="179512" y="1600200"/>
            <a:ext cx="8712968" cy="5069160"/>
          </a:xfrm>
        </p:spPr>
        <p:txBody>
          <a:bodyPr/>
          <a:lstStyle/>
          <a:p>
            <a:r>
              <a:rPr lang="en-IE" sz="4000" dirty="0" smtClean="0">
                <a:solidFill>
                  <a:srgbClr val="FFFF00"/>
                </a:solidFill>
              </a:rPr>
              <a:t>Raised Beaches</a:t>
            </a:r>
          </a:p>
          <a:p>
            <a:pPr>
              <a:buNone/>
            </a:pPr>
            <a:r>
              <a:rPr lang="en-IE" sz="4000" dirty="0" smtClean="0"/>
              <a:t>		An ancient shoreline now exposed 	above sea level.</a:t>
            </a:r>
          </a:p>
          <a:p>
            <a:endParaRPr lang="en-IE" sz="4000" dirty="0" smtClean="0">
              <a:solidFill>
                <a:srgbClr val="FF3399"/>
              </a:solidFill>
            </a:endParaRPr>
          </a:p>
          <a:p>
            <a:r>
              <a:rPr lang="en-IE" sz="4000" dirty="0" smtClean="0">
                <a:solidFill>
                  <a:srgbClr val="FF3399"/>
                </a:solidFill>
              </a:rPr>
              <a:t>Raised Cliffs &amp; Wave-Cut Platforms</a:t>
            </a:r>
            <a:r>
              <a:rPr lang="en-IE" sz="4000" dirty="0" smtClean="0"/>
              <a:t>	Uplifted </a:t>
            </a:r>
            <a:r>
              <a:rPr lang="en-IE" sz="4000" dirty="0" err="1" smtClean="0"/>
              <a:t>erosional</a:t>
            </a:r>
            <a:r>
              <a:rPr lang="en-IE" sz="4000" dirty="0" smtClean="0"/>
              <a:t> coastal landforms.</a:t>
            </a:r>
            <a:endParaRPr lang="en-IE" sz="40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40"/>
            <a:ext cx="9144000" cy="1143000"/>
          </a:xfrm>
        </p:spPr>
        <p:txBody>
          <a:bodyPr/>
          <a:lstStyle/>
          <a:p>
            <a:r>
              <a:rPr lang="en-IE" sz="3200" dirty="0" smtClean="0"/>
              <a:t>Landforms associated with raised coastlines</a:t>
            </a:r>
            <a:br>
              <a:rPr lang="en-IE" sz="3200" dirty="0" smtClean="0"/>
            </a:br>
            <a:r>
              <a:rPr lang="en-IE" sz="3200" dirty="0" smtClean="0">
                <a:solidFill>
                  <a:srgbClr val="FFFF00"/>
                </a:solidFill>
              </a:rPr>
              <a:t>Raised Beaches/Marine Terraces</a:t>
            </a:r>
            <a:br>
              <a:rPr lang="en-IE" sz="3200" dirty="0" smtClean="0">
                <a:solidFill>
                  <a:srgbClr val="FFFF00"/>
                </a:solidFill>
              </a:rPr>
            </a:br>
            <a:endParaRPr lang="en-IE" sz="3200" dirty="0"/>
          </a:p>
        </p:txBody>
      </p:sp>
      <p:sp>
        <p:nvSpPr>
          <p:cNvPr id="3" name="Content Placeholder 2"/>
          <p:cNvSpPr>
            <a:spLocks noGrp="1"/>
          </p:cNvSpPr>
          <p:nvPr>
            <p:ph idx="1"/>
          </p:nvPr>
        </p:nvSpPr>
        <p:spPr>
          <a:xfrm>
            <a:off x="251520" y="908720"/>
            <a:ext cx="8640960" cy="5688632"/>
          </a:xfrm>
        </p:spPr>
        <p:txBody>
          <a:bodyPr/>
          <a:lstStyle/>
          <a:p>
            <a:r>
              <a:rPr lang="en-IE" sz="3600" dirty="0" smtClean="0"/>
              <a:t>An ancient shoreline now exposed 	above sea level. </a:t>
            </a:r>
          </a:p>
          <a:p>
            <a:r>
              <a:rPr lang="en-IE" sz="3600" dirty="0" smtClean="0"/>
              <a:t>Form due to land rising because of </a:t>
            </a:r>
            <a:r>
              <a:rPr lang="en-IE" sz="3600" dirty="0" err="1" smtClean="0"/>
              <a:t>isostacy</a:t>
            </a:r>
            <a:r>
              <a:rPr lang="en-IE" sz="3600" dirty="0" smtClean="0"/>
              <a:t>.</a:t>
            </a:r>
          </a:p>
          <a:p>
            <a:r>
              <a:rPr lang="en-IE" sz="3600" dirty="0" smtClean="0"/>
              <a:t>During the Ice Age sheets of ice covered the land</a:t>
            </a:r>
          </a:p>
          <a:p>
            <a:r>
              <a:rPr lang="en-IE" sz="3600" dirty="0" smtClean="0"/>
              <a:t>Coastal landforms such as beaches continued to form by constructive waves in sheltered bays unaffected directly by the ice.</a:t>
            </a:r>
          </a:p>
          <a:p>
            <a:endParaRPr lang="en-IE"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IE" dirty="0" smtClean="0"/>
              <a:t/>
            </a:r>
            <a:br>
              <a:rPr lang="en-IE" dirty="0" smtClean="0"/>
            </a:br>
            <a:r>
              <a:rPr lang="en-IE" dirty="0" err="1" smtClean="0">
                <a:ln>
                  <a:solidFill>
                    <a:schemeClr val="tx1"/>
                  </a:solidFill>
                </a:ln>
                <a:solidFill>
                  <a:srgbClr val="FF0000"/>
                </a:solidFill>
              </a:rPr>
              <a:t>Isostatic</a:t>
            </a:r>
            <a:r>
              <a:rPr lang="en-IE" dirty="0" smtClean="0">
                <a:ln>
                  <a:solidFill>
                    <a:schemeClr val="tx1"/>
                  </a:solidFill>
                </a:ln>
              </a:rPr>
              <a:t> &amp; </a:t>
            </a:r>
            <a:r>
              <a:rPr lang="en-IE" dirty="0" err="1" smtClean="0">
                <a:ln>
                  <a:solidFill>
                    <a:schemeClr val="tx1"/>
                  </a:solidFill>
                </a:ln>
                <a:solidFill>
                  <a:schemeClr val="accent4">
                    <a:lumMod val="10000"/>
                  </a:schemeClr>
                </a:solidFill>
              </a:rPr>
              <a:t>Eustatic</a:t>
            </a:r>
            <a:r>
              <a:rPr lang="en-IE" dirty="0" smtClean="0">
                <a:ln>
                  <a:solidFill>
                    <a:schemeClr val="tx1"/>
                  </a:solidFill>
                </a:ln>
              </a:rPr>
              <a:t> Processes</a:t>
            </a:r>
            <a:endParaRPr lang="en-IE" dirty="0">
              <a:ln>
                <a:solidFill>
                  <a:schemeClr val="tx1"/>
                </a:solidFill>
              </a:ln>
            </a:endParaRPr>
          </a:p>
        </p:txBody>
      </p:sp>
      <p:sp>
        <p:nvSpPr>
          <p:cNvPr id="3" name="Content Placeholder 2"/>
          <p:cNvSpPr>
            <a:spLocks noGrp="1"/>
          </p:cNvSpPr>
          <p:nvPr>
            <p:ph idx="1"/>
          </p:nvPr>
        </p:nvSpPr>
        <p:spPr>
          <a:xfrm>
            <a:off x="457200" y="1268760"/>
            <a:ext cx="8229600" cy="5589240"/>
          </a:xfrm>
        </p:spPr>
        <p:txBody>
          <a:bodyPr/>
          <a:lstStyle/>
          <a:p>
            <a:r>
              <a:rPr lang="en-IE" sz="3600" dirty="0" smtClean="0"/>
              <a:t>In some Irish coastal areas (Donegal, Antrim) beaches and cliffs are visible in the landscape high above present day sea level. </a:t>
            </a:r>
          </a:p>
          <a:p>
            <a:endParaRPr lang="en-IE" sz="3600" dirty="0"/>
          </a:p>
          <a:p>
            <a:r>
              <a:rPr lang="en-IE" sz="3600" dirty="0" smtClean="0"/>
              <a:t>In other areas, parts of the former coastline have been submerged beneath the sea (Shannon Estuary).</a:t>
            </a:r>
            <a:endParaRPr lang="en-IE" sz="36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IE" sz="3200" dirty="0" smtClean="0"/>
              <a:t>Landforms associated with drowned coastlines</a:t>
            </a:r>
            <a:br>
              <a:rPr lang="en-IE" sz="3200" dirty="0" smtClean="0"/>
            </a:br>
            <a:r>
              <a:rPr lang="en-IE" sz="3200" dirty="0" smtClean="0">
                <a:solidFill>
                  <a:srgbClr val="FFFF00"/>
                </a:solidFill>
              </a:rPr>
              <a:t>Raised Beaches/Marine Terraces</a:t>
            </a:r>
            <a:endParaRPr lang="en-IE" sz="3200" dirty="0"/>
          </a:p>
        </p:txBody>
      </p:sp>
      <p:sp>
        <p:nvSpPr>
          <p:cNvPr id="3" name="Content Placeholder 2"/>
          <p:cNvSpPr>
            <a:spLocks noGrp="1"/>
          </p:cNvSpPr>
          <p:nvPr>
            <p:ph idx="1"/>
          </p:nvPr>
        </p:nvSpPr>
        <p:spPr>
          <a:xfrm>
            <a:off x="179512" y="980728"/>
            <a:ext cx="8784976" cy="5688632"/>
          </a:xfrm>
        </p:spPr>
        <p:txBody>
          <a:bodyPr/>
          <a:lstStyle/>
          <a:p>
            <a:r>
              <a:rPr lang="en-IE" sz="3600" dirty="0" smtClean="0"/>
              <a:t>The ice melted and the weight was lifted gradually.</a:t>
            </a:r>
          </a:p>
          <a:p>
            <a:r>
              <a:rPr lang="en-IE" sz="3600" dirty="0" smtClean="0"/>
              <a:t>The beaches that marked the Ice-Age sea level were raised above present day sea level &amp; form wide terraces.</a:t>
            </a:r>
          </a:p>
          <a:p>
            <a:r>
              <a:rPr lang="en-IE" sz="3600" dirty="0" smtClean="0"/>
              <a:t>New beaches formed at a lower level than before.</a:t>
            </a:r>
          </a:p>
          <a:p>
            <a:pPr>
              <a:buNone/>
            </a:pPr>
            <a:r>
              <a:rPr lang="en-IE" sz="3600" dirty="0"/>
              <a:t>	</a:t>
            </a:r>
            <a:r>
              <a:rPr lang="en-IE" sz="3600" dirty="0" smtClean="0">
                <a:solidFill>
                  <a:srgbClr val="FFFF00"/>
                </a:solidFill>
              </a:rPr>
              <a:t>Ex. </a:t>
            </a:r>
            <a:r>
              <a:rPr lang="en-IE" sz="3600" dirty="0" err="1" smtClean="0">
                <a:solidFill>
                  <a:srgbClr val="FFFF00"/>
                </a:solidFill>
              </a:rPr>
              <a:t>Ballyhillin</a:t>
            </a:r>
            <a:r>
              <a:rPr lang="en-IE" sz="3600" dirty="0" smtClean="0">
                <a:solidFill>
                  <a:srgbClr val="FFFF00"/>
                </a:solidFill>
              </a:rPr>
              <a:t>, </a:t>
            </a:r>
            <a:r>
              <a:rPr lang="en-IE" sz="3600" dirty="0" err="1" smtClean="0">
                <a:solidFill>
                  <a:srgbClr val="FFFF00"/>
                </a:solidFill>
              </a:rPr>
              <a:t>Malin</a:t>
            </a:r>
            <a:r>
              <a:rPr lang="en-IE" sz="3600" dirty="0" smtClean="0">
                <a:solidFill>
                  <a:srgbClr val="FFFF00"/>
                </a:solidFill>
              </a:rPr>
              <a:t> Head, Donegal.</a:t>
            </a:r>
          </a:p>
          <a:p>
            <a:endParaRPr lang="en-IE"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sp>
        <p:nvSpPr>
          <p:cNvPr id="3" name="Content Placeholder 2"/>
          <p:cNvSpPr>
            <a:spLocks noGrp="1"/>
          </p:cNvSpPr>
          <p:nvPr>
            <p:ph idx="1"/>
          </p:nvPr>
        </p:nvSpPr>
        <p:spPr/>
        <p:txBody>
          <a:bodyPr/>
          <a:lstStyle/>
          <a:p>
            <a:endParaRPr lang="en-IE"/>
          </a:p>
        </p:txBody>
      </p:sp>
      <p:pic>
        <p:nvPicPr>
          <p:cNvPr id="4" name="Picture 2" descr="C:\Documents\An Tíreolas 09-10\2. Patrick L.C Geo\Module 1,2, 3 , 4 &amp; 5\Module 1 (Core 1&amp;2)\PHYSICAL ENVIRONMENT - MAPS &amp; PHOTOGRAPHS (Core Unit 1)\COASTAL PROCESSES\Raised platforms.jpg"/>
          <p:cNvPicPr>
            <a:picLocks noChangeAspect="1" noChangeArrowheads="1"/>
          </p:cNvPicPr>
          <p:nvPr/>
        </p:nvPicPr>
        <p:blipFill>
          <a:blip r:embed="rId3" cstate="print"/>
          <a:srcRect/>
          <a:stretch>
            <a:fillRect/>
          </a:stretch>
        </p:blipFill>
        <p:spPr bwMode="auto">
          <a:xfrm>
            <a:off x="0" y="0"/>
            <a:ext cx="9144000" cy="70294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sp>
        <p:nvSpPr>
          <p:cNvPr id="3" name="Content Placeholder 2"/>
          <p:cNvSpPr>
            <a:spLocks noGrp="1"/>
          </p:cNvSpPr>
          <p:nvPr>
            <p:ph idx="1"/>
          </p:nvPr>
        </p:nvSpPr>
        <p:spPr/>
        <p:txBody>
          <a:bodyPr/>
          <a:lstStyle/>
          <a:p>
            <a:endParaRPr lang="en-IE"/>
          </a:p>
        </p:txBody>
      </p:sp>
      <p:pic>
        <p:nvPicPr>
          <p:cNvPr id="28674"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 name="TextBox 4"/>
          <p:cNvSpPr txBox="1"/>
          <p:nvPr/>
        </p:nvSpPr>
        <p:spPr>
          <a:xfrm>
            <a:off x="179512" y="5373216"/>
            <a:ext cx="2448272" cy="1077218"/>
          </a:xfrm>
          <a:prstGeom prst="rect">
            <a:avLst/>
          </a:prstGeom>
          <a:noFill/>
        </p:spPr>
        <p:txBody>
          <a:bodyPr wrap="square" rtlCol="0">
            <a:spAutoFit/>
          </a:bodyPr>
          <a:lstStyle/>
          <a:p>
            <a:r>
              <a:rPr lang="en-IE" sz="3200" b="1" dirty="0" err="1" smtClean="0"/>
              <a:t>Ballyhillin</a:t>
            </a:r>
            <a:r>
              <a:rPr lang="en-IE" sz="3200" b="1" dirty="0" smtClean="0"/>
              <a:t>, Donegal</a:t>
            </a:r>
            <a:endParaRPr lang="en-IE" sz="3200" b="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40"/>
            <a:ext cx="9144000" cy="1143000"/>
          </a:xfrm>
        </p:spPr>
        <p:txBody>
          <a:bodyPr/>
          <a:lstStyle/>
          <a:p>
            <a:r>
              <a:rPr lang="en-IE" sz="3200" dirty="0" smtClean="0"/>
              <a:t>Landforms associated with raised coastlines</a:t>
            </a:r>
            <a:r>
              <a:rPr lang="en-IE" sz="3200" dirty="0" smtClean="0">
                <a:solidFill>
                  <a:srgbClr val="FF3399"/>
                </a:solidFill>
              </a:rPr>
              <a:t/>
            </a:r>
            <a:br>
              <a:rPr lang="en-IE" sz="3200" dirty="0" smtClean="0">
                <a:solidFill>
                  <a:srgbClr val="FF3399"/>
                </a:solidFill>
              </a:rPr>
            </a:br>
            <a:r>
              <a:rPr lang="en-IE" sz="3200" dirty="0" smtClean="0">
                <a:solidFill>
                  <a:srgbClr val="FF3399"/>
                </a:solidFill>
              </a:rPr>
              <a:t>Raised Cliffs &amp; Wave-Cut Platforms</a:t>
            </a:r>
            <a:r>
              <a:rPr lang="en-IE" sz="3200" dirty="0" smtClean="0">
                <a:solidFill>
                  <a:srgbClr val="FFFF00"/>
                </a:solidFill>
              </a:rPr>
              <a:t/>
            </a:r>
            <a:br>
              <a:rPr lang="en-IE" sz="3200" dirty="0" smtClean="0">
                <a:solidFill>
                  <a:srgbClr val="FFFF00"/>
                </a:solidFill>
              </a:rPr>
            </a:br>
            <a:endParaRPr lang="en-IE" sz="3200" dirty="0"/>
          </a:p>
        </p:txBody>
      </p:sp>
      <p:sp>
        <p:nvSpPr>
          <p:cNvPr id="3" name="Content Placeholder 2"/>
          <p:cNvSpPr>
            <a:spLocks noGrp="1"/>
          </p:cNvSpPr>
          <p:nvPr>
            <p:ph idx="1"/>
          </p:nvPr>
        </p:nvSpPr>
        <p:spPr>
          <a:xfrm>
            <a:off x="251520" y="908720"/>
            <a:ext cx="8640960" cy="5688632"/>
          </a:xfrm>
        </p:spPr>
        <p:txBody>
          <a:bodyPr/>
          <a:lstStyle/>
          <a:p>
            <a:r>
              <a:rPr lang="en-IE" sz="3600" dirty="0" err="1" smtClean="0"/>
              <a:t>Erosional</a:t>
            </a:r>
            <a:r>
              <a:rPr lang="en-IE" sz="3600" dirty="0" smtClean="0"/>
              <a:t> landforms which existed during the last Ice-Age.</a:t>
            </a:r>
          </a:p>
          <a:p>
            <a:r>
              <a:rPr lang="en-IE" sz="3600" dirty="0" smtClean="0"/>
              <a:t>Formed in the same way as modern cliffs – compression, hydraulic action &amp; abrasion etc.</a:t>
            </a:r>
          </a:p>
          <a:p>
            <a:r>
              <a:rPr lang="en-IE" sz="3600" dirty="0" smtClean="0"/>
              <a:t>After the ice melted &amp; pressure was removed, the land was uplifted due to </a:t>
            </a:r>
            <a:r>
              <a:rPr lang="en-IE" sz="3600" dirty="0" err="1" smtClean="0"/>
              <a:t>isostacy</a:t>
            </a:r>
            <a:r>
              <a:rPr lang="en-IE" sz="3600" dirty="0" smtClean="0"/>
              <a:t>.</a:t>
            </a:r>
          </a:p>
          <a:p>
            <a:r>
              <a:rPr lang="en-IE" sz="3600" dirty="0" smtClean="0"/>
              <a:t>Cliffs &amp; platforms were raised above the level of the sea.</a:t>
            </a:r>
            <a:endParaRPr lang="en-IE"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IE" sz="3200" dirty="0" smtClean="0"/>
              <a:t>Landforms associated with drowned coastlines</a:t>
            </a:r>
            <a:r>
              <a:rPr lang="en-IE" sz="3200" dirty="0" smtClean="0">
                <a:solidFill>
                  <a:srgbClr val="FF3399"/>
                </a:solidFill>
              </a:rPr>
              <a:t/>
            </a:r>
            <a:br>
              <a:rPr lang="en-IE" sz="3200" dirty="0" smtClean="0">
                <a:solidFill>
                  <a:srgbClr val="FF3399"/>
                </a:solidFill>
              </a:rPr>
            </a:br>
            <a:r>
              <a:rPr lang="en-IE" sz="3200" dirty="0" smtClean="0">
                <a:solidFill>
                  <a:srgbClr val="FF3399"/>
                </a:solidFill>
              </a:rPr>
              <a:t>Raised Cliffs &amp; Wave-Cut Platforms</a:t>
            </a:r>
            <a:endParaRPr lang="en-IE" sz="3200" dirty="0"/>
          </a:p>
        </p:txBody>
      </p:sp>
      <p:sp>
        <p:nvSpPr>
          <p:cNvPr id="3" name="Content Placeholder 2"/>
          <p:cNvSpPr>
            <a:spLocks noGrp="1"/>
          </p:cNvSpPr>
          <p:nvPr>
            <p:ph idx="1"/>
          </p:nvPr>
        </p:nvSpPr>
        <p:spPr>
          <a:xfrm>
            <a:off x="179512" y="980728"/>
            <a:ext cx="8784976" cy="5688632"/>
          </a:xfrm>
        </p:spPr>
        <p:txBody>
          <a:bodyPr/>
          <a:lstStyle/>
          <a:p>
            <a:r>
              <a:rPr lang="en-IE" sz="3600" dirty="0" smtClean="0"/>
              <a:t>The ice melted and the weight was lifted gradually.</a:t>
            </a:r>
          </a:p>
          <a:p>
            <a:r>
              <a:rPr lang="en-IE" sz="3600" dirty="0" smtClean="0"/>
              <a:t>The beaches that marked the Ice-Age sea level were raised above present day sea level &amp; form wide terraces.</a:t>
            </a:r>
          </a:p>
          <a:p>
            <a:r>
              <a:rPr lang="en-IE" sz="3600" dirty="0" smtClean="0"/>
              <a:t>New beaches formed at a lower level than before.</a:t>
            </a:r>
          </a:p>
          <a:p>
            <a:pPr>
              <a:buNone/>
            </a:pPr>
            <a:r>
              <a:rPr lang="en-IE" sz="3600" dirty="0"/>
              <a:t>	</a:t>
            </a:r>
            <a:r>
              <a:rPr lang="en-IE" sz="3600" dirty="0" smtClean="0">
                <a:solidFill>
                  <a:srgbClr val="FF3399"/>
                </a:solidFill>
              </a:rPr>
              <a:t>Ex. </a:t>
            </a:r>
            <a:r>
              <a:rPr lang="en-IE" sz="3600" dirty="0" err="1" smtClean="0">
                <a:solidFill>
                  <a:srgbClr val="FF3399"/>
                </a:solidFill>
              </a:rPr>
              <a:t>Portbradden</a:t>
            </a:r>
            <a:r>
              <a:rPr lang="en-IE" sz="3600" dirty="0" smtClean="0">
                <a:solidFill>
                  <a:srgbClr val="FF3399"/>
                </a:solidFill>
              </a:rPr>
              <a:t>, Co. Donegal.</a:t>
            </a:r>
          </a:p>
          <a:p>
            <a:endParaRPr lang="en-IE"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sp>
        <p:nvSpPr>
          <p:cNvPr id="3" name="Content Placeholder 2"/>
          <p:cNvSpPr>
            <a:spLocks noGrp="1"/>
          </p:cNvSpPr>
          <p:nvPr>
            <p:ph idx="1"/>
          </p:nvPr>
        </p:nvSpPr>
        <p:spPr/>
        <p:txBody>
          <a:bodyPr/>
          <a:lstStyle/>
          <a:p>
            <a:endParaRPr lang="en-IE"/>
          </a:p>
        </p:txBody>
      </p:sp>
      <p:pic>
        <p:nvPicPr>
          <p:cNvPr id="29698" name="Picture 2"/>
          <p:cNvPicPr>
            <a:picLocks noChangeAspect="1" noChangeArrowheads="1"/>
          </p:cNvPicPr>
          <p:nvPr/>
        </p:nvPicPr>
        <p:blipFill>
          <a:blip r:embed="rId3" cstate="print"/>
          <a:srcRect/>
          <a:stretch>
            <a:fillRect/>
          </a:stretch>
        </p:blipFill>
        <p:spPr bwMode="auto">
          <a:xfrm>
            <a:off x="0" y="260648"/>
            <a:ext cx="9143999" cy="6408712"/>
          </a:xfrm>
          <a:prstGeom prst="rect">
            <a:avLst/>
          </a:prstGeom>
          <a:noFill/>
          <a:ln w="9525">
            <a:noFill/>
            <a:miter lim="800000"/>
            <a:headEnd/>
            <a:tailEnd/>
          </a:ln>
        </p:spPr>
      </p:pic>
      <p:sp>
        <p:nvSpPr>
          <p:cNvPr id="5" name="TextBox 4"/>
          <p:cNvSpPr txBox="1"/>
          <p:nvPr/>
        </p:nvSpPr>
        <p:spPr>
          <a:xfrm>
            <a:off x="6516216" y="5445224"/>
            <a:ext cx="2952328" cy="1200329"/>
          </a:xfrm>
          <a:prstGeom prst="rect">
            <a:avLst/>
          </a:prstGeom>
          <a:noFill/>
        </p:spPr>
        <p:txBody>
          <a:bodyPr wrap="square" rtlCol="0">
            <a:spAutoFit/>
          </a:bodyPr>
          <a:lstStyle/>
          <a:p>
            <a:r>
              <a:rPr lang="en-IE" sz="3600" dirty="0" err="1" smtClean="0">
                <a:solidFill>
                  <a:srgbClr val="FFFF00"/>
                </a:solidFill>
              </a:rPr>
              <a:t>Portbradden</a:t>
            </a:r>
            <a:r>
              <a:rPr lang="en-IE" sz="3600" dirty="0" smtClean="0">
                <a:solidFill>
                  <a:srgbClr val="FFFF00"/>
                </a:solidFill>
              </a:rPr>
              <a:t>, Donegal</a:t>
            </a:r>
            <a:endParaRPr lang="en-IE" sz="3600" dirty="0">
              <a:solidFill>
                <a:srgbClr val="FFFF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sp>
        <p:nvSpPr>
          <p:cNvPr id="3" name="Content Placeholder 2"/>
          <p:cNvSpPr>
            <a:spLocks noGrp="1"/>
          </p:cNvSpPr>
          <p:nvPr>
            <p:ph idx="1"/>
          </p:nvPr>
        </p:nvSpPr>
        <p:spPr/>
        <p:txBody>
          <a:bodyPr/>
          <a:lstStyle/>
          <a:p>
            <a:endParaRPr lang="en-IE"/>
          </a:p>
        </p:txBody>
      </p:sp>
      <p:pic>
        <p:nvPicPr>
          <p:cNvPr id="30722" name="Picture 2"/>
          <p:cNvPicPr>
            <a:picLocks noChangeAspect="1" noChangeArrowheads="1"/>
          </p:cNvPicPr>
          <p:nvPr/>
        </p:nvPicPr>
        <p:blipFill>
          <a:blip r:embed="rId3" cstate="print"/>
          <a:srcRect l="13555" t="27188" r="39403" b="11782"/>
          <a:stretch>
            <a:fillRect/>
          </a:stretch>
        </p:blipFill>
        <p:spPr bwMode="auto">
          <a:xfrm>
            <a:off x="323528" y="260648"/>
            <a:ext cx="8496944" cy="6336704"/>
          </a:xfrm>
          <a:prstGeom prst="rect">
            <a:avLst/>
          </a:prstGeom>
          <a:noFill/>
          <a:ln w="9525">
            <a:noFill/>
            <a:miter lim="800000"/>
            <a:headEnd/>
            <a:tailEnd/>
          </a:ln>
        </p:spPr>
      </p:pic>
      <p:sp>
        <p:nvSpPr>
          <p:cNvPr id="5" name="TextBox 4"/>
          <p:cNvSpPr txBox="1"/>
          <p:nvPr/>
        </p:nvSpPr>
        <p:spPr>
          <a:xfrm>
            <a:off x="539552" y="5229200"/>
            <a:ext cx="2952328" cy="1200329"/>
          </a:xfrm>
          <a:prstGeom prst="rect">
            <a:avLst/>
          </a:prstGeom>
          <a:noFill/>
        </p:spPr>
        <p:txBody>
          <a:bodyPr wrap="square" rtlCol="0">
            <a:spAutoFit/>
          </a:bodyPr>
          <a:lstStyle/>
          <a:p>
            <a:r>
              <a:rPr lang="en-IE" sz="3600" dirty="0" err="1" smtClean="0">
                <a:solidFill>
                  <a:srgbClr val="FFFF00"/>
                </a:solidFill>
              </a:rPr>
              <a:t>Portbradden</a:t>
            </a:r>
            <a:r>
              <a:rPr lang="en-IE" sz="3600" dirty="0" smtClean="0">
                <a:solidFill>
                  <a:srgbClr val="FFFF00"/>
                </a:solidFill>
              </a:rPr>
              <a:t>, Donegal</a:t>
            </a:r>
            <a:endParaRPr lang="en-IE" sz="3600" dirty="0">
              <a:solidFill>
                <a:srgbClr val="FFFF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endParaRPr lang="en-US"/>
          </a:p>
        </p:txBody>
      </p:sp>
      <p:sp>
        <p:nvSpPr>
          <p:cNvPr id="25603" name="Rectangle 3"/>
          <p:cNvSpPr>
            <a:spLocks noGrp="1" noChangeArrowheads="1"/>
          </p:cNvSpPr>
          <p:nvPr>
            <p:ph type="body" idx="1"/>
          </p:nvPr>
        </p:nvSpPr>
        <p:spPr/>
        <p:txBody>
          <a:bodyPr/>
          <a:lstStyle/>
          <a:p>
            <a:endParaRPr lang="en-US"/>
          </a:p>
        </p:txBody>
      </p:sp>
      <p:pic>
        <p:nvPicPr>
          <p:cNvPr id="25604" name="Picture 4" descr="Erosional Coastline"/>
          <p:cNvPicPr>
            <a:picLocks noChangeAspect="1" noChangeArrowheads="1"/>
          </p:cNvPicPr>
          <p:nvPr/>
        </p:nvPicPr>
        <p:blipFill>
          <a:blip r:embed="rId3" cstate="print"/>
          <a:srcRect/>
          <a:stretch>
            <a:fillRect/>
          </a:stretch>
        </p:blipFill>
        <p:spPr bwMode="auto">
          <a:xfrm>
            <a:off x="323850" y="188913"/>
            <a:ext cx="8569325" cy="6335712"/>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IE" dirty="0">
                <a:ln>
                  <a:solidFill>
                    <a:schemeClr val="tx1"/>
                  </a:solidFill>
                </a:ln>
                <a:solidFill>
                  <a:schemeClr val="accent1"/>
                </a:solidFill>
              </a:rPr>
              <a:t>Changes in Sea Level</a:t>
            </a:r>
            <a:endParaRPr lang="en-GB" dirty="0">
              <a:ln>
                <a:solidFill>
                  <a:schemeClr val="tx1"/>
                </a:solidFill>
              </a:ln>
              <a:solidFill>
                <a:schemeClr val="accent1"/>
              </a:solidFill>
            </a:endParaRPr>
          </a:p>
        </p:txBody>
      </p:sp>
      <p:pic>
        <p:nvPicPr>
          <p:cNvPr id="7172" name="Picture 4"/>
          <p:cNvPicPr>
            <a:picLocks noGrp="1" noChangeAspect="1" noChangeArrowheads="1"/>
          </p:cNvPicPr>
          <p:nvPr>
            <p:ph type="body" idx="1"/>
          </p:nvPr>
        </p:nvPicPr>
        <p:blipFill>
          <a:blip r:embed="rId3" cstate="print"/>
          <a:srcRect/>
          <a:stretch>
            <a:fillRect/>
          </a:stretch>
        </p:blipFill>
        <p:spPr>
          <a:xfrm>
            <a:off x="0" y="1268413"/>
            <a:ext cx="9144000" cy="5329237"/>
          </a:xfrm>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endParaRPr lang="en-US"/>
          </a:p>
        </p:txBody>
      </p:sp>
      <p:sp>
        <p:nvSpPr>
          <p:cNvPr id="24579" name="Rectangle 3"/>
          <p:cNvSpPr>
            <a:spLocks noGrp="1" noChangeArrowheads="1"/>
          </p:cNvSpPr>
          <p:nvPr>
            <p:ph type="body" idx="1"/>
          </p:nvPr>
        </p:nvSpPr>
        <p:spPr/>
        <p:txBody>
          <a:bodyPr/>
          <a:lstStyle/>
          <a:p>
            <a:endParaRPr lang="en-US"/>
          </a:p>
        </p:txBody>
      </p:sp>
      <p:pic>
        <p:nvPicPr>
          <p:cNvPr id="24580" name="Picture 4" descr="Sea Levels Sutton"/>
          <p:cNvPicPr>
            <a:picLocks noChangeAspect="1" noChangeArrowheads="1"/>
          </p:cNvPicPr>
          <p:nvPr/>
        </p:nvPicPr>
        <p:blipFill>
          <a:blip r:embed="rId3" cstate="print"/>
          <a:srcRect/>
          <a:stretch>
            <a:fillRect/>
          </a:stretch>
        </p:blipFill>
        <p:spPr bwMode="auto">
          <a:xfrm>
            <a:off x="250825" y="260350"/>
            <a:ext cx="8642350" cy="6408738"/>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sp>
        <p:nvSpPr>
          <p:cNvPr id="3" name="Content Placeholder 2"/>
          <p:cNvSpPr>
            <a:spLocks noGrp="1"/>
          </p:cNvSpPr>
          <p:nvPr>
            <p:ph idx="1"/>
          </p:nvPr>
        </p:nvSpPr>
        <p:spPr>
          <a:xfrm>
            <a:off x="457200" y="260648"/>
            <a:ext cx="8229600" cy="6264696"/>
          </a:xfrm>
        </p:spPr>
        <p:txBody>
          <a:bodyPr/>
          <a:lstStyle/>
          <a:p>
            <a:r>
              <a:rPr lang="en-IE" sz="4400" dirty="0" smtClean="0"/>
              <a:t>The formation of these coastal features is linked to the release of pressure on the land when huge ice sheets melted at the end of the last ice age and sea levels changed as a result.</a:t>
            </a:r>
            <a:endParaRPr lang="en-IE" sz="44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IE"/>
              <a:t>   </a:t>
            </a:r>
            <a:endParaRPr lang="en-GB"/>
          </a:p>
        </p:txBody>
      </p:sp>
      <p:sp>
        <p:nvSpPr>
          <p:cNvPr id="2051" name="Rectangle 3"/>
          <p:cNvSpPr>
            <a:spLocks noGrp="1" noChangeArrowheads="1"/>
          </p:cNvSpPr>
          <p:nvPr>
            <p:ph type="subTitle" idx="1"/>
          </p:nvPr>
        </p:nvSpPr>
        <p:spPr>
          <a:xfrm>
            <a:off x="179388" y="549275"/>
            <a:ext cx="8569325" cy="6048375"/>
          </a:xfrm>
        </p:spPr>
        <p:txBody>
          <a:bodyPr/>
          <a:lstStyle/>
          <a:p>
            <a:pPr marL="609600" indent="-609600"/>
            <a:r>
              <a:rPr lang="en-IE" sz="4000" dirty="0" smtClean="0">
                <a:solidFill>
                  <a:schemeClr val="accent1"/>
                </a:solidFill>
              </a:rPr>
              <a:t>Changes </a:t>
            </a:r>
            <a:r>
              <a:rPr lang="en-IE" sz="4000" dirty="0">
                <a:solidFill>
                  <a:schemeClr val="accent1"/>
                </a:solidFill>
              </a:rPr>
              <a:t>in Sea Level</a:t>
            </a:r>
          </a:p>
          <a:p>
            <a:pPr marL="609600" indent="-609600" algn="l"/>
            <a:r>
              <a:rPr lang="en-IE" dirty="0" smtClean="0"/>
              <a:t>Wave </a:t>
            </a:r>
            <a:r>
              <a:rPr lang="en-IE" dirty="0"/>
              <a:t>cut platforms are found at different </a:t>
            </a:r>
            <a:r>
              <a:rPr lang="en-IE" dirty="0" smtClean="0"/>
              <a:t>levels</a:t>
            </a:r>
          </a:p>
          <a:p>
            <a:pPr marL="609600" indent="-609600" algn="l"/>
            <a:r>
              <a:rPr lang="en-IE" dirty="0" smtClean="0"/>
              <a:t>above </a:t>
            </a:r>
            <a:r>
              <a:rPr lang="en-IE" dirty="0"/>
              <a:t>and below sea level suggesting changes </a:t>
            </a:r>
            <a:r>
              <a:rPr lang="en-IE" dirty="0" smtClean="0"/>
              <a:t>in</a:t>
            </a:r>
          </a:p>
          <a:p>
            <a:pPr marL="609600" indent="-609600" algn="l"/>
            <a:r>
              <a:rPr lang="en-IE" dirty="0" smtClean="0"/>
              <a:t>sea </a:t>
            </a:r>
            <a:r>
              <a:rPr lang="en-IE" dirty="0"/>
              <a:t>level at different intervals. </a:t>
            </a:r>
            <a:endParaRPr lang="en-IE" dirty="0" smtClean="0"/>
          </a:p>
          <a:p>
            <a:pPr marL="609600" indent="-609600" algn="l"/>
            <a:r>
              <a:rPr lang="en-IE" dirty="0" smtClean="0"/>
              <a:t>These </a:t>
            </a:r>
            <a:r>
              <a:rPr lang="en-IE" dirty="0"/>
              <a:t>resulted </a:t>
            </a:r>
            <a:r>
              <a:rPr lang="en-IE" dirty="0" smtClean="0"/>
              <a:t>from:</a:t>
            </a:r>
            <a:endParaRPr lang="en-IE" dirty="0"/>
          </a:p>
          <a:p>
            <a:pPr marL="609600" indent="-609600" algn="l">
              <a:buFont typeface="Wingdings" pitchFamily="2" charset="2"/>
              <a:buAutoNum type="arabicPeriod"/>
            </a:pPr>
            <a:r>
              <a:rPr lang="en-IE" sz="3600" dirty="0" err="1">
                <a:solidFill>
                  <a:srgbClr val="FFFF00"/>
                </a:solidFill>
              </a:rPr>
              <a:t>Eustastic</a:t>
            </a:r>
            <a:r>
              <a:rPr lang="en-IE" sz="3600" dirty="0">
                <a:solidFill>
                  <a:srgbClr val="FFFF00"/>
                </a:solidFill>
              </a:rPr>
              <a:t> Change – Sea Level (water in glaciers)</a:t>
            </a:r>
          </a:p>
          <a:p>
            <a:pPr marL="609600" indent="-609600" algn="l">
              <a:buFont typeface="Wingdings" pitchFamily="2" charset="2"/>
              <a:buAutoNum type="arabicPeriod"/>
            </a:pPr>
            <a:r>
              <a:rPr lang="en-IE" sz="3600" dirty="0" err="1">
                <a:solidFill>
                  <a:srgbClr val="FFFF00"/>
                </a:solidFill>
              </a:rPr>
              <a:t>Isostatic</a:t>
            </a:r>
            <a:r>
              <a:rPr lang="en-IE" sz="3600" dirty="0">
                <a:solidFill>
                  <a:srgbClr val="FFFF00"/>
                </a:solidFill>
              </a:rPr>
              <a:t> change – Uplift (sponge)</a:t>
            </a:r>
          </a:p>
          <a:p>
            <a:pPr marL="609600" indent="-609600" algn="l">
              <a:buFont typeface="Wingdings" pitchFamily="2" charset="2"/>
              <a:buAutoNum type="arabicPeriod"/>
            </a:pPr>
            <a:r>
              <a:rPr lang="en-IE" sz="3600" dirty="0">
                <a:solidFill>
                  <a:srgbClr val="FFFF00"/>
                </a:solidFill>
              </a:rPr>
              <a:t>Tectonic Activity – Faulting </a:t>
            </a:r>
          </a:p>
          <a:p>
            <a:pPr marL="609600" indent="-609600"/>
            <a:endParaRPr lang="en-GB"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IE">
                <a:solidFill>
                  <a:schemeClr val="accent1"/>
                </a:solidFill>
              </a:rPr>
              <a:t>Types of Coastline</a:t>
            </a:r>
            <a:endParaRPr lang="en-GB">
              <a:solidFill>
                <a:schemeClr val="accent1"/>
              </a:solidFill>
            </a:endParaRPr>
          </a:p>
        </p:txBody>
      </p:sp>
      <p:sp>
        <p:nvSpPr>
          <p:cNvPr id="8195" name="Rectangle 3"/>
          <p:cNvSpPr>
            <a:spLocks noGrp="1" noChangeArrowheads="1"/>
          </p:cNvSpPr>
          <p:nvPr>
            <p:ph type="body" idx="1"/>
          </p:nvPr>
        </p:nvSpPr>
        <p:spPr>
          <a:xfrm>
            <a:off x="457200" y="1268760"/>
            <a:ext cx="8229600" cy="5400600"/>
          </a:xfrm>
        </p:spPr>
        <p:txBody>
          <a:bodyPr/>
          <a:lstStyle/>
          <a:p>
            <a:pPr marL="609600" indent="-609600" algn="ctr"/>
            <a:endParaRPr lang="en-IE" dirty="0">
              <a:solidFill>
                <a:schemeClr val="accent1"/>
              </a:solidFill>
            </a:endParaRPr>
          </a:p>
          <a:p>
            <a:pPr marL="609600" indent="-609600">
              <a:buFont typeface="Wingdings" pitchFamily="2" charset="2"/>
              <a:buAutoNum type="arabicPeriod"/>
            </a:pPr>
            <a:r>
              <a:rPr lang="en-IE" sz="4000" dirty="0">
                <a:solidFill>
                  <a:srgbClr val="00B0F0"/>
                </a:solidFill>
              </a:rPr>
              <a:t>Concordant Coastline ( Parallel)</a:t>
            </a:r>
          </a:p>
          <a:p>
            <a:pPr marL="609600" indent="-609600">
              <a:buFont typeface="Wingdings" pitchFamily="2" charset="2"/>
              <a:buAutoNum type="arabicPeriod"/>
            </a:pPr>
            <a:r>
              <a:rPr lang="en-IE" sz="4000" dirty="0">
                <a:solidFill>
                  <a:srgbClr val="00B0F0"/>
                </a:solidFill>
              </a:rPr>
              <a:t>Discordant Coastline </a:t>
            </a:r>
            <a:r>
              <a:rPr lang="en-IE" sz="4000" dirty="0" smtClean="0">
                <a:solidFill>
                  <a:srgbClr val="00B0F0"/>
                </a:solidFill>
              </a:rPr>
              <a:t>(Right </a:t>
            </a:r>
            <a:r>
              <a:rPr lang="en-IE" sz="4000" dirty="0">
                <a:solidFill>
                  <a:srgbClr val="00B0F0"/>
                </a:solidFill>
              </a:rPr>
              <a:t>angles)</a:t>
            </a:r>
          </a:p>
          <a:p>
            <a:pPr marL="609600" indent="-609600">
              <a:buFont typeface="Wingdings" pitchFamily="2" charset="2"/>
              <a:buAutoNum type="arabicPeriod"/>
            </a:pPr>
            <a:r>
              <a:rPr lang="en-IE" sz="4000" dirty="0">
                <a:solidFill>
                  <a:srgbClr val="00B0F0"/>
                </a:solidFill>
              </a:rPr>
              <a:t>Coral Coast (Reef and Islands)</a:t>
            </a:r>
            <a:endParaRPr lang="en-GB" sz="4000" dirty="0">
              <a:solidFill>
                <a:srgbClr val="00B0F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IE">
                <a:solidFill>
                  <a:schemeClr val="accent1"/>
                </a:solidFill>
              </a:rPr>
              <a:t>Types of Coastline</a:t>
            </a:r>
            <a:endParaRPr lang="en-GB">
              <a:solidFill>
                <a:schemeClr val="accent1"/>
              </a:solidFill>
            </a:endParaRPr>
          </a:p>
        </p:txBody>
      </p:sp>
      <p:sp>
        <p:nvSpPr>
          <p:cNvPr id="9219" name="Rectangle 3"/>
          <p:cNvSpPr>
            <a:spLocks noGrp="1" noChangeArrowheads="1"/>
          </p:cNvSpPr>
          <p:nvPr>
            <p:ph type="body" idx="1"/>
          </p:nvPr>
        </p:nvSpPr>
        <p:spPr>
          <a:xfrm>
            <a:off x="457200" y="1600200"/>
            <a:ext cx="8229600" cy="4997152"/>
          </a:xfrm>
        </p:spPr>
        <p:txBody>
          <a:bodyPr/>
          <a:lstStyle/>
          <a:p>
            <a:pPr marL="609600" indent="-609600">
              <a:buFont typeface="Wingdings" pitchFamily="2" charset="2"/>
              <a:buNone/>
            </a:pPr>
            <a:r>
              <a:rPr lang="en-IE" dirty="0">
                <a:solidFill>
                  <a:srgbClr val="00B0F0"/>
                </a:solidFill>
              </a:rPr>
              <a:t>Concordant Coastline (parallel) </a:t>
            </a:r>
          </a:p>
          <a:p>
            <a:pPr marL="609600" indent="-609600"/>
            <a:r>
              <a:rPr lang="en-IE" sz="3300" dirty="0">
                <a:solidFill>
                  <a:schemeClr val="accent1"/>
                </a:solidFill>
              </a:rPr>
              <a:t>Def;</a:t>
            </a:r>
            <a:r>
              <a:rPr lang="en-IE" sz="3300" dirty="0"/>
              <a:t> When a coastline is roughly parallel to upland or to a mountain ranges located inland it is said to be </a:t>
            </a:r>
            <a:r>
              <a:rPr lang="en-IE" sz="3300" dirty="0" smtClean="0"/>
              <a:t>concordant.</a:t>
            </a:r>
            <a:endParaRPr lang="en-IE" sz="3300" dirty="0"/>
          </a:p>
          <a:p>
            <a:pPr marL="609600" indent="-609600">
              <a:buFont typeface="Wingdings" pitchFamily="2" charset="2"/>
              <a:buNone/>
            </a:pPr>
            <a:r>
              <a:rPr lang="en-IE" dirty="0">
                <a:solidFill>
                  <a:srgbClr val="FF3399"/>
                </a:solidFill>
              </a:rPr>
              <a:t>(1) Submerged Upland; Dalmatian Coastline</a:t>
            </a:r>
          </a:p>
          <a:p>
            <a:pPr marL="609600" indent="-609600">
              <a:buFont typeface="Wingdings" pitchFamily="2" charset="2"/>
              <a:buNone/>
            </a:pPr>
            <a:r>
              <a:rPr lang="en-IE" sz="3300" dirty="0" err="1"/>
              <a:t>Eg</a:t>
            </a:r>
            <a:r>
              <a:rPr lang="en-IE" sz="3300" dirty="0"/>
              <a:t> Cork harbour, San </a:t>
            </a:r>
            <a:r>
              <a:rPr lang="en-IE" sz="3300" dirty="0" smtClean="0"/>
              <a:t>Francisco.</a:t>
            </a:r>
            <a:endParaRPr lang="en-IE" sz="3300" dirty="0"/>
          </a:p>
          <a:p>
            <a:pPr marL="609600" indent="-609600">
              <a:buFont typeface="Wingdings" pitchFamily="2" charset="2"/>
              <a:buNone/>
            </a:pPr>
            <a:r>
              <a:rPr lang="en-IE" sz="3300" dirty="0"/>
              <a:t>Long coastal </a:t>
            </a:r>
            <a:r>
              <a:rPr lang="en-IE" sz="3300" dirty="0" smtClean="0"/>
              <a:t>stretches. </a:t>
            </a:r>
            <a:endParaRPr lang="en-IE" sz="3300" dirty="0"/>
          </a:p>
          <a:p>
            <a:pPr marL="609600" indent="-609600">
              <a:buFont typeface="Wingdings" pitchFamily="2" charset="2"/>
              <a:buNone/>
            </a:pPr>
            <a:r>
              <a:rPr lang="en-IE" sz="3300" dirty="0"/>
              <a:t>Popular for water </a:t>
            </a:r>
            <a:r>
              <a:rPr lang="en-IE" sz="3300" dirty="0" smtClean="0"/>
              <a:t>activities.</a:t>
            </a:r>
            <a:endParaRPr lang="en-GB" sz="33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endParaRPr lang="en-US"/>
          </a:p>
        </p:txBody>
      </p:sp>
      <p:pic>
        <p:nvPicPr>
          <p:cNvPr id="10243" name="Picture 3"/>
          <p:cNvPicPr>
            <a:picLocks noGrp="1" noChangeAspect="1" noChangeArrowheads="1"/>
          </p:cNvPicPr>
          <p:nvPr>
            <p:ph type="body" idx="1"/>
          </p:nvPr>
        </p:nvPicPr>
        <p:blipFill>
          <a:blip r:embed="rId3" cstate="print"/>
          <a:srcRect/>
          <a:stretch>
            <a:fillRect/>
          </a:stretch>
        </p:blipFill>
        <p:spPr>
          <a:xfrm>
            <a:off x="179388" y="260350"/>
            <a:ext cx="8856662" cy="6337002"/>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IE">
                <a:solidFill>
                  <a:schemeClr val="accent1"/>
                </a:solidFill>
              </a:rPr>
              <a:t>Types of Coastline</a:t>
            </a:r>
            <a:endParaRPr lang="en-GB">
              <a:solidFill>
                <a:schemeClr val="accent1"/>
              </a:solidFill>
            </a:endParaRPr>
          </a:p>
        </p:txBody>
      </p:sp>
      <p:sp>
        <p:nvSpPr>
          <p:cNvPr id="11267" name="Rectangle 3"/>
          <p:cNvSpPr>
            <a:spLocks noGrp="1" noChangeArrowheads="1"/>
          </p:cNvSpPr>
          <p:nvPr>
            <p:ph type="body" idx="1"/>
          </p:nvPr>
        </p:nvSpPr>
        <p:spPr>
          <a:xfrm>
            <a:off x="457200" y="1196752"/>
            <a:ext cx="8229600" cy="5400600"/>
          </a:xfrm>
        </p:spPr>
        <p:txBody>
          <a:bodyPr/>
          <a:lstStyle/>
          <a:p>
            <a:pPr>
              <a:buFont typeface="Wingdings" pitchFamily="2" charset="2"/>
              <a:buNone/>
            </a:pPr>
            <a:r>
              <a:rPr lang="en-IE" dirty="0">
                <a:solidFill>
                  <a:srgbClr val="FF3399"/>
                </a:solidFill>
              </a:rPr>
              <a:t>(2) Submerged Lowland Coastline</a:t>
            </a:r>
          </a:p>
          <a:p>
            <a:r>
              <a:rPr lang="en-IE" sz="3500" dirty="0"/>
              <a:t>As levels rose immediately after the ice-age submerging lowland areas formed Concordant lowland areas.</a:t>
            </a:r>
          </a:p>
          <a:p>
            <a:r>
              <a:rPr lang="en-IE" sz="3500" dirty="0"/>
              <a:t>Gentle slopes and slight depression allows sea flood a large area. </a:t>
            </a:r>
            <a:r>
              <a:rPr lang="en-IE" sz="3500" dirty="0" err="1"/>
              <a:t>Eg</a:t>
            </a:r>
            <a:r>
              <a:rPr lang="en-IE" sz="3500" dirty="0"/>
              <a:t>. Clew </a:t>
            </a:r>
            <a:r>
              <a:rPr lang="en-IE" sz="3500" dirty="0" smtClean="0"/>
              <a:t>Bay.</a:t>
            </a:r>
            <a:endParaRPr lang="en-IE" sz="3500" dirty="0"/>
          </a:p>
          <a:p>
            <a:r>
              <a:rPr lang="en-IE" sz="3500" dirty="0" smtClean="0">
                <a:solidFill>
                  <a:schemeClr val="accent4">
                    <a:lumMod val="10000"/>
                  </a:schemeClr>
                </a:solidFill>
              </a:rPr>
              <a:t>Creates: </a:t>
            </a:r>
            <a:r>
              <a:rPr lang="en-IE" sz="3500" dirty="0"/>
              <a:t>off shore bars, spits, lagoons, marshes, </a:t>
            </a:r>
            <a:r>
              <a:rPr lang="en-IE" sz="3500" dirty="0" err="1"/>
              <a:t>tombolos</a:t>
            </a:r>
            <a:r>
              <a:rPr lang="en-IE" sz="3500" dirty="0"/>
              <a:t>, </a:t>
            </a:r>
            <a:r>
              <a:rPr lang="en-IE" sz="3500"/>
              <a:t>broad </a:t>
            </a:r>
            <a:r>
              <a:rPr lang="en-IE" sz="3500" smtClean="0"/>
              <a:t>shallow </a:t>
            </a:r>
            <a:r>
              <a:rPr lang="en-IE" sz="3500" dirty="0" smtClean="0"/>
              <a:t>estuaries.</a:t>
            </a:r>
            <a:endParaRPr lang="en-IE" sz="3500" dirty="0"/>
          </a:p>
          <a:p>
            <a:pPr>
              <a:buFont typeface="Wingdings" pitchFamily="2" charset="2"/>
              <a:buNone/>
            </a:pPr>
            <a:endParaRPr lang="en-GB"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endParaRPr lang="en-US"/>
          </a:p>
        </p:txBody>
      </p:sp>
      <p:pic>
        <p:nvPicPr>
          <p:cNvPr id="12291" name="Picture 3"/>
          <p:cNvPicPr>
            <a:picLocks noGrp="1" noChangeAspect="1" noChangeArrowheads="1"/>
          </p:cNvPicPr>
          <p:nvPr>
            <p:ph type="body" idx="1"/>
          </p:nvPr>
        </p:nvPicPr>
        <p:blipFill>
          <a:blip r:embed="rId3" cstate="print"/>
          <a:srcRect/>
          <a:stretch>
            <a:fillRect/>
          </a:stretch>
        </p:blipFill>
        <p:spPr>
          <a:xfrm>
            <a:off x="0" y="333375"/>
            <a:ext cx="4608513" cy="6335713"/>
          </a:xfrm>
        </p:spPr>
      </p:pic>
      <p:pic>
        <p:nvPicPr>
          <p:cNvPr id="12292" name="Picture 4"/>
          <p:cNvPicPr>
            <a:picLocks noChangeAspect="1" noChangeArrowheads="1"/>
          </p:cNvPicPr>
          <p:nvPr/>
        </p:nvPicPr>
        <p:blipFill>
          <a:blip r:embed="rId4" cstate="print"/>
          <a:srcRect/>
          <a:stretch>
            <a:fillRect/>
          </a:stretch>
        </p:blipFill>
        <p:spPr bwMode="auto">
          <a:xfrm>
            <a:off x="4211638" y="333375"/>
            <a:ext cx="4932362" cy="63357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IE">
                <a:solidFill>
                  <a:schemeClr val="accent1"/>
                </a:solidFill>
              </a:rPr>
              <a:t>Types of Coastline</a:t>
            </a:r>
            <a:endParaRPr lang="en-GB">
              <a:solidFill>
                <a:schemeClr val="accent1"/>
              </a:solidFill>
            </a:endParaRPr>
          </a:p>
        </p:txBody>
      </p:sp>
      <p:sp>
        <p:nvSpPr>
          <p:cNvPr id="13315" name="Rectangle 3"/>
          <p:cNvSpPr>
            <a:spLocks noGrp="1" noChangeArrowheads="1"/>
          </p:cNvSpPr>
          <p:nvPr>
            <p:ph type="body" idx="1"/>
          </p:nvPr>
        </p:nvSpPr>
        <p:spPr>
          <a:xfrm>
            <a:off x="457200" y="1268760"/>
            <a:ext cx="8229600" cy="5589240"/>
          </a:xfrm>
        </p:spPr>
        <p:txBody>
          <a:bodyPr/>
          <a:lstStyle/>
          <a:p>
            <a:pPr marL="609600" indent="-609600">
              <a:buFont typeface="Wingdings" pitchFamily="2" charset="2"/>
              <a:buNone/>
            </a:pPr>
            <a:r>
              <a:rPr lang="en-IE" dirty="0">
                <a:solidFill>
                  <a:srgbClr val="FFFF00"/>
                </a:solidFill>
              </a:rPr>
              <a:t>Discordant coastline</a:t>
            </a:r>
          </a:p>
          <a:p>
            <a:pPr marL="609600" indent="-609600"/>
            <a:r>
              <a:rPr lang="en-IE" dirty="0">
                <a:solidFill>
                  <a:schemeClr val="accent1"/>
                </a:solidFill>
              </a:rPr>
              <a:t>Def;</a:t>
            </a:r>
            <a:r>
              <a:rPr lang="en-IE" dirty="0"/>
              <a:t> When upland and lowland areas meet the coast more or less at right angles, resulting in long headlands and bays</a:t>
            </a:r>
          </a:p>
          <a:p>
            <a:pPr marL="609600" indent="-609600"/>
            <a:endParaRPr lang="en-IE" dirty="0"/>
          </a:p>
          <a:p>
            <a:pPr marL="609600" indent="-609600">
              <a:buNone/>
            </a:pPr>
            <a:r>
              <a:rPr lang="en-IE" dirty="0">
                <a:solidFill>
                  <a:srgbClr val="FF3399"/>
                </a:solidFill>
              </a:rPr>
              <a:t>Submerged Upland coastline</a:t>
            </a:r>
          </a:p>
          <a:p>
            <a:pPr marL="609600" indent="-609600">
              <a:buFont typeface="Wingdings" pitchFamily="2" charset="2"/>
              <a:buNone/>
            </a:pPr>
            <a:r>
              <a:rPr lang="en-IE" dirty="0" err="1">
                <a:solidFill>
                  <a:srgbClr val="00B050"/>
                </a:solidFill>
              </a:rPr>
              <a:t>Rias</a:t>
            </a:r>
            <a:r>
              <a:rPr lang="en-IE" dirty="0">
                <a:solidFill>
                  <a:srgbClr val="00B050"/>
                </a:solidFill>
              </a:rPr>
              <a:t> </a:t>
            </a:r>
            <a:r>
              <a:rPr lang="en-IE" dirty="0"/>
              <a:t>(drowned river valley </a:t>
            </a:r>
            <a:r>
              <a:rPr lang="en-IE" dirty="0" err="1"/>
              <a:t>eg</a:t>
            </a:r>
            <a:r>
              <a:rPr lang="en-IE" dirty="0"/>
              <a:t>. </a:t>
            </a:r>
            <a:r>
              <a:rPr lang="en-IE" dirty="0" err="1"/>
              <a:t>Bantry</a:t>
            </a:r>
            <a:r>
              <a:rPr lang="en-IE" dirty="0"/>
              <a:t> Bay) and</a:t>
            </a:r>
            <a:r>
              <a:rPr lang="en-IE" dirty="0">
                <a:solidFill>
                  <a:srgbClr val="00B0F0"/>
                </a:solidFill>
              </a:rPr>
              <a:t> Fjords </a:t>
            </a:r>
            <a:r>
              <a:rPr lang="en-IE" dirty="0"/>
              <a:t>(drowned glacial valley </a:t>
            </a:r>
            <a:r>
              <a:rPr lang="en-IE" dirty="0" err="1"/>
              <a:t>eg</a:t>
            </a:r>
            <a:r>
              <a:rPr lang="en-IE" dirty="0"/>
              <a:t>. </a:t>
            </a:r>
            <a:r>
              <a:rPr lang="en-IE" dirty="0" err="1"/>
              <a:t>Carlingford</a:t>
            </a:r>
            <a:r>
              <a:rPr lang="en-IE" dirty="0"/>
              <a:t> Lough) represent a discordant coastline of submergence. </a:t>
            </a:r>
          </a:p>
          <a:p>
            <a:pPr marL="609600" indent="-609600"/>
            <a:endParaRPr lang="en-GB" sz="2800" dirty="0">
              <a:solidFill>
                <a:schemeClr val="accent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IE">
                <a:solidFill>
                  <a:schemeClr val="accent1"/>
                </a:solidFill>
              </a:rPr>
              <a:t>Types of Coastline -Ria</a:t>
            </a:r>
            <a:endParaRPr lang="en-GB">
              <a:solidFill>
                <a:schemeClr val="accent1"/>
              </a:solidFill>
            </a:endParaRPr>
          </a:p>
        </p:txBody>
      </p:sp>
      <p:pic>
        <p:nvPicPr>
          <p:cNvPr id="15363" name="Picture 3"/>
          <p:cNvPicPr>
            <a:picLocks noGrp="1" noChangeAspect="1" noChangeArrowheads="1"/>
          </p:cNvPicPr>
          <p:nvPr>
            <p:ph type="body" idx="1"/>
          </p:nvPr>
        </p:nvPicPr>
        <p:blipFill>
          <a:blip r:embed="rId3" cstate="print"/>
          <a:srcRect/>
          <a:stretch>
            <a:fillRect/>
          </a:stretch>
        </p:blipFill>
        <p:spPr>
          <a:xfrm>
            <a:off x="107950" y="1268413"/>
            <a:ext cx="8578850" cy="5589587"/>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IE">
                <a:solidFill>
                  <a:schemeClr val="accent1"/>
                </a:solidFill>
              </a:rPr>
              <a:t>Types of Coastline - Fjord</a:t>
            </a:r>
            <a:endParaRPr lang="en-GB">
              <a:solidFill>
                <a:schemeClr val="accent1"/>
              </a:solidFill>
            </a:endParaRPr>
          </a:p>
        </p:txBody>
      </p:sp>
      <p:pic>
        <p:nvPicPr>
          <p:cNvPr id="14341" name="Picture 5"/>
          <p:cNvPicPr>
            <a:picLocks noChangeAspect="1" noChangeArrowheads="1"/>
          </p:cNvPicPr>
          <p:nvPr/>
        </p:nvPicPr>
        <p:blipFill>
          <a:blip r:embed="rId3" cstate="print"/>
          <a:srcRect/>
          <a:stretch>
            <a:fillRect/>
          </a:stretch>
        </p:blipFill>
        <p:spPr bwMode="auto">
          <a:xfrm>
            <a:off x="250825" y="1285875"/>
            <a:ext cx="8642350" cy="53117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IE">
                <a:solidFill>
                  <a:schemeClr val="accent1"/>
                </a:solidFill>
              </a:rPr>
              <a:t>Types of Coastline</a:t>
            </a:r>
            <a:endParaRPr lang="en-GB">
              <a:solidFill>
                <a:schemeClr val="accent1"/>
              </a:solidFill>
            </a:endParaRPr>
          </a:p>
        </p:txBody>
      </p:sp>
      <p:sp>
        <p:nvSpPr>
          <p:cNvPr id="16387" name="Rectangle 3"/>
          <p:cNvSpPr>
            <a:spLocks noGrp="1" noChangeArrowheads="1"/>
          </p:cNvSpPr>
          <p:nvPr>
            <p:ph type="body" idx="1"/>
          </p:nvPr>
        </p:nvSpPr>
        <p:spPr>
          <a:xfrm>
            <a:off x="457200" y="1268760"/>
            <a:ext cx="8229600" cy="4862165"/>
          </a:xfrm>
        </p:spPr>
        <p:txBody>
          <a:bodyPr/>
          <a:lstStyle/>
          <a:p>
            <a:pPr>
              <a:buFont typeface="Wingdings" pitchFamily="2" charset="2"/>
              <a:buNone/>
            </a:pPr>
            <a:r>
              <a:rPr lang="en-IE" dirty="0">
                <a:solidFill>
                  <a:srgbClr val="00B0F0"/>
                </a:solidFill>
              </a:rPr>
              <a:t>(b) Emerged upland Coast</a:t>
            </a:r>
          </a:p>
          <a:p>
            <a:pPr>
              <a:buFont typeface="Wingdings" pitchFamily="2" charset="2"/>
              <a:buNone/>
            </a:pPr>
            <a:r>
              <a:rPr lang="en-IE" dirty="0" smtClean="0"/>
              <a:t>Experienced </a:t>
            </a:r>
            <a:r>
              <a:rPr lang="en-IE" dirty="0"/>
              <a:t>a fall in sea level or a rise or a rise in </a:t>
            </a:r>
            <a:r>
              <a:rPr lang="en-IE" dirty="0" smtClean="0"/>
              <a:t>land.</a:t>
            </a:r>
            <a:endParaRPr lang="en-IE" dirty="0"/>
          </a:p>
          <a:p>
            <a:pPr>
              <a:buFont typeface="Wingdings" pitchFamily="2" charset="2"/>
              <a:buNone/>
            </a:pPr>
            <a:r>
              <a:rPr lang="en-IE" dirty="0"/>
              <a:t>Identified by </a:t>
            </a:r>
            <a:r>
              <a:rPr lang="en-IE" dirty="0" smtClean="0"/>
              <a:t>raised </a:t>
            </a:r>
            <a:r>
              <a:rPr lang="en-IE" dirty="0"/>
              <a:t>beach </a:t>
            </a:r>
            <a:r>
              <a:rPr lang="en-IE" dirty="0" smtClean="0"/>
              <a:t>and/or raised cliff.</a:t>
            </a:r>
            <a:endParaRPr lang="en-IE" dirty="0"/>
          </a:p>
          <a:p>
            <a:pPr>
              <a:buFont typeface="Wingdings" pitchFamily="2" charset="2"/>
              <a:buNone/>
            </a:pPr>
            <a:endParaRPr lang="en-GB" dirty="0"/>
          </a:p>
        </p:txBody>
      </p:sp>
      <p:pic>
        <p:nvPicPr>
          <p:cNvPr id="16389" name="Picture 5"/>
          <p:cNvPicPr>
            <a:picLocks noChangeAspect="1" noChangeArrowheads="1"/>
          </p:cNvPicPr>
          <p:nvPr/>
        </p:nvPicPr>
        <p:blipFill>
          <a:blip r:embed="rId3" cstate="print"/>
          <a:srcRect/>
          <a:stretch>
            <a:fillRect/>
          </a:stretch>
        </p:blipFill>
        <p:spPr bwMode="auto">
          <a:xfrm>
            <a:off x="971550" y="3789363"/>
            <a:ext cx="7632700" cy="30686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71400"/>
            <a:ext cx="8229600" cy="1143000"/>
          </a:xfrm>
        </p:spPr>
        <p:txBody>
          <a:bodyPr/>
          <a:lstStyle/>
          <a:p>
            <a:r>
              <a:rPr lang="en-IE" dirty="0" err="1" smtClean="0">
                <a:ln>
                  <a:solidFill>
                    <a:schemeClr val="tx1"/>
                  </a:solidFill>
                </a:ln>
                <a:solidFill>
                  <a:schemeClr val="accent4">
                    <a:lumMod val="10000"/>
                  </a:schemeClr>
                </a:solidFill>
              </a:rPr>
              <a:t>Eustatic</a:t>
            </a:r>
            <a:r>
              <a:rPr lang="en-IE" dirty="0" smtClean="0">
                <a:ln>
                  <a:solidFill>
                    <a:schemeClr val="tx1"/>
                  </a:solidFill>
                </a:ln>
                <a:solidFill>
                  <a:schemeClr val="accent4">
                    <a:lumMod val="10000"/>
                  </a:schemeClr>
                </a:solidFill>
              </a:rPr>
              <a:t> Changes</a:t>
            </a:r>
            <a:endParaRPr lang="en-IE" dirty="0">
              <a:ln>
                <a:solidFill>
                  <a:schemeClr val="tx1"/>
                </a:solidFill>
              </a:ln>
              <a:solidFill>
                <a:schemeClr val="accent4">
                  <a:lumMod val="10000"/>
                </a:schemeClr>
              </a:solidFill>
            </a:endParaRPr>
          </a:p>
        </p:txBody>
      </p:sp>
      <p:sp>
        <p:nvSpPr>
          <p:cNvPr id="3" name="Content Placeholder 2"/>
          <p:cNvSpPr>
            <a:spLocks noGrp="1"/>
          </p:cNvSpPr>
          <p:nvPr>
            <p:ph idx="1"/>
          </p:nvPr>
        </p:nvSpPr>
        <p:spPr>
          <a:xfrm>
            <a:off x="0" y="620688"/>
            <a:ext cx="9144000" cy="5904656"/>
          </a:xfrm>
        </p:spPr>
        <p:txBody>
          <a:bodyPr/>
          <a:lstStyle/>
          <a:p>
            <a:r>
              <a:rPr lang="en-IE" sz="3600" dirty="0" err="1" smtClean="0"/>
              <a:t>Eustacy</a:t>
            </a:r>
            <a:r>
              <a:rPr lang="en-IE" sz="3600" dirty="0" smtClean="0"/>
              <a:t> is the process whereby the </a:t>
            </a:r>
            <a:r>
              <a:rPr lang="en-IE" sz="3600" dirty="0" smtClean="0">
                <a:solidFill>
                  <a:srgbClr val="00B0F0"/>
                </a:solidFill>
              </a:rPr>
              <a:t>sea level </a:t>
            </a:r>
            <a:r>
              <a:rPr lang="en-IE" sz="3600" dirty="0" smtClean="0"/>
              <a:t>rises or falls relative to the </a:t>
            </a:r>
            <a:r>
              <a:rPr lang="en-IE" sz="3600" dirty="0" smtClean="0">
                <a:solidFill>
                  <a:srgbClr val="00B050"/>
                </a:solidFill>
              </a:rPr>
              <a:t>land</a:t>
            </a:r>
            <a:r>
              <a:rPr lang="en-IE" sz="3600" dirty="0" smtClean="0"/>
              <a:t>.</a:t>
            </a:r>
          </a:p>
          <a:p>
            <a:r>
              <a:rPr lang="en-IE" sz="3600" dirty="0" smtClean="0"/>
              <a:t>Sea levels drop during an Ice </a:t>
            </a:r>
            <a:r>
              <a:rPr lang="en-IE" sz="3600" dirty="0"/>
              <a:t>A</a:t>
            </a:r>
            <a:r>
              <a:rPr lang="en-IE" sz="3600" dirty="0" smtClean="0"/>
              <a:t>ge with water being locked away as ice and not reaching the sea.</a:t>
            </a:r>
          </a:p>
          <a:p>
            <a:r>
              <a:rPr lang="en-IE" sz="3600" dirty="0" smtClean="0"/>
              <a:t>When the ice melts, large volumes of fresh water flow to the sea causing global rises in sea level. </a:t>
            </a:r>
          </a:p>
          <a:p>
            <a:r>
              <a:rPr lang="en-IE" sz="3600" dirty="0" smtClean="0"/>
              <a:t>Coastal areas are drowned by rising sea levels, they are known as submerged coastlines.</a:t>
            </a:r>
            <a:endParaRPr lang="en-IE" sz="36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IE">
                <a:solidFill>
                  <a:schemeClr val="accent1"/>
                </a:solidFill>
              </a:rPr>
              <a:t>Types of Coastline</a:t>
            </a:r>
            <a:endParaRPr lang="en-GB">
              <a:solidFill>
                <a:schemeClr val="accent1"/>
              </a:solidFill>
            </a:endParaRPr>
          </a:p>
        </p:txBody>
      </p:sp>
      <p:sp>
        <p:nvSpPr>
          <p:cNvPr id="17411" name="Rectangle 3"/>
          <p:cNvSpPr>
            <a:spLocks noGrp="1" noChangeArrowheads="1"/>
          </p:cNvSpPr>
          <p:nvPr>
            <p:ph type="body" idx="1"/>
          </p:nvPr>
        </p:nvSpPr>
        <p:spPr>
          <a:xfrm>
            <a:off x="457200" y="1268760"/>
            <a:ext cx="8229600" cy="5589240"/>
          </a:xfrm>
        </p:spPr>
        <p:txBody>
          <a:bodyPr/>
          <a:lstStyle/>
          <a:p>
            <a:pPr>
              <a:buFont typeface="Wingdings" pitchFamily="2" charset="2"/>
              <a:buNone/>
            </a:pPr>
            <a:r>
              <a:rPr lang="en-IE" dirty="0">
                <a:solidFill>
                  <a:srgbClr val="00B0F0"/>
                </a:solidFill>
              </a:rPr>
              <a:t>(c) Emerged lowland coast</a:t>
            </a:r>
          </a:p>
          <a:p>
            <a:r>
              <a:rPr lang="en-IE" sz="3600" dirty="0"/>
              <a:t>Forms when part of a Continental shelf from the sea and forms a coastal plain.</a:t>
            </a:r>
          </a:p>
          <a:p>
            <a:r>
              <a:rPr lang="en-IE" sz="3600" dirty="0"/>
              <a:t>The coast has no bays or headlands and deposition takes place in shallow waters </a:t>
            </a:r>
            <a:r>
              <a:rPr lang="en-IE" sz="3600" dirty="0" smtClean="0"/>
              <a:t>producing </a:t>
            </a:r>
            <a:r>
              <a:rPr lang="en-IE" sz="3600" dirty="0"/>
              <a:t>off shore bars, lagoons spits and </a:t>
            </a:r>
            <a:r>
              <a:rPr lang="en-IE" sz="3600" dirty="0" smtClean="0"/>
              <a:t>beaches.</a:t>
            </a:r>
            <a:endParaRPr lang="en-IE" sz="3600" dirty="0"/>
          </a:p>
          <a:p>
            <a:r>
              <a:rPr lang="en-IE" sz="3600" dirty="0" err="1"/>
              <a:t>Eg</a:t>
            </a:r>
            <a:r>
              <a:rPr lang="en-IE" sz="3600" dirty="0"/>
              <a:t>. South East coast of </a:t>
            </a:r>
            <a:r>
              <a:rPr lang="en-IE" sz="3600" dirty="0" smtClean="0"/>
              <a:t>America.</a:t>
            </a:r>
            <a:endParaRPr lang="en-GB" sz="36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IE">
                <a:solidFill>
                  <a:schemeClr val="accent1"/>
                </a:solidFill>
              </a:rPr>
              <a:t>Types of Coastline</a:t>
            </a:r>
            <a:endParaRPr lang="en-GB">
              <a:solidFill>
                <a:schemeClr val="accent1"/>
              </a:solidFill>
            </a:endParaRPr>
          </a:p>
        </p:txBody>
      </p:sp>
      <p:sp>
        <p:nvSpPr>
          <p:cNvPr id="18435" name="Rectangle 3"/>
          <p:cNvSpPr>
            <a:spLocks noGrp="1" noChangeArrowheads="1"/>
          </p:cNvSpPr>
          <p:nvPr>
            <p:ph type="body" idx="1"/>
          </p:nvPr>
        </p:nvSpPr>
        <p:spPr>
          <a:xfrm>
            <a:off x="457200" y="1196752"/>
            <a:ext cx="8229600" cy="5661248"/>
          </a:xfrm>
        </p:spPr>
        <p:txBody>
          <a:bodyPr/>
          <a:lstStyle/>
          <a:p>
            <a:pPr algn="ctr">
              <a:buFont typeface="Wingdings" pitchFamily="2" charset="2"/>
              <a:buNone/>
            </a:pPr>
            <a:r>
              <a:rPr lang="en-IE" dirty="0">
                <a:solidFill>
                  <a:srgbClr val="FF3399"/>
                </a:solidFill>
              </a:rPr>
              <a:t>Coral reef</a:t>
            </a:r>
          </a:p>
          <a:p>
            <a:r>
              <a:rPr lang="en-IE" dirty="0"/>
              <a:t>Limestone rock made up of skeletons of tiny marine organisms call coral </a:t>
            </a:r>
            <a:r>
              <a:rPr lang="en-IE" dirty="0" smtClean="0"/>
              <a:t>polyps.</a:t>
            </a:r>
            <a:endParaRPr lang="en-IE" dirty="0"/>
          </a:p>
          <a:p>
            <a:r>
              <a:rPr lang="en-IE" dirty="0"/>
              <a:t>Grow upward and outward as old coral polyps </a:t>
            </a:r>
            <a:r>
              <a:rPr lang="en-IE" dirty="0" smtClean="0"/>
              <a:t>die.</a:t>
            </a:r>
            <a:endParaRPr lang="en-IE" dirty="0"/>
          </a:p>
          <a:p>
            <a:r>
              <a:rPr lang="en-IE" dirty="0"/>
              <a:t>Formed under low tied, 21degrees C, Sunlit clear salt water, 55metres deep (180ft</a:t>
            </a:r>
            <a:r>
              <a:rPr lang="en-IE" dirty="0" smtClean="0"/>
              <a:t>).</a:t>
            </a:r>
            <a:endParaRPr lang="en-IE" dirty="0"/>
          </a:p>
          <a:p>
            <a:r>
              <a:rPr lang="en-IE" dirty="0"/>
              <a:t>Generally forms under warm </a:t>
            </a:r>
            <a:r>
              <a:rPr lang="en-IE" dirty="0" err="1"/>
              <a:t>oceam</a:t>
            </a:r>
            <a:r>
              <a:rPr lang="en-IE" dirty="0"/>
              <a:t> current </a:t>
            </a:r>
            <a:r>
              <a:rPr lang="en-IE" dirty="0" err="1"/>
              <a:t>Eg</a:t>
            </a:r>
            <a:r>
              <a:rPr lang="en-IE" dirty="0"/>
              <a:t>. South east coast of Australia &amp; South West </a:t>
            </a:r>
            <a:r>
              <a:rPr lang="en-IE" dirty="0" smtClean="0"/>
              <a:t>Africa.</a:t>
            </a:r>
            <a:endParaRPr lang="en-GB"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endParaRPr lang="en-US"/>
          </a:p>
        </p:txBody>
      </p:sp>
      <p:pic>
        <p:nvPicPr>
          <p:cNvPr id="19459" name="Picture 3"/>
          <p:cNvPicPr>
            <a:picLocks noGrp="1" noChangeAspect="1" noChangeArrowheads="1"/>
          </p:cNvPicPr>
          <p:nvPr>
            <p:ph type="body" idx="1"/>
          </p:nvPr>
        </p:nvPicPr>
        <p:blipFill>
          <a:blip r:embed="rId3" cstate="print"/>
          <a:srcRect/>
          <a:stretch>
            <a:fillRect/>
          </a:stretch>
        </p:blipFill>
        <p:spPr>
          <a:xfrm>
            <a:off x="250825" y="260350"/>
            <a:ext cx="8569325" cy="6408738"/>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IE">
                <a:solidFill>
                  <a:schemeClr val="accent1"/>
                </a:solidFill>
              </a:rPr>
              <a:t>Types of Coastline</a:t>
            </a:r>
            <a:endParaRPr lang="en-GB">
              <a:solidFill>
                <a:schemeClr val="accent1"/>
              </a:solidFill>
            </a:endParaRPr>
          </a:p>
        </p:txBody>
      </p:sp>
      <p:sp>
        <p:nvSpPr>
          <p:cNvPr id="20483" name="Rectangle 3"/>
          <p:cNvSpPr>
            <a:spLocks noGrp="1" noChangeArrowheads="1"/>
          </p:cNvSpPr>
          <p:nvPr>
            <p:ph type="body" idx="1"/>
          </p:nvPr>
        </p:nvSpPr>
        <p:spPr>
          <a:xfrm>
            <a:off x="457200" y="1600200"/>
            <a:ext cx="8229600" cy="5257800"/>
          </a:xfrm>
        </p:spPr>
        <p:txBody>
          <a:bodyPr/>
          <a:lstStyle/>
          <a:p>
            <a:pPr marL="609600" indent="-609600">
              <a:buNone/>
            </a:pPr>
            <a:r>
              <a:rPr lang="en-IE" dirty="0"/>
              <a:t>Types of Coral </a:t>
            </a:r>
            <a:r>
              <a:rPr lang="en-IE" dirty="0" smtClean="0"/>
              <a:t>formation:</a:t>
            </a:r>
            <a:endParaRPr lang="en-IE" dirty="0"/>
          </a:p>
          <a:p>
            <a:pPr marL="609600" indent="-609600">
              <a:buFont typeface="Wingdings" pitchFamily="2" charset="2"/>
              <a:buAutoNum type="arabicPeriod"/>
            </a:pPr>
            <a:r>
              <a:rPr lang="en-IE" sz="3300" dirty="0">
                <a:solidFill>
                  <a:srgbClr val="FF3399"/>
                </a:solidFill>
              </a:rPr>
              <a:t>Fringing reef – Narrow coral ridge separated from coast by lagoon that may disappear at low tide – built out from the </a:t>
            </a:r>
            <a:r>
              <a:rPr lang="en-IE" sz="3300" dirty="0" smtClean="0">
                <a:solidFill>
                  <a:srgbClr val="FF3399"/>
                </a:solidFill>
              </a:rPr>
              <a:t>coast.</a:t>
            </a:r>
            <a:endParaRPr lang="en-IE" sz="3300" dirty="0">
              <a:solidFill>
                <a:srgbClr val="FF3399"/>
              </a:solidFill>
            </a:endParaRPr>
          </a:p>
          <a:p>
            <a:pPr marL="609600" indent="-609600">
              <a:buFont typeface="Wingdings" pitchFamily="2" charset="2"/>
              <a:buAutoNum type="arabicPeriod"/>
            </a:pPr>
            <a:r>
              <a:rPr lang="en-IE" sz="3300" dirty="0">
                <a:solidFill>
                  <a:srgbClr val="FFFF00"/>
                </a:solidFill>
              </a:rPr>
              <a:t>Barrier Reef – a wide coral ridge separated from coast by wide deep </a:t>
            </a:r>
            <a:r>
              <a:rPr lang="en-IE" sz="3300" dirty="0" smtClean="0">
                <a:solidFill>
                  <a:srgbClr val="FFFF00"/>
                </a:solidFill>
              </a:rPr>
              <a:t>lagoon.</a:t>
            </a:r>
            <a:endParaRPr lang="en-IE" sz="3300" dirty="0">
              <a:solidFill>
                <a:srgbClr val="FFFF00"/>
              </a:solidFill>
            </a:endParaRPr>
          </a:p>
          <a:p>
            <a:pPr marL="609600" indent="-609600">
              <a:buFont typeface="Wingdings" pitchFamily="2" charset="2"/>
              <a:buAutoNum type="arabicPeriod"/>
            </a:pPr>
            <a:r>
              <a:rPr lang="en-IE" sz="3300" dirty="0">
                <a:solidFill>
                  <a:srgbClr val="FF3399"/>
                </a:solidFill>
              </a:rPr>
              <a:t>Atoll – A circular coral reef enclosed by a lagoon (sinking volcanic islands</a:t>
            </a:r>
            <a:r>
              <a:rPr lang="en-IE" sz="3300" dirty="0" smtClean="0">
                <a:solidFill>
                  <a:srgbClr val="FF3399"/>
                </a:solidFill>
              </a:rPr>
              <a:t>!!!).</a:t>
            </a:r>
            <a:endParaRPr lang="en-GB" sz="3300" dirty="0">
              <a:solidFill>
                <a:srgbClr val="FF3399"/>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endParaRPr lang="en-US"/>
          </a:p>
        </p:txBody>
      </p:sp>
      <p:pic>
        <p:nvPicPr>
          <p:cNvPr id="23556" name="Picture 4"/>
          <p:cNvPicPr>
            <a:picLocks noChangeAspect="1" noChangeArrowheads="1"/>
          </p:cNvPicPr>
          <p:nvPr/>
        </p:nvPicPr>
        <p:blipFill>
          <a:blip r:embed="rId3" cstate="print"/>
          <a:srcRect/>
          <a:stretch>
            <a:fillRect/>
          </a:stretch>
        </p:blipFill>
        <p:spPr bwMode="auto">
          <a:xfrm>
            <a:off x="468313" y="333375"/>
            <a:ext cx="8064500" cy="6199188"/>
          </a:xfrm>
          <a:prstGeom prst="rect">
            <a:avLst/>
          </a:prstGeom>
          <a:noFill/>
          <a:ln w="9525">
            <a:noFill/>
            <a:miter lim="800000"/>
            <a:headEnd/>
            <a:tailEnd/>
          </a:ln>
          <a:effectLst/>
        </p:spPr>
      </p:pic>
      <p:sp>
        <p:nvSpPr>
          <p:cNvPr id="23557" name="Rectangle 5"/>
          <p:cNvSpPr>
            <a:spLocks noGrp="1" noChangeArrowheads="1"/>
          </p:cNvSpPr>
          <p:nvPr>
            <p:ph type="body" idx="1"/>
          </p:nvPr>
        </p:nvSpPr>
        <p:spPr/>
        <p:txBody>
          <a:bodyPr/>
          <a:lstStyle/>
          <a:p>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IE"/>
              <a:t>Barrier Reef</a:t>
            </a:r>
            <a:endParaRPr lang="en-GB"/>
          </a:p>
        </p:txBody>
      </p:sp>
      <p:pic>
        <p:nvPicPr>
          <p:cNvPr id="21507" name="Picture 3"/>
          <p:cNvPicPr>
            <a:picLocks noGrp="1" noChangeAspect="1" noChangeArrowheads="1"/>
          </p:cNvPicPr>
          <p:nvPr>
            <p:ph type="body" idx="1"/>
          </p:nvPr>
        </p:nvPicPr>
        <p:blipFill>
          <a:blip r:embed="rId3" cstate="print"/>
          <a:srcRect/>
          <a:stretch>
            <a:fillRect/>
          </a:stretch>
        </p:blipFill>
        <p:spPr>
          <a:xfrm>
            <a:off x="457200" y="1600200"/>
            <a:ext cx="8229600" cy="5068888"/>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IE"/>
              <a:t>Atoll Reef</a:t>
            </a:r>
            <a:endParaRPr lang="en-GB"/>
          </a:p>
        </p:txBody>
      </p:sp>
      <p:pic>
        <p:nvPicPr>
          <p:cNvPr id="22531" name="Picture 3"/>
          <p:cNvPicPr>
            <a:picLocks noGrp="1" noChangeAspect="1" noChangeArrowheads="1"/>
          </p:cNvPicPr>
          <p:nvPr>
            <p:ph type="body" idx="1"/>
          </p:nvPr>
        </p:nvPicPr>
        <p:blipFill>
          <a:blip r:embed="rId3" cstate="print"/>
          <a:srcRect/>
          <a:stretch>
            <a:fillRect/>
          </a:stretch>
        </p:blip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71400"/>
            <a:ext cx="8229600" cy="1143000"/>
          </a:xfrm>
        </p:spPr>
        <p:txBody>
          <a:bodyPr/>
          <a:lstStyle/>
          <a:p>
            <a:r>
              <a:rPr lang="en-IE" dirty="0" err="1" smtClean="0">
                <a:ln>
                  <a:solidFill>
                    <a:schemeClr val="tx1"/>
                  </a:solidFill>
                </a:ln>
                <a:solidFill>
                  <a:srgbClr val="FF0000"/>
                </a:solidFill>
              </a:rPr>
              <a:t>Isostatic</a:t>
            </a:r>
            <a:r>
              <a:rPr lang="en-IE" dirty="0" smtClean="0">
                <a:ln>
                  <a:solidFill>
                    <a:schemeClr val="tx1"/>
                  </a:solidFill>
                </a:ln>
                <a:solidFill>
                  <a:srgbClr val="FF0000"/>
                </a:solidFill>
              </a:rPr>
              <a:t> Changes</a:t>
            </a:r>
            <a:endParaRPr lang="en-IE" dirty="0">
              <a:ln>
                <a:solidFill>
                  <a:schemeClr val="tx1"/>
                </a:solidFill>
              </a:ln>
              <a:solidFill>
                <a:srgbClr val="FF0000"/>
              </a:solidFill>
            </a:endParaRPr>
          </a:p>
        </p:txBody>
      </p:sp>
      <p:sp>
        <p:nvSpPr>
          <p:cNvPr id="3" name="Content Placeholder 2"/>
          <p:cNvSpPr>
            <a:spLocks noGrp="1"/>
          </p:cNvSpPr>
          <p:nvPr>
            <p:ph idx="1"/>
          </p:nvPr>
        </p:nvSpPr>
        <p:spPr>
          <a:xfrm>
            <a:off x="0" y="692696"/>
            <a:ext cx="8964488" cy="6165304"/>
          </a:xfrm>
        </p:spPr>
        <p:txBody>
          <a:bodyPr/>
          <a:lstStyle/>
          <a:p>
            <a:r>
              <a:rPr lang="en-IE" sz="3600" dirty="0" err="1" smtClean="0"/>
              <a:t>Isostacy</a:t>
            </a:r>
            <a:r>
              <a:rPr lang="en-IE" sz="3600" dirty="0" smtClean="0"/>
              <a:t> is the process whereby the </a:t>
            </a:r>
            <a:r>
              <a:rPr lang="en-IE" sz="3600" dirty="0" smtClean="0">
                <a:solidFill>
                  <a:srgbClr val="00B050"/>
                </a:solidFill>
              </a:rPr>
              <a:t>land</a:t>
            </a:r>
            <a:r>
              <a:rPr lang="en-IE" sz="3600" dirty="0" smtClean="0"/>
              <a:t> rises or falls relative to the </a:t>
            </a:r>
            <a:r>
              <a:rPr lang="en-IE" sz="3600" dirty="0" smtClean="0">
                <a:solidFill>
                  <a:srgbClr val="00B0F0"/>
                </a:solidFill>
              </a:rPr>
              <a:t>sea level</a:t>
            </a:r>
            <a:r>
              <a:rPr lang="en-IE" sz="3600" dirty="0" smtClean="0"/>
              <a:t>.</a:t>
            </a:r>
          </a:p>
          <a:p>
            <a:r>
              <a:rPr lang="en-IE" sz="3600" dirty="0" smtClean="0"/>
              <a:t>The earths crust floats on the semi-molten magma.</a:t>
            </a:r>
          </a:p>
          <a:p>
            <a:r>
              <a:rPr lang="en-IE" sz="3600" dirty="0" smtClean="0"/>
              <a:t>The release of pressure on the land when huge ice sheets melted at the end of the last ice age meant the land rose to its original, post Ice Age level above the sea.</a:t>
            </a:r>
          </a:p>
          <a:p>
            <a:r>
              <a:rPr lang="en-IE" sz="3600" dirty="0" smtClean="0"/>
              <a:t>These effects were local, not global.</a:t>
            </a:r>
          </a:p>
          <a:p>
            <a:endParaRPr lang="en-IE"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1143000"/>
          </a:xfrm>
        </p:spPr>
        <p:txBody>
          <a:bodyPr/>
          <a:lstStyle/>
          <a:p>
            <a:r>
              <a:rPr lang="en-IE" dirty="0" err="1" smtClean="0">
                <a:ln>
                  <a:solidFill>
                    <a:schemeClr val="tx1"/>
                  </a:solidFill>
                </a:ln>
                <a:solidFill>
                  <a:srgbClr val="FF0000"/>
                </a:solidFill>
              </a:rPr>
              <a:t>Isostatic</a:t>
            </a:r>
            <a:r>
              <a:rPr lang="en-IE" dirty="0" smtClean="0">
                <a:ln>
                  <a:solidFill>
                    <a:schemeClr val="tx1"/>
                  </a:solidFill>
                </a:ln>
                <a:solidFill>
                  <a:srgbClr val="FF0000"/>
                </a:solidFill>
              </a:rPr>
              <a:t> Changes</a:t>
            </a:r>
            <a:endParaRPr lang="en-IE" dirty="0">
              <a:ln>
                <a:solidFill>
                  <a:schemeClr val="tx1"/>
                </a:solidFill>
              </a:ln>
              <a:solidFill>
                <a:srgbClr val="FF0000"/>
              </a:solidFill>
            </a:endParaRPr>
          </a:p>
        </p:txBody>
      </p:sp>
      <p:sp>
        <p:nvSpPr>
          <p:cNvPr id="3" name="Content Placeholder 2"/>
          <p:cNvSpPr>
            <a:spLocks noGrp="1"/>
          </p:cNvSpPr>
          <p:nvPr>
            <p:ph idx="1"/>
          </p:nvPr>
        </p:nvSpPr>
        <p:spPr>
          <a:xfrm>
            <a:off x="179512" y="980728"/>
            <a:ext cx="8784976" cy="5877272"/>
          </a:xfrm>
        </p:spPr>
        <p:txBody>
          <a:bodyPr/>
          <a:lstStyle/>
          <a:p>
            <a:r>
              <a:rPr lang="en-IE" sz="3600" dirty="0" err="1" smtClean="0"/>
              <a:t>Isostatic</a:t>
            </a:r>
            <a:r>
              <a:rPr lang="en-IE" sz="3600" dirty="0" smtClean="0"/>
              <a:t> changes may also happen when tectonic plates collide and cause an uplift of the land (fold, block mountains).</a:t>
            </a:r>
          </a:p>
          <a:p>
            <a:r>
              <a:rPr lang="en-IE" sz="3600" dirty="0" smtClean="0"/>
              <a:t>Both of these processes create a raised or emerged coastline.</a:t>
            </a:r>
          </a:p>
          <a:p>
            <a:endParaRPr lang="en-IE" dirty="0"/>
          </a:p>
        </p:txBody>
      </p:sp>
      <p:pic>
        <p:nvPicPr>
          <p:cNvPr id="4" name="Picture 5"/>
          <p:cNvPicPr>
            <a:picLocks noChangeAspect="1" noChangeArrowheads="1"/>
          </p:cNvPicPr>
          <p:nvPr/>
        </p:nvPicPr>
        <p:blipFill>
          <a:blip r:embed="rId3" cstate="print"/>
          <a:srcRect/>
          <a:stretch>
            <a:fillRect/>
          </a:stretch>
        </p:blipFill>
        <p:spPr bwMode="auto">
          <a:xfrm>
            <a:off x="971550" y="3933056"/>
            <a:ext cx="7632700" cy="29249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71400"/>
            <a:ext cx="8229600" cy="1143000"/>
          </a:xfrm>
        </p:spPr>
        <p:txBody>
          <a:bodyPr/>
          <a:lstStyle/>
          <a:p>
            <a:r>
              <a:rPr lang="en-IE" dirty="0" err="1" smtClean="0">
                <a:ln>
                  <a:solidFill>
                    <a:schemeClr val="tx1"/>
                  </a:solidFill>
                </a:ln>
                <a:solidFill>
                  <a:srgbClr val="FF0000"/>
                </a:solidFill>
              </a:rPr>
              <a:t>Isostatic</a:t>
            </a:r>
            <a:r>
              <a:rPr lang="en-IE" dirty="0" smtClean="0">
                <a:ln>
                  <a:solidFill>
                    <a:schemeClr val="tx1"/>
                  </a:solidFill>
                </a:ln>
                <a:solidFill>
                  <a:srgbClr val="FF0000"/>
                </a:solidFill>
              </a:rPr>
              <a:t> Changes</a:t>
            </a:r>
            <a:endParaRPr lang="en-IE" dirty="0">
              <a:ln>
                <a:solidFill>
                  <a:schemeClr val="tx1"/>
                </a:solidFill>
              </a:ln>
              <a:solidFill>
                <a:srgbClr val="FF0000"/>
              </a:solidFill>
            </a:endParaRPr>
          </a:p>
        </p:txBody>
      </p:sp>
      <p:sp>
        <p:nvSpPr>
          <p:cNvPr id="3" name="Content Placeholder 2"/>
          <p:cNvSpPr>
            <a:spLocks noGrp="1"/>
          </p:cNvSpPr>
          <p:nvPr>
            <p:ph idx="1"/>
          </p:nvPr>
        </p:nvSpPr>
        <p:spPr>
          <a:xfrm>
            <a:off x="179512" y="764704"/>
            <a:ext cx="8784976" cy="6093296"/>
          </a:xfrm>
        </p:spPr>
        <p:txBody>
          <a:bodyPr/>
          <a:lstStyle/>
          <a:p>
            <a:r>
              <a:rPr lang="en-IE" dirty="0" smtClean="0"/>
              <a:t>In many parts of the world, the </a:t>
            </a:r>
            <a:r>
              <a:rPr lang="en-IE" dirty="0" err="1" smtClean="0"/>
              <a:t>isostatic</a:t>
            </a:r>
            <a:r>
              <a:rPr lang="en-IE" dirty="0" smtClean="0"/>
              <a:t> uplift is greater than the following rise in sea level caused by melting ice sheets.</a:t>
            </a:r>
          </a:p>
          <a:p>
            <a:r>
              <a:rPr lang="en-IE" dirty="0" smtClean="0"/>
              <a:t>For example around the Baltic Sea, </a:t>
            </a:r>
            <a:r>
              <a:rPr lang="en-IE" dirty="0" err="1" smtClean="0"/>
              <a:t>Scandanavia</a:t>
            </a:r>
            <a:r>
              <a:rPr lang="en-IE" dirty="0" smtClean="0"/>
              <a:t> and Hudson Bay, Canada, sea cliffs and beach ridges rise around 300 metres above present sea level.</a:t>
            </a:r>
          </a:p>
          <a:p>
            <a:r>
              <a:rPr lang="en-IE" dirty="0" err="1" smtClean="0"/>
              <a:t>Isostatic</a:t>
            </a:r>
            <a:r>
              <a:rPr lang="en-IE" dirty="0" smtClean="0"/>
              <a:t> uplift is still happening along the northern Baltic Sea which rises 1cm per year or 1 metre per century, which can impact on port towns.</a:t>
            </a:r>
            <a:endParaRPr lang="en-IE"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IE" dirty="0" smtClean="0"/>
              <a:t>Landforms associated with drowned / submerged coastlines</a:t>
            </a:r>
            <a:endParaRPr lang="en-IE" dirty="0"/>
          </a:p>
        </p:txBody>
      </p:sp>
      <p:sp>
        <p:nvSpPr>
          <p:cNvPr id="3" name="Content Placeholder 2"/>
          <p:cNvSpPr>
            <a:spLocks noGrp="1"/>
          </p:cNvSpPr>
          <p:nvPr>
            <p:ph idx="1"/>
          </p:nvPr>
        </p:nvSpPr>
        <p:spPr>
          <a:xfrm>
            <a:off x="179512" y="1268760"/>
            <a:ext cx="8784976" cy="5328592"/>
          </a:xfrm>
        </p:spPr>
        <p:txBody>
          <a:bodyPr/>
          <a:lstStyle/>
          <a:p>
            <a:endParaRPr lang="en-IE" sz="4000" dirty="0" smtClean="0"/>
          </a:p>
          <a:p>
            <a:r>
              <a:rPr lang="en-IE" sz="4000" dirty="0" err="1" smtClean="0">
                <a:solidFill>
                  <a:srgbClr val="00B050"/>
                </a:solidFill>
              </a:rPr>
              <a:t>Rias</a:t>
            </a:r>
            <a:endParaRPr lang="en-IE" sz="4000" dirty="0" smtClean="0">
              <a:solidFill>
                <a:srgbClr val="00B050"/>
              </a:solidFill>
            </a:endParaRPr>
          </a:p>
          <a:p>
            <a:pPr>
              <a:buNone/>
            </a:pPr>
            <a:r>
              <a:rPr lang="en-IE" sz="4000" dirty="0"/>
              <a:t>	</a:t>
            </a:r>
            <a:r>
              <a:rPr lang="en-IE" sz="4000" dirty="0" smtClean="0"/>
              <a:t>	A drowned river valley.</a:t>
            </a:r>
          </a:p>
          <a:p>
            <a:endParaRPr lang="en-IE" sz="4000" dirty="0" smtClean="0"/>
          </a:p>
          <a:p>
            <a:r>
              <a:rPr lang="en-IE" sz="4000" dirty="0" smtClean="0">
                <a:solidFill>
                  <a:srgbClr val="00B0F0"/>
                </a:solidFill>
              </a:rPr>
              <a:t>Fiords</a:t>
            </a:r>
          </a:p>
          <a:p>
            <a:pPr lvl="1">
              <a:buNone/>
            </a:pPr>
            <a:r>
              <a:rPr lang="en-IE" sz="3600" dirty="0"/>
              <a:t>	</a:t>
            </a:r>
            <a:r>
              <a:rPr lang="en-IE" sz="3600" dirty="0" smtClean="0"/>
              <a:t>	</a:t>
            </a:r>
            <a:r>
              <a:rPr lang="en-IE" sz="4000" dirty="0" smtClean="0"/>
              <a:t>A drowned glaciated valley.</a:t>
            </a:r>
            <a:endParaRPr lang="en-IE" sz="36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IE" sz="3200" dirty="0" smtClean="0"/>
              <a:t>Landforms associated with drowned coastlines</a:t>
            </a:r>
            <a:br>
              <a:rPr lang="en-IE" sz="3200" dirty="0" smtClean="0"/>
            </a:br>
            <a:r>
              <a:rPr lang="en-IE" sz="3600" dirty="0" err="1" smtClean="0">
                <a:solidFill>
                  <a:srgbClr val="00B050"/>
                </a:solidFill>
              </a:rPr>
              <a:t>Rias</a:t>
            </a:r>
            <a:endParaRPr lang="en-IE" sz="3200" dirty="0">
              <a:solidFill>
                <a:srgbClr val="00B050"/>
              </a:solidFill>
            </a:endParaRPr>
          </a:p>
        </p:txBody>
      </p:sp>
      <p:sp>
        <p:nvSpPr>
          <p:cNvPr id="3" name="Content Placeholder 2"/>
          <p:cNvSpPr>
            <a:spLocks noGrp="1"/>
          </p:cNvSpPr>
          <p:nvPr>
            <p:ph idx="1"/>
          </p:nvPr>
        </p:nvSpPr>
        <p:spPr>
          <a:xfrm>
            <a:off x="179512" y="1268760"/>
            <a:ext cx="8784976" cy="5328592"/>
          </a:xfrm>
        </p:spPr>
        <p:txBody>
          <a:bodyPr/>
          <a:lstStyle/>
          <a:p>
            <a:r>
              <a:rPr lang="en-IE" sz="4000" dirty="0" smtClean="0"/>
              <a:t>A drowned river valley.</a:t>
            </a:r>
          </a:p>
          <a:p>
            <a:r>
              <a:rPr lang="en-IE" sz="4000" dirty="0" smtClean="0"/>
              <a:t>Form where sea levels rise relative to the land due to </a:t>
            </a:r>
            <a:r>
              <a:rPr lang="en-IE" sz="4000" dirty="0" err="1" smtClean="0"/>
              <a:t>eustatic</a:t>
            </a:r>
            <a:r>
              <a:rPr lang="en-IE" sz="4000" dirty="0" smtClean="0"/>
              <a:t> or </a:t>
            </a:r>
            <a:r>
              <a:rPr lang="en-IE" sz="4000" dirty="0" err="1" smtClean="0"/>
              <a:t>isostatic</a:t>
            </a:r>
            <a:r>
              <a:rPr lang="en-IE" sz="4000" dirty="0" smtClean="0"/>
              <a:t> change.</a:t>
            </a:r>
          </a:p>
          <a:p>
            <a:r>
              <a:rPr lang="en-IE" sz="4000" dirty="0" smtClean="0"/>
              <a:t>Happens when coastal valleys previously at sea level are submerged.</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aple">
  <a:themeElements>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fontScheme name="Map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Maple</Template>
  <TotalTime>863</TotalTime>
  <Words>1281</Words>
  <Application>Microsoft Office PowerPoint</Application>
  <PresentationFormat>On-screen Show (4:3)</PresentationFormat>
  <Paragraphs>192</Paragraphs>
  <Slides>46</Slides>
  <Notes>46</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Maple</vt:lpstr>
      <vt:lpstr>Isostatic &amp; Eustatic Processes</vt:lpstr>
      <vt:lpstr> Isostatic &amp; Eustatic Processes</vt:lpstr>
      <vt:lpstr>Slide 3</vt:lpstr>
      <vt:lpstr>Eustatic Changes</vt:lpstr>
      <vt:lpstr>Isostatic Changes</vt:lpstr>
      <vt:lpstr>Isostatic Changes</vt:lpstr>
      <vt:lpstr>Isostatic Changes</vt:lpstr>
      <vt:lpstr>Landforms associated with drowned / submerged coastlines</vt:lpstr>
      <vt:lpstr>Landforms associated with drowned coastlines Rias</vt:lpstr>
      <vt:lpstr>Landforms associated with drowned coastlines Rias</vt:lpstr>
      <vt:lpstr>Slide 11</vt:lpstr>
      <vt:lpstr>Landforms associated with drowned coastlines Fiords</vt:lpstr>
      <vt:lpstr>Landforms associated with drowned coastlines Fiords</vt:lpstr>
      <vt:lpstr>Slide 14</vt:lpstr>
      <vt:lpstr>Slide 15</vt:lpstr>
      <vt:lpstr>Slide 16</vt:lpstr>
      <vt:lpstr>Differences between Rias &amp; Fiords</vt:lpstr>
      <vt:lpstr>Landforms associated with raised / emergent coastlines</vt:lpstr>
      <vt:lpstr>Landforms associated with raised coastlines Raised Beaches/Marine Terraces </vt:lpstr>
      <vt:lpstr>Landforms associated with drowned coastlines Raised Beaches/Marine Terraces</vt:lpstr>
      <vt:lpstr>Slide 21</vt:lpstr>
      <vt:lpstr>Slide 22</vt:lpstr>
      <vt:lpstr>Landforms associated with raised coastlines Raised Cliffs &amp; Wave-Cut Platforms </vt:lpstr>
      <vt:lpstr>Landforms associated with drowned coastlines Raised Cliffs &amp; Wave-Cut Platforms</vt:lpstr>
      <vt:lpstr>Slide 25</vt:lpstr>
      <vt:lpstr>Slide 26</vt:lpstr>
      <vt:lpstr>Slide 27</vt:lpstr>
      <vt:lpstr>Changes in Sea Level</vt:lpstr>
      <vt:lpstr>Slide 29</vt:lpstr>
      <vt:lpstr>   </vt:lpstr>
      <vt:lpstr>Types of Coastline</vt:lpstr>
      <vt:lpstr>Types of Coastline</vt:lpstr>
      <vt:lpstr>Slide 33</vt:lpstr>
      <vt:lpstr>Types of Coastline</vt:lpstr>
      <vt:lpstr>Slide 35</vt:lpstr>
      <vt:lpstr>Types of Coastline</vt:lpstr>
      <vt:lpstr>Types of Coastline -Ria</vt:lpstr>
      <vt:lpstr>Types of Coastline - Fjord</vt:lpstr>
      <vt:lpstr>Types of Coastline</vt:lpstr>
      <vt:lpstr>Types of Coastline</vt:lpstr>
      <vt:lpstr>Types of Coastline</vt:lpstr>
      <vt:lpstr>Slide 42</vt:lpstr>
      <vt:lpstr>Types of Coastline</vt:lpstr>
      <vt:lpstr>Slide 44</vt:lpstr>
      <vt:lpstr>Barrier Reef</vt:lpstr>
      <vt:lpstr>Atoll Reef</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Yid Army</dc:creator>
  <cp:lastModifiedBy>Valued Acer Customer</cp:lastModifiedBy>
  <cp:revision>49</cp:revision>
  <dcterms:created xsi:type="dcterms:W3CDTF">2008-12-31T13:46:38Z</dcterms:created>
  <dcterms:modified xsi:type="dcterms:W3CDTF">2012-03-16T12:24:32Z</dcterms:modified>
</cp:coreProperties>
</file>