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activeX/activeX1.xml" ContentType="application/vnd.ms-office.activeX+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4"/>
  </p:notesMasterIdLst>
  <p:sldIdLst>
    <p:sldId id="256" r:id="rId2"/>
    <p:sldId id="257" r:id="rId3"/>
    <p:sldId id="258" r:id="rId4"/>
    <p:sldId id="596" r:id="rId5"/>
    <p:sldId id="493" r:id="rId6"/>
    <p:sldId id="506" r:id="rId7"/>
    <p:sldId id="259" r:id="rId8"/>
    <p:sldId id="588" r:id="rId9"/>
    <p:sldId id="492" r:id="rId10"/>
    <p:sldId id="507" r:id="rId11"/>
    <p:sldId id="589" r:id="rId12"/>
    <p:sldId id="260" r:id="rId13"/>
    <p:sldId id="491" r:id="rId14"/>
    <p:sldId id="262" r:id="rId15"/>
    <p:sldId id="261" r:id="rId16"/>
    <p:sldId id="280" r:id="rId17"/>
    <p:sldId id="590" r:id="rId18"/>
    <p:sldId id="598" r:id="rId19"/>
    <p:sldId id="263" r:id="rId20"/>
    <p:sldId id="264" r:id="rId21"/>
    <p:sldId id="265" r:id="rId22"/>
    <p:sldId id="266" r:id="rId23"/>
    <p:sldId id="267" r:id="rId24"/>
    <p:sldId id="268" r:id="rId25"/>
    <p:sldId id="269" r:id="rId26"/>
    <p:sldId id="270" r:id="rId27"/>
    <p:sldId id="509" r:id="rId28"/>
    <p:sldId id="597" r:id="rId29"/>
    <p:sldId id="271" r:id="rId30"/>
    <p:sldId id="485" r:id="rId31"/>
    <p:sldId id="510" r:id="rId32"/>
    <p:sldId id="272" r:id="rId33"/>
    <p:sldId id="273" r:id="rId34"/>
    <p:sldId id="288" r:id="rId35"/>
    <p:sldId id="367" r:id="rId36"/>
    <p:sldId id="274" r:id="rId37"/>
    <p:sldId id="279" r:id="rId38"/>
    <p:sldId id="275" r:id="rId39"/>
    <p:sldId id="281" r:id="rId40"/>
    <p:sldId id="508" r:id="rId41"/>
    <p:sldId id="512" r:id="rId42"/>
    <p:sldId id="276" r:id="rId43"/>
    <p:sldId id="486" r:id="rId44"/>
    <p:sldId id="487" r:id="rId45"/>
    <p:sldId id="286" r:id="rId46"/>
    <p:sldId id="287" r:id="rId47"/>
    <p:sldId id="513" r:id="rId48"/>
    <p:sldId id="514" r:id="rId49"/>
    <p:sldId id="515" r:id="rId50"/>
    <p:sldId id="277" r:id="rId51"/>
    <p:sldId id="517" r:id="rId52"/>
    <p:sldId id="282" r:id="rId53"/>
    <p:sldId id="516" r:id="rId54"/>
    <p:sldId id="283" r:id="rId55"/>
    <p:sldId id="284" r:id="rId56"/>
    <p:sldId id="488" r:id="rId57"/>
    <p:sldId id="489" r:id="rId58"/>
    <p:sldId id="490" r:id="rId59"/>
    <p:sldId id="278" r:id="rId60"/>
    <p:sldId id="289" r:id="rId61"/>
    <p:sldId id="290" r:id="rId62"/>
    <p:sldId id="371" r:id="rId63"/>
    <p:sldId id="505" r:id="rId64"/>
    <p:sldId id="599" r:id="rId65"/>
    <p:sldId id="496" r:id="rId66"/>
    <p:sldId id="497" r:id="rId67"/>
    <p:sldId id="518" r:id="rId68"/>
    <p:sldId id="498" r:id="rId69"/>
    <p:sldId id="519" r:id="rId70"/>
    <p:sldId id="499" r:id="rId71"/>
    <p:sldId id="520" r:id="rId72"/>
    <p:sldId id="500" r:id="rId73"/>
    <p:sldId id="521" r:id="rId74"/>
    <p:sldId id="646" r:id="rId75"/>
    <p:sldId id="501" r:id="rId76"/>
    <p:sldId id="503" r:id="rId77"/>
    <p:sldId id="504" r:id="rId78"/>
    <p:sldId id="502" r:id="rId79"/>
    <p:sldId id="291" r:id="rId80"/>
    <p:sldId id="372" r:id="rId81"/>
    <p:sldId id="600" r:id="rId82"/>
    <p:sldId id="653" r:id="rId83"/>
    <p:sldId id="292" r:id="rId84"/>
    <p:sldId id="293" r:id="rId85"/>
    <p:sldId id="294" r:id="rId86"/>
    <p:sldId id="484" r:id="rId87"/>
    <p:sldId id="295" r:id="rId88"/>
    <p:sldId id="297" r:id="rId89"/>
    <p:sldId id="298" r:id="rId90"/>
    <p:sldId id="299" r:id="rId91"/>
    <p:sldId id="300" r:id="rId92"/>
    <p:sldId id="373" r:id="rId93"/>
    <p:sldId id="591" r:id="rId94"/>
    <p:sldId id="302" r:id="rId95"/>
    <p:sldId id="312" r:id="rId96"/>
    <p:sldId id="592" r:id="rId97"/>
    <p:sldId id="303" r:id="rId98"/>
    <p:sldId id="311" r:id="rId99"/>
    <p:sldId id="308" r:id="rId100"/>
    <p:sldId id="593" r:id="rId101"/>
    <p:sldId id="301" r:id="rId102"/>
    <p:sldId id="310" r:id="rId103"/>
    <p:sldId id="309" r:id="rId104"/>
    <p:sldId id="594" r:id="rId105"/>
    <p:sldId id="304" r:id="rId106"/>
    <p:sldId id="307" r:id="rId107"/>
    <p:sldId id="306" r:id="rId108"/>
    <p:sldId id="305" r:id="rId109"/>
    <p:sldId id="313" r:id="rId110"/>
    <p:sldId id="315" r:id="rId111"/>
    <p:sldId id="314" r:id="rId112"/>
    <p:sldId id="316" r:id="rId113"/>
    <p:sldId id="317" r:id="rId114"/>
    <p:sldId id="326" r:id="rId115"/>
    <p:sldId id="327" r:id="rId116"/>
    <p:sldId id="318" r:id="rId117"/>
    <p:sldId id="330" r:id="rId118"/>
    <p:sldId id="319" r:id="rId119"/>
    <p:sldId id="328" r:id="rId120"/>
    <p:sldId id="329" r:id="rId121"/>
    <p:sldId id="320" r:id="rId122"/>
    <p:sldId id="461" r:id="rId123"/>
    <p:sldId id="331" r:id="rId124"/>
    <p:sldId id="495" r:id="rId125"/>
    <p:sldId id="494" r:id="rId126"/>
    <p:sldId id="332" r:id="rId127"/>
    <p:sldId id="333" r:id="rId128"/>
    <p:sldId id="339" r:id="rId129"/>
    <p:sldId id="522" r:id="rId130"/>
    <p:sldId id="334" r:id="rId131"/>
    <p:sldId id="601" r:id="rId132"/>
    <p:sldId id="548" r:id="rId133"/>
    <p:sldId id="549" r:id="rId134"/>
    <p:sldId id="523" r:id="rId135"/>
    <p:sldId id="375" r:id="rId136"/>
    <p:sldId id="377" r:id="rId137"/>
    <p:sldId id="336" r:id="rId138"/>
    <p:sldId id="524" r:id="rId139"/>
    <p:sldId id="338" r:id="rId140"/>
    <p:sldId id="341" r:id="rId141"/>
    <p:sldId id="344" r:id="rId142"/>
    <p:sldId id="368" r:id="rId143"/>
    <p:sldId id="345" r:id="rId144"/>
    <p:sldId id="378" r:id="rId145"/>
    <p:sldId id="602" r:id="rId146"/>
    <p:sldId id="352" r:id="rId147"/>
    <p:sldId id="379" r:id="rId148"/>
    <p:sldId id="353" r:id="rId149"/>
    <p:sldId id="380" r:id="rId150"/>
    <p:sldId id="354" r:id="rId151"/>
    <p:sldId id="381" r:id="rId152"/>
    <p:sldId id="355" r:id="rId153"/>
    <p:sldId id="382" r:id="rId154"/>
    <p:sldId id="356" r:id="rId155"/>
    <p:sldId id="383" r:id="rId156"/>
    <p:sldId id="595" r:id="rId157"/>
    <p:sldId id="357" r:id="rId158"/>
    <p:sldId id="359" r:id="rId159"/>
    <p:sldId id="358" r:id="rId160"/>
    <p:sldId id="370" r:id="rId161"/>
    <p:sldId id="360" r:id="rId162"/>
    <p:sldId id="363" r:id="rId163"/>
    <p:sldId id="362" r:id="rId164"/>
    <p:sldId id="361" r:id="rId165"/>
    <p:sldId id="365" r:id="rId166"/>
    <p:sldId id="366" r:id="rId167"/>
    <p:sldId id="364" r:id="rId168"/>
    <p:sldId id="348" r:id="rId169"/>
    <p:sldId id="603" r:id="rId170"/>
    <p:sldId id="647" r:id="rId171"/>
    <p:sldId id="351" r:id="rId172"/>
    <p:sldId id="384" r:id="rId173"/>
    <p:sldId id="410" r:id="rId174"/>
    <p:sldId id="385" r:id="rId175"/>
    <p:sldId id="526" r:id="rId176"/>
    <p:sldId id="527" r:id="rId177"/>
    <p:sldId id="525" r:id="rId178"/>
    <p:sldId id="532" r:id="rId179"/>
    <p:sldId id="533" r:id="rId180"/>
    <p:sldId id="531" r:id="rId181"/>
    <p:sldId id="397" r:id="rId182"/>
    <p:sldId id="411" r:id="rId183"/>
    <p:sldId id="398" r:id="rId184"/>
    <p:sldId id="408" r:id="rId185"/>
    <p:sldId id="412" r:id="rId186"/>
    <p:sldId id="413" r:id="rId187"/>
    <p:sldId id="386" r:id="rId188"/>
    <p:sldId id="528" r:id="rId189"/>
    <p:sldId id="529" r:id="rId190"/>
    <p:sldId id="387" r:id="rId191"/>
    <p:sldId id="534" r:id="rId192"/>
    <p:sldId id="530" r:id="rId193"/>
    <p:sldId id="546" r:id="rId194"/>
    <p:sldId id="388" r:id="rId195"/>
    <p:sldId id="547" r:id="rId196"/>
    <p:sldId id="400" r:id="rId197"/>
    <p:sldId id="389" r:id="rId198"/>
    <p:sldId id="401" r:id="rId199"/>
    <p:sldId id="390" r:id="rId200"/>
    <p:sldId id="535" r:id="rId201"/>
    <p:sldId id="537" r:id="rId202"/>
    <p:sldId id="536" r:id="rId203"/>
    <p:sldId id="391" r:id="rId204"/>
    <p:sldId id="540" r:id="rId205"/>
    <p:sldId id="541" r:id="rId206"/>
    <p:sldId id="538" r:id="rId207"/>
    <p:sldId id="543" r:id="rId208"/>
    <p:sldId id="542" r:id="rId209"/>
    <p:sldId id="544" r:id="rId210"/>
    <p:sldId id="539" r:id="rId211"/>
    <p:sldId id="545" r:id="rId212"/>
    <p:sldId id="392" r:id="rId213"/>
    <p:sldId id="415" r:id="rId214"/>
    <p:sldId id="403" r:id="rId215"/>
    <p:sldId id="394" r:id="rId216"/>
    <p:sldId id="395" r:id="rId217"/>
    <p:sldId id="396" r:id="rId218"/>
    <p:sldId id="636" r:id="rId219"/>
    <p:sldId id="604" r:id="rId220"/>
    <p:sldId id="652" r:id="rId221"/>
    <p:sldId id="621" r:id="rId222"/>
    <p:sldId id="607" r:id="rId223"/>
    <p:sldId id="632" r:id="rId224"/>
    <p:sldId id="629" r:id="rId225"/>
    <p:sldId id="623" r:id="rId226"/>
    <p:sldId id="610" r:id="rId227"/>
    <p:sldId id="633" r:id="rId228"/>
    <p:sldId id="626" r:id="rId229"/>
    <p:sldId id="625" r:id="rId230"/>
    <p:sldId id="609" r:id="rId231"/>
    <p:sldId id="630" r:id="rId232"/>
    <p:sldId id="631" r:id="rId233"/>
    <p:sldId id="627" r:id="rId234"/>
    <p:sldId id="611" r:id="rId235"/>
    <p:sldId id="612" r:id="rId236"/>
    <p:sldId id="628" r:id="rId237"/>
    <p:sldId id="624" r:id="rId238"/>
    <p:sldId id="613" r:id="rId239"/>
    <p:sldId id="622" r:id="rId240"/>
    <p:sldId id="634" r:id="rId241"/>
    <p:sldId id="651" r:id="rId242"/>
    <p:sldId id="650" r:id="rId243"/>
    <p:sldId id="649" r:id="rId244"/>
    <p:sldId id="635" r:id="rId245"/>
    <p:sldId id="648" r:id="rId246"/>
    <p:sldId id="605" r:id="rId247"/>
    <p:sldId id="620" r:id="rId248"/>
    <p:sldId id="614" r:id="rId249"/>
    <p:sldId id="615" r:id="rId250"/>
    <p:sldId id="616" r:id="rId251"/>
    <p:sldId id="617" r:id="rId252"/>
    <p:sldId id="618" r:id="rId253"/>
    <p:sldId id="342" r:id="rId254"/>
    <p:sldId id="416" r:id="rId255"/>
    <p:sldId id="417" r:id="rId256"/>
    <p:sldId id="441" r:id="rId257"/>
    <p:sldId id="463" r:id="rId258"/>
    <p:sldId id="440" r:id="rId259"/>
    <p:sldId id="464" r:id="rId260"/>
    <p:sldId id="465" r:id="rId261"/>
    <p:sldId id="442" r:id="rId262"/>
    <p:sldId id="467" r:id="rId263"/>
    <p:sldId id="443" r:id="rId264"/>
    <p:sldId id="468" r:id="rId265"/>
    <p:sldId id="469" r:id="rId266"/>
    <p:sldId id="444" r:id="rId267"/>
    <p:sldId id="420" r:id="rId268"/>
    <p:sldId id="470" r:id="rId269"/>
    <p:sldId id="471" r:id="rId270"/>
    <p:sldId id="421" r:id="rId271"/>
    <p:sldId id="550" r:id="rId272"/>
    <p:sldId id="551" r:id="rId273"/>
    <p:sldId id="637" r:id="rId274"/>
    <p:sldId id="552" r:id="rId275"/>
    <p:sldId id="422" r:id="rId276"/>
    <p:sldId id="554" r:id="rId277"/>
    <p:sldId id="472" r:id="rId278"/>
    <p:sldId id="462" r:id="rId279"/>
    <p:sldId id="473" r:id="rId280"/>
    <p:sldId id="451" r:id="rId281"/>
    <p:sldId id="555" r:id="rId282"/>
    <p:sldId id="556" r:id="rId283"/>
    <p:sldId id="557" r:id="rId284"/>
    <p:sldId id="558" r:id="rId285"/>
    <p:sldId id="559" r:id="rId286"/>
    <p:sldId id="560" r:id="rId287"/>
    <p:sldId id="569" r:id="rId288"/>
    <p:sldId id="638" r:id="rId289"/>
    <p:sldId id="639" r:id="rId290"/>
    <p:sldId id="561" r:id="rId291"/>
    <p:sldId id="562" r:id="rId292"/>
    <p:sldId id="640" r:id="rId293"/>
    <p:sldId id="563" r:id="rId294"/>
    <p:sldId id="564" r:id="rId295"/>
    <p:sldId id="642" r:id="rId296"/>
    <p:sldId id="566" r:id="rId297"/>
    <p:sldId id="641" r:id="rId298"/>
    <p:sldId id="567" r:id="rId299"/>
    <p:sldId id="643" r:id="rId300"/>
    <p:sldId id="568" r:id="rId301"/>
    <p:sldId id="428" r:id="rId302"/>
    <p:sldId id="644" r:id="rId303"/>
    <p:sldId id="645" r:id="rId304"/>
    <p:sldId id="570" r:id="rId305"/>
    <p:sldId id="571" r:id="rId306"/>
    <p:sldId id="572" r:id="rId307"/>
    <p:sldId id="573" r:id="rId308"/>
    <p:sldId id="452" r:id="rId309"/>
    <p:sldId id="574" r:id="rId310"/>
    <p:sldId id="453" r:id="rId311"/>
    <p:sldId id="479" r:id="rId312"/>
    <p:sldId id="476" r:id="rId313"/>
    <p:sldId id="454" r:id="rId314"/>
    <p:sldId id="449" r:id="rId315"/>
    <p:sldId id="480" r:id="rId316"/>
    <p:sldId id="477" r:id="rId317"/>
    <p:sldId id="455" r:id="rId318"/>
    <p:sldId id="474" r:id="rId319"/>
    <p:sldId id="456" r:id="rId320"/>
    <p:sldId id="481" r:id="rId321"/>
    <p:sldId id="432" r:id="rId322"/>
    <p:sldId id="459" r:id="rId323"/>
    <p:sldId id="458" r:id="rId324"/>
    <p:sldId id="482" r:id="rId325"/>
    <p:sldId id="435" r:id="rId326"/>
    <p:sldId id="460" r:id="rId327"/>
    <p:sldId id="436" r:id="rId328"/>
    <p:sldId id="437" r:id="rId329"/>
    <p:sldId id="576" r:id="rId330"/>
    <p:sldId id="575" r:id="rId331"/>
    <p:sldId id="577" r:id="rId332"/>
    <p:sldId id="578" r:id="rId333"/>
    <p:sldId id="483" r:id="rId334"/>
    <p:sldId id="439" r:id="rId335"/>
    <p:sldId id="579" r:id="rId336"/>
    <p:sldId id="580" r:id="rId337"/>
    <p:sldId id="581" r:id="rId338"/>
    <p:sldId id="582" r:id="rId339"/>
    <p:sldId id="583" r:id="rId340"/>
    <p:sldId id="584" r:id="rId341"/>
    <p:sldId id="585" r:id="rId342"/>
    <p:sldId id="587" r:id="rId3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5" autoAdjust="0"/>
    <p:restoredTop sz="94660"/>
  </p:normalViewPr>
  <p:slideViewPr>
    <p:cSldViewPr>
      <p:cViewPr varScale="1">
        <p:scale>
          <a:sx n="70" d="100"/>
          <a:sy n="70" d="100"/>
        </p:scale>
        <p:origin x="40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presProps" Target="pres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tableStyles" Target="tableStyle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34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3CA64F-C077-4FDC-A5A1-C2A4164671C2}" type="datetimeFigureOut">
              <a:rPr lang="en-US" smtClean="0"/>
              <a:pPr/>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6F866-4F8B-4234-B19A-BED163119CBA}" type="slidenum">
              <a:rPr lang="en-US" smtClean="0"/>
              <a:pPr/>
              <a:t>‹#›</a:t>
            </a:fld>
            <a:endParaRPr lang="en-US"/>
          </a:p>
        </p:txBody>
      </p:sp>
    </p:spTree>
    <p:extLst>
      <p:ext uri="{BB962C8B-B14F-4D97-AF65-F5344CB8AC3E}">
        <p14:creationId xmlns:p14="http://schemas.microsoft.com/office/powerpoint/2010/main" val="261948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a:t>
            </a:fld>
            <a:endParaRPr lang="en-US"/>
          </a:p>
        </p:txBody>
      </p:sp>
    </p:spTree>
    <p:extLst>
      <p:ext uri="{BB962C8B-B14F-4D97-AF65-F5344CB8AC3E}">
        <p14:creationId xmlns:p14="http://schemas.microsoft.com/office/powerpoint/2010/main" val="206555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a:t>
            </a:fld>
            <a:endParaRPr lang="en-US"/>
          </a:p>
        </p:txBody>
      </p:sp>
    </p:spTree>
    <p:extLst>
      <p:ext uri="{BB962C8B-B14F-4D97-AF65-F5344CB8AC3E}">
        <p14:creationId xmlns:p14="http://schemas.microsoft.com/office/powerpoint/2010/main" val="40341113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100</a:t>
            </a:fld>
            <a:endParaRPr lang="en-US"/>
          </a:p>
        </p:txBody>
      </p:sp>
    </p:spTree>
    <p:extLst>
      <p:ext uri="{BB962C8B-B14F-4D97-AF65-F5344CB8AC3E}">
        <p14:creationId xmlns:p14="http://schemas.microsoft.com/office/powerpoint/2010/main" val="42484646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101</a:t>
            </a:fld>
            <a:endParaRPr lang="en-US"/>
          </a:p>
        </p:txBody>
      </p:sp>
    </p:spTree>
    <p:extLst>
      <p:ext uri="{BB962C8B-B14F-4D97-AF65-F5344CB8AC3E}">
        <p14:creationId xmlns:p14="http://schemas.microsoft.com/office/powerpoint/2010/main" val="22726934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102</a:t>
            </a:fld>
            <a:endParaRPr lang="en-US"/>
          </a:p>
        </p:txBody>
      </p:sp>
    </p:spTree>
    <p:extLst>
      <p:ext uri="{BB962C8B-B14F-4D97-AF65-F5344CB8AC3E}">
        <p14:creationId xmlns:p14="http://schemas.microsoft.com/office/powerpoint/2010/main" val="8339374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103</a:t>
            </a:fld>
            <a:endParaRPr lang="en-US"/>
          </a:p>
        </p:txBody>
      </p:sp>
    </p:spTree>
    <p:extLst>
      <p:ext uri="{BB962C8B-B14F-4D97-AF65-F5344CB8AC3E}">
        <p14:creationId xmlns:p14="http://schemas.microsoft.com/office/powerpoint/2010/main" val="3565766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104</a:t>
            </a:fld>
            <a:endParaRPr lang="en-US"/>
          </a:p>
        </p:txBody>
      </p:sp>
    </p:spTree>
    <p:extLst>
      <p:ext uri="{BB962C8B-B14F-4D97-AF65-F5344CB8AC3E}">
        <p14:creationId xmlns:p14="http://schemas.microsoft.com/office/powerpoint/2010/main" val="23465670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105</a:t>
            </a:fld>
            <a:endParaRPr lang="en-US"/>
          </a:p>
        </p:txBody>
      </p:sp>
    </p:spTree>
    <p:extLst>
      <p:ext uri="{BB962C8B-B14F-4D97-AF65-F5344CB8AC3E}">
        <p14:creationId xmlns:p14="http://schemas.microsoft.com/office/powerpoint/2010/main" val="11782600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106</a:t>
            </a:fld>
            <a:endParaRPr lang="en-US"/>
          </a:p>
        </p:txBody>
      </p:sp>
    </p:spTree>
    <p:extLst>
      <p:ext uri="{BB962C8B-B14F-4D97-AF65-F5344CB8AC3E}">
        <p14:creationId xmlns:p14="http://schemas.microsoft.com/office/powerpoint/2010/main" val="26829144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107</a:t>
            </a:fld>
            <a:endParaRPr lang="en-US"/>
          </a:p>
        </p:txBody>
      </p:sp>
    </p:spTree>
    <p:extLst>
      <p:ext uri="{BB962C8B-B14F-4D97-AF65-F5344CB8AC3E}">
        <p14:creationId xmlns:p14="http://schemas.microsoft.com/office/powerpoint/2010/main" val="23704182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108</a:t>
            </a:fld>
            <a:endParaRPr lang="en-US"/>
          </a:p>
        </p:txBody>
      </p:sp>
    </p:spTree>
    <p:extLst>
      <p:ext uri="{BB962C8B-B14F-4D97-AF65-F5344CB8AC3E}">
        <p14:creationId xmlns:p14="http://schemas.microsoft.com/office/powerpoint/2010/main" val="22402303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109</a:t>
            </a:fld>
            <a:endParaRPr lang="en-US"/>
          </a:p>
        </p:txBody>
      </p:sp>
    </p:spTree>
    <p:extLst>
      <p:ext uri="{BB962C8B-B14F-4D97-AF65-F5344CB8AC3E}">
        <p14:creationId xmlns:p14="http://schemas.microsoft.com/office/powerpoint/2010/main" val="2418645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a:t>
            </a:fld>
            <a:endParaRPr lang="en-US"/>
          </a:p>
        </p:txBody>
      </p:sp>
    </p:spTree>
    <p:extLst>
      <p:ext uri="{BB962C8B-B14F-4D97-AF65-F5344CB8AC3E}">
        <p14:creationId xmlns:p14="http://schemas.microsoft.com/office/powerpoint/2010/main" val="1164035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B2B0E-6941-4E74-8D2D-EB3ED391B9F8}" type="slidenum">
              <a:rPr lang="en-US" smtClean="0"/>
              <a:pPr/>
              <a:t>110</a:t>
            </a:fld>
            <a:endParaRPr lang="en-US"/>
          </a:p>
        </p:txBody>
      </p:sp>
    </p:spTree>
    <p:extLst>
      <p:ext uri="{BB962C8B-B14F-4D97-AF65-F5344CB8AC3E}">
        <p14:creationId xmlns:p14="http://schemas.microsoft.com/office/powerpoint/2010/main" val="28162380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111</a:t>
            </a:fld>
            <a:endParaRPr lang="en-US"/>
          </a:p>
        </p:txBody>
      </p:sp>
    </p:spTree>
    <p:extLst>
      <p:ext uri="{BB962C8B-B14F-4D97-AF65-F5344CB8AC3E}">
        <p14:creationId xmlns:p14="http://schemas.microsoft.com/office/powerpoint/2010/main" val="26664658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B2B0E-6941-4E74-8D2D-EB3ED391B9F8}" type="slidenum">
              <a:rPr lang="en-US" smtClean="0"/>
              <a:pPr/>
              <a:t>112</a:t>
            </a:fld>
            <a:endParaRPr lang="en-US"/>
          </a:p>
        </p:txBody>
      </p:sp>
    </p:spTree>
    <p:extLst>
      <p:ext uri="{BB962C8B-B14F-4D97-AF65-F5344CB8AC3E}">
        <p14:creationId xmlns:p14="http://schemas.microsoft.com/office/powerpoint/2010/main" val="3587387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B2B0E-6941-4E74-8D2D-EB3ED391B9F8}" type="slidenum">
              <a:rPr lang="en-US" smtClean="0"/>
              <a:pPr/>
              <a:t>113</a:t>
            </a:fld>
            <a:endParaRPr lang="en-US"/>
          </a:p>
        </p:txBody>
      </p:sp>
    </p:spTree>
    <p:extLst>
      <p:ext uri="{BB962C8B-B14F-4D97-AF65-F5344CB8AC3E}">
        <p14:creationId xmlns:p14="http://schemas.microsoft.com/office/powerpoint/2010/main" val="2710797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114</a:t>
            </a:fld>
            <a:endParaRPr lang="en-US"/>
          </a:p>
        </p:txBody>
      </p:sp>
    </p:spTree>
    <p:extLst>
      <p:ext uri="{BB962C8B-B14F-4D97-AF65-F5344CB8AC3E}">
        <p14:creationId xmlns:p14="http://schemas.microsoft.com/office/powerpoint/2010/main" val="42481840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115</a:t>
            </a:fld>
            <a:endParaRPr lang="en-US"/>
          </a:p>
        </p:txBody>
      </p:sp>
    </p:spTree>
    <p:extLst>
      <p:ext uri="{BB962C8B-B14F-4D97-AF65-F5344CB8AC3E}">
        <p14:creationId xmlns:p14="http://schemas.microsoft.com/office/powerpoint/2010/main" val="3271703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B2B0E-6941-4E74-8D2D-EB3ED391B9F8}" type="slidenum">
              <a:rPr lang="en-US" smtClean="0"/>
              <a:pPr/>
              <a:t>116</a:t>
            </a:fld>
            <a:endParaRPr lang="en-US"/>
          </a:p>
        </p:txBody>
      </p:sp>
    </p:spTree>
    <p:extLst>
      <p:ext uri="{BB962C8B-B14F-4D97-AF65-F5344CB8AC3E}">
        <p14:creationId xmlns:p14="http://schemas.microsoft.com/office/powerpoint/2010/main" val="19234397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117</a:t>
            </a:fld>
            <a:endParaRPr lang="en-US"/>
          </a:p>
        </p:txBody>
      </p:sp>
    </p:spTree>
    <p:extLst>
      <p:ext uri="{BB962C8B-B14F-4D97-AF65-F5344CB8AC3E}">
        <p14:creationId xmlns:p14="http://schemas.microsoft.com/office/powerpoint/2010/main" val="29035978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1B2B0E-6941-4E74-8D2D-EB3ED391B9F8}" type="slidenum">
              <a:rPr lang="en-US" smtClean="0"/>
              <a:pPr/>
              <a:t>118</a:t>
            </a:fld>
            <a:endParaRPr lang="en-US"/>
          </a:p>
        </p:txBody>
      </p:sp>
    </p:spTree>
    <p:extLst>
      <p:ext uri="{BB962C8B-B14F-4D97-AF65-F5344CB8AC3E}">
        <p14:creationId xmlns:p14="http://schemas.microsoft.com/office/powerpoint/2010/main" val="30904523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119</a:t>
            </a:fld>
            <a:endParaRPr lang="en-US"/>
          </a:p>
        </p:txBody>
      </p:sp>
    </p:spTree>
    <p:extLst>
      <p:ext uri="{BB962C8B-B14F-4D97-AF65-F5344CB8AC3E}">
        <p14:creationId xmlns:p14="http://schemas.microsoft.com/office/powerpoint/2010/main" val="329817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12</a:t>
            </a:fld>
            <a:endParaRPr lang="en-US"/>
          </a:p>
        </p:txBody>
      </p:sp>
    </p:spTree>
    <p:extLst>
      <p:ext uri="{BB962C8B-B14F-4D97-AF65-F5344CB8AC3E}">
        <p14:creationId xmlns:p14="http://schemas.microsoft.com/office/powerpoint/2010/main" val="30348523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120</a:t>
            </a:fld>
            <a:endParaRPr lang="en-US"/>
          </a:p>
        </p:txBody>
      </p:sp>
    </p:spTree>
    <p:extLst>
      <p:ext uri="{BB962C8B-B14F-4D97-AF65-F5344CB8AC3E}">
        <p14:creationId xmlns:p14="http://schemas.microsoft.com/office/powerpoint/2010/main" val="12014931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B2B0E-6941-4E74-8D2D-EB3ED391B9F8}" type="slidenum">
              <a:rPr lang="en-US" smtClean="0"/>
              <a:pPr/>
              <a:t>121</a:t>
            </a:fld>
            <a:endParaRPr lang="en-US"/>
          </a:p>
        </p:txBody>
      </p:sp>
    </p:spTree>
    <p:extLst>
      <p:ext uri="{BB962C8B-B14F-4D97-AF65-F5344CB8AC3E}">
        <p14:creationId xmlns:p14="http://schemas.microsoft.com/office/powerpoint/2010/main" val="2840189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122</a:t>
            </a:fld>
            <a:endParaRPr lang="en-US"/>
          </a:p>
        </p:txBody>
      </p:sp>
    </p:spTree>
    <p:extLst>
      <p:ext uri="{BB962C8B-B14F-4D97-AF65-F5344CB8AC3E}">
        <p14:creationId xmlns:p14="http://schemas.microsoft.com/office/powerpoint/2010/main" val="14873717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123</a:t>
            </a:fld>
            <a:endParaRPr lang="en-US"/>
          </a:p>
        </p:txBody>
      </p:sp>
    </p:spTree>
    <p:extLst>
      <p:ext uri="{BB962C8B-B14F-4D97-AF65-F5344CB8AC3E}">
        <p14:creationId xmlns:p14="http://schemas.microsoft.com/office/powerpoint/2010/main" val="25157434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124</a:t>
            </a:fld>
            <a:endParaRPr lang="en-US"/>
          </a:p>
        </p:txBody>
      </p:sp>
    </p:spTree>
    <p:extLst>
      <p:ext uri="{BB962C8B-B14F-4D97-AF65-F5344CB8AC3E}">
        <p14:creationId xmlns:p14="http://schemas.microsoft.com/office/powerpoint/2010/main" val="40909453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125</a:t>
            </a:fld>
            <a:endParaRPr lang="en-US"/>
          </a:p>
        </p:txBody>
      </p:sp>
    </p:spTree>
    <p:extLst>
      <p:ext uri="{BB962C8B-B14F-4D97-AF65-F5344CB8AC3E}">
        <p14:creationId xmlns:p14="http://schemas.microsoft.com/office/powerpoint/2010/main" val="11401027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995D8-2324-47AE-A0FC-68366539F5F9}" type="slidenum">
              <a:rPr lang="en-US" smtClean="0"/>
              <a:pPr/>
              <a:t>126</a:t>
            </a:fld>
            <a:endParaRPr lang="en-US"/>
          </a:p>
        </p:txBody>
      </p:sp>
    </p:spTree>
    <p:extLst>
      <p:ext uri="{BB962C8B-B14F-4D97-AF65-F5344CB8AC3E}">
        <p14:creationId xmlns:p14="http://schemas.microsoft.com/office/powerpoint/2010/main" val="37052652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995D8-2324-47AE-A0FC-68366539F5F9}" type="slidenum">
              <a:rPr lang="en-US" smtClean="0"/>
              <a:pPr/>
              <a:t>127</a:t>
            </a:fld>
            <a:endParaRPr lang="en-US"/>
          </a:p>
        </p:txBody>
      </p:sp>
    </p:spTree>
    <p:extLst>
      <p:ext uri="{BB962C8B-B14F-4D97-AF65-F5344CB8AC3E}">
        <p14:creationId xmlns:p14="http://schemas.microsoft.com/office/powerpoint/2010/main" val="16752136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128</a:t>
            </a:fld>
            <a:endParaRPr lang="en-US"/>
          </a:p>
        </p:txBody>
      </p:sp>
    </p:spTree>
    <p:extLst>
      <p:ext uri="{BB962C8B-B14F-4D97-AF65-F5344CB8AC3E}">
        <p14:creationId xmlns:p14="http://schemas.microsoft.com/office/powerpoint/2010/main" val="3370519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129</a:t>
            </a:fld>
            <a:endParaRPr lang="en-US"/>
          </a:p>
        </p:txBody>
      </p:sp>
    </p:spTree>
    <p:extLst>
      <p:ext uri="{BB962C8B-B14F-4D97-AF65-F5344CB8AC3E}">
        <p14:creationId xmlns:p14="http://schemas.microsoft.com/office/powerpoint/2010/main" val="243624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a:t>
            </a:fld>
            <a:endParaRPr lang="en-US"/>
          </a:p>
        </p:txBody>
      </p:sp>
    </p:spTree>
    <p:extLst>
      <p:ext uri="{BB962C8B-B14F-4D97-AF65-F5344CB8AC3E}">
        <p14:creationId xmlns:p14="http://schemas.microsoft.com/office/powerpoint/2010/main" val="986397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995D8-2324-47AE-A0FC-68366539F5F9}" type="slidenum">
              <a:rPr lang="en-US" smtClean="0"/>
              <a:pPr/>
              <a:t>130</a:t>
            </a:fld>
            <a:endParaRPr lang="en-US"/>
          </a:p>
        </p:txBody>
      </p:sp>
    </p:spTree>
    <p:extLst>
      <p:ext uri="{BB962C8B-B14F-4D97-AF65-F5344CB8AC3E}">
        <p14:creationId xmlns:p14="http://schemas.microsoft.com/office/powerpoint/2010/main" val="12395318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131</a:t>
            </a:fld>
            <a:endParaRPr lang="en-US"/>
          </a:p>
        </p:txBody>
      </p:sp>
    </p:spTree>
    <p:extLst>
      <p:ext uri="{BB962C8B-B14F-4D97-AF65-F5344CB8AC3E}">
        <p14:creationId xmlns:p14="http://schemas.microsoft.com/office/powerpoint/2010/main" val="33418548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132</a:t>
            </a:fld>
            <a:endParaRPr lang="en-US"/>
          </a:p>
        </p:txBody>
      </p:sp>
    </p:spTree>
    <p:extLst>
      <p:ext uri="{BB962C8B-B14F-4D97-AF65-F5344CB8AC3E}">
        <p14:creationId xmlns:p14="http://schemas.microsoft.com/office/powerpoint/2010/main" val="26917612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133</a:t>
            </a:fld>
            <a:endParaRPr lang="en-US"/>
          </a:p>
        </p:txBody>
      </p:sp>
    </p:spTree>
    <p:extLst>
      <p:ext uri="{BB962C8B-B14F-4D97-AF65-F5344CB8AC3E}">
        <p14:creationId xmlns:p14="http://schemas.microsoft.com/office/powerpoint/2010/main" val="14223194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134</a:t>
            </a:fld>
            <a:endParaRPr lang="en-US"/>
          </a:p>
        </p:txBody>
      </p:sp>
    </p:spTree>
    <p:extLst>
      <p:ext uri="{BB962C8B-B14F-4D97-AF65-F5344CB8AC3E}">
        <p14:creationId xmlns:p14="http://schemas.microsoft.com/office/powerpoint/2010/main" val="29220861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135</a:t>
            </a:fld>
            <a:endParaRPr lang="en-US"/>
          </a:p>
        </p:txBody>
      </p:sp>
    </p:spTree>
    <p:extLst>
      <p:ext uri="{BB962C8B-B14F-4D97-AF65-F5344CB8AC3E}">
        <p14:creationId xmlns:p14="http://schemas.microsoft.com/office/powerpoint/2010/main" val="41048770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136</a:t>
            </a:fld>
            <a:endParaRPr lang="en-US"/>
          </a:p>
        </p:txBody>
      </p:sp>
    </p:spTree>
    <p:extLst>
      <p:ext uri="{BB962C8B-B14F-4D97-AF65-F5344CB8AC3E}">
        <p14:creationId xmlns:p14="http://schemas.microsoft.com/office/powerpoint/2010/main" val="5380042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995D8-2324-47AE-A0FC-68366539F5F9}" type="slidenum">
              <a:rPr lang="en-US" smtClean="0"/>
              <a:pPr/>
              <a:t>137</a:t>
            </a:fld>
            <a:endParaRPr lang="en-US"/>
          </a:p>
        </p:txBody>
      </p:sp>
    </p:spTree>
    <p:extLst>
      <p:ext uri="{BB962C8B-B14F-4D97-AF65-F5344CB8AC3E}">
        <p14:creationId xmlns:p14="http://schemas.microsoft.com/office/powerpoint/2010/main" val="10072526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A995D8-2324-47AE-A0FC-68366539F5F9}" type="slidenum">
              <a:rPr lang="en-US" smtClean="0"/>
              <a:pPr/>
              <a:t>138</a:t>
            </a:fld>
            <a:endParaRPr lang="en-US"/>
          </a:p>
        </p:txBody>
      </p:sp>
    </p:spTree>
    <p:extLst>
      <p:ext uri="{BB962C8B-B14F-4D97-AF65-F5344CB8AC3E}">
        <p14:creationId xmlns:p14="http://schemas.microsoft.com/office/powerpoint/2010/main" val="22075432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139</a:t>
            </a:fld>
            <a:endParaRPr lang="en-US"/>
          </a:p>
        </p:txBody>
      </p:sp>
    </p:spTree>
    <p:extLst>
      <p:ext uri="{BB962C8B-B14F-4D97-AF65-F5344CB8AC3E}">
        <p14:creationId xmlns:p14="http://schemas.microsoft.com/office/powerpoint/2010/main" val="17223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14</a:t>
            </a:fld>
            <a:endParaRPr lang="en-US"/>
          </a:p>
        </p:txBody>
      </p:sp>
    </p:spTree>
    <p:extLst>
      <p:ext uri="{BB962C8B-B14F-4D97-AF65-F5344CB8AC3E}">
        <p14:creationId xmlns:p14="http://schemas.microsoft.com/office/powerpoint/2010/main" val="9910618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140</a:t>
            </a:fld>
            <a:endParaRPr lang="en-US"/>
          </a:p>
        </p:txBody>
      </p:sp>
    </p:spTree>
    <p:extLst>
      <p:ext uri="{BB962C8B-B14F-4D97-AF65-F5344CB8AC3E}">
        <p14:creationId xmlns:p14="http://schemas.microsoft.com/office/powerpoint/2010/main" val="31112762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3A1F72-C284-4A8D-8F2B-908A5FFA89EE}" type="slidenum">
              <a:rPr lang="en-US" smtClean="0"/>
              <a:pPr/>
              <a:t>141</a:t>
            </a:fld>
            <a:endParaRPr lang="en-US"/>
          </a:p>
        </p:txBody>
      </p:sp>
    </p:spTree>
    <p:extLst>
      <p:ext uri="{BB962C8B-B14F-4D97-AF65-F5344CB8AC3E}">
        <p14:creationId xmlns:p14="http://schemas.microsoft.com/office/powerpoint/2010/main" val="10214142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142</a:t>
            </a:fld>
            <a:endParaRPr lang="en-US"/>
          </a:p>
        </p:txBody>
      </p:sp>
    </p:spTree>
    <p:extLst>
      <p:ext uri="{BB962C8B-B14F-4D97-AF65-F5344CB8AC3E}">
        <p14:creationId xmlns:p14="http://schemas.microsoft.com/office/powerpoint/2010/main" val="1791109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3A1F72-C284-4A8D-8F2B-908A5FFA89EE}" type="slidenum">
              <a:rPr lang="en-US" smtClean="0"/>
              <a:pPr/>
              <a:t>143</a:t>
            </a:fld>
            <a:endParaRPr lang="en-US"/>
          </a:p>
        </p:txBody>
      </p:sp>
    </p:spTree>
    <p:extLst>
      <p:ext uri="{BB962C8B-B14F-4D97-AF65-F5344CB8AC3E}">
        <p14:creationId xmlns:p14="http://schemas.microsoft.com/office/powerpoint/2010/main" val="16653942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144</a:t>
            </a:fld>
            <a:endParaRPr lang="en-US"/>
          </a:p>
        </p:txBody>
      </p:sp>
    </p:spTree>
    <p:extLst>
      <p:ext uri="{BB962C8B-B14F-4D97-AF65-F5344CB8AC3E}">
        <p14:creationId xmlns:p14="http://schemas.microsoft.com/office/powerpoint/2010/main" val="4931082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145</a:t>
            </a:fld>
            <a:endParaRPr lang="en-US"/>
          </a:p>
        </p:txBody>
      </p:sp>
    </p:spTree>
    <p:extLst>
      <p:ext uri="{BB962C8B-B14F-4D97-AF65-F5344CB8AC3E}">
        <p14:creationId xmlns:p14="http://schemas.microsoft.com/office/powerpoint/2010/main" val="19560645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146</a:t>
            </a:fld>
            <a:endParaRPr lang="en-US"/>
          </a:p>
        </p:txBody>
      </p:sp>
    </p:spTree>
    <p:extLst>
      <p:ext uri="{BB962C8B-B14F-4D97-AF65-F5344CB8AC3E}">
        <p14:creationId xmlns:p14="http://schemas.microsoft.com/office/powerpoint/2010/main" val="33456602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147</a:t>
            </a:fld>
            <a:endParaRPr lang="en-US"/>
          </a:p>
        </p:txBody>
      </p:sp>
    </p:spTree>
    <p:extLst>
      <p:ext uri="{BB962C8B-B14F-4D97-AF65-F5344CB8AC3E}">
        <p14:creationId xmlns:p14="http://schemas.microsoft.com/office/powerpoint/2010/main" val="1921865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148</a:t>
            </a:fld>
            <a:endParaRPr lang="en-US"/>
          </a:p>
        </p:txBody>
      </p:sp>
    </p:spTree>
    <p:extLst>
      <p:ext uri="{BB962C8B-B14F-4D97-AF65-F5344CB8AC3E}">
        <p14:creationId xmlns:p14="http://schemas.microsoft.com/office/powerpoint/2010/main" val="2913944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149</a:t>
            </a:fld>
            <a:endParaRPr lang="en-US"/>
          </a:p>
        </p:txBody>
      </p:sp>
    </p:spTree>
    <p:extLst>
      <p:ext uri="{BB962C8B-B14F-4D97-AF65-F5344CB8AC3E}">
        <p14:creationId xmlns:p14="http://schemas.microsoft.com/office/powerpoint/2010/main" val="82243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15</a:t>
            </a:fld>
            <a:endParaRPr lang="en-US"/>
          </a:p>
        </p:txBody>
      </p:sp>
    </p:spTree>
    <p:extLst>
      <p:ext uri="{BB962C8B-B14F-4D97-AF65-F5344CB8AC3E}">
        <p14:creationId xmlns:p14="http://schemas.microsoft.com/office/powerpoint/2010/main" val="2304851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150</a:t>
            </a:fld>
            <a:endParaRPr lang="en-US"/>
          </a:p>
        </p:txBody>
      </p:sp>
    </p:spTree>
    <p:extLst>
      <p:ext uri="{BB962C8B-B14F-4D97-AF65-F5344CB8AC3E}">
        <p14:creationId xmlns:p14="http://schemas.microsoft.com/office/powerpoint/2010/main" val="36724690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151</a:t>
            </a:fld>
            <a:endParaRPr lang="en-US"/>
          </a:p>
        </p:txBody>
      </p:sp>
    </p:spTree>
    <p:extLst>
      <p:ext uri="{BB962C8B-B14F-4D97-AF65-F5344CB8AC3E}">
        <p14:creationId xmlns:p14="http://schemas.microsoft.com/office/powerpoint/2010/main" val="262593829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152</a:t>
            </a:fld>
            <a:endParaRPr lang="en-US"/>
          </a:p>
        </p:txBody>
      </p:sp>
    </p:spTree>
    <p:extLst>
      <p:ext uri="{BB962C8B-B14F-4D97-AF65-F5344CB8AC3E}">
        <p14:creationId xmlns:p14="http://schemas.microsoft.com/office/powerpoint/2010/main" val="48705135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153</a:t>
            </a:fld>
            <a:endParaRPr lang="en-US"/>
          </a:p>
        </p:txBody>
      </p:sp>
    </p:spTree>
    <p:extLst>
      <p:ext uri="{BB962C8B-B14F-4D97-AF65-F5344CB8AC3E}">
        <p14:creationId xmlns:p14="http://schemas.microsoft.com/office/powerpoint/2010/main" val="14710990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154</a:t>
            </a:fld>
            <a:endParaRPr lang="en-US"/>
          </a:p>
        </p:txBody>
      </p:sp>
    </p:spTree>
    <p:extLst>
      <p:ext uri="{BB962C8B-B14F-4D97-AF65-F5344CB8AC3E}">
        <p14:creationId xmlns:p14="http://schemas.microsoft.com/office/powerpoint/2010/main" val="42358722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155</a:t>
            </a:fld>
            <a:endParaRPr lang="en-US"/>
          </a:p>
        </p:txBody>
      </p:sp>
    </p:spTree>
    <p:extLst>
      <p:ext uri="{BB962C8B-B14F-4D97-AF65-F5344CB8AC3E}">
        <p14:creationId xmlns:p14="http://schemas.microsoft.com/office/powerpoint/2010/main" val="10442281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156</a:t>
            </a:fld>
            <a:endParaRPr lang="en-US"/>
          </a:p>
        </p:txBody>
      </p:sp>
    </p:spTree>
    <p:extLst>
      <p:ext uri="{BB962C8B-B14F-4D97-AF65-F5344CB8AC3E}">
        <p14:creationId xmlns:p14="http://schemas.microsoft.com/office/powerpoint/2010/main" val="6732109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3A1F72-C284-4A8D-8F2B-908A5FFA89EE}" type="slidenum">
              <a:rPr lang="en-US" smtClean="0"/>
              <a:pPr/>
              <a:t>157</a:t>
            </a:fld>
            <a:endParaRPr lang="en-US"/>
          </a:p>
        </p:txBody>
      </p:sp>
    </p:spTree>
    <p:extLst>
      <p:ext uri="{BB962C8B-B14F-4D97-AF65-F5344CB8AC3E}">
        <p14:creationId xmlns:p14="http://schemas.microsoft.com/office/powerpoint/2010/main" val="326833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3A1F72-C284-4A8D-8F2B-908A5FFA89EE}" type="slidenum">
              <a:rPr lang="en-US" smtClean="0"/>
              <a:pPr/>
              <a:t>158</a:t>
            </a:fld>
            <a:endParaRPr lang="en-US"/>
          </a:p>
        </p:txBody>
      </p:sp>
    </p:spTree>
    <p:extLst>
      <p:ext uri="{BB962C8B-B14F-4D97-AF65-F5344CB8AC3E}">
        <p14:creationId xmlns:p14="http://schemas.microsoft.com/office/powerpoint/2010/main" val="22778837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159</a:t>
            </a:fld>
            <a:endParaRPr lang="en-US"/>
          </a:p>
        </p:txBody>
      </p:sp>
    </p:spTree>
    <p:extLst>
      <p:ext uri="{BB962C8B-B14F-4D97-AF65-F5344CB8AC3E}">
        <p14:creationId xmlns:p14="http://schemas.microsoft.com/office/powerpoint/2010/main" val="3622585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76F926-38DF-435B-8B84-5E4350659173}" type="slidenum">
              <a:rPr lang="ga-IE">
                <a:cs typeface="Arial" charset="0"/>
              </a:rPr>
              <a:pPr fontAlgn="base">
                <a:spcBef>
                  <a:spcPct val="0"/>
                </a:spcBef>
                <a:spcAft>
                  <a:spcPct val="0"/>
                </a:spcAft>
              </a:pPr>
              <a:t>16</a:t>
            </a:fld>
            <a:endParaRPr lang="ga-IE">
              <a:cs typeface="Arial" charset="0"/>
            </a:endParaRPr>
          </a:p>
        </p:txBody>
      </p:sp>
    </p:spTree>
    <p:extLst>
      <p:ext uri="{BB962C8B-B14F-4D97-AF65-F5344CB8AC3E}">
        <p14:creationId xmlns:p14="http://schemas.microsoft.com/office/powerpoint/2010/main" val="25200565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160</a:t>
            </a:fld>
            <a:endParaRPr lang="en-US"/>
          </a:p>
        </p:txBody>
      </p:sp>
    </p:spTree>
    <p:extLst>
      <p:ext uri="{BB962C8B-B14F-4D97-AF65-F5344CB8AC3E}">
        <p14:creationId xmlns:p14="http://schemas.microsoft.com/office/powerpoint/2010/main" val="428293540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161</a:t>
            </a:fld>
            <a:endParaRPr lang="en-US"/>
          </a:p>
        </p:txBody>
      </p:sp>
    </p:spTree>
    <p:extLst>
      <p:ext uri="{BB962C8B-B14F-4D97-AF65-F5344CB8AC3E}">
        <p14:creationId xmlns:p14="http://schemas.microsoft.com/office/powerpoint/2010/main" val="6009576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162</a:t>
            </a:fld>
            <a:endParaRPr lang="en-US"/>
          </a:p>
        </p:txBody>
      </p:sp>
    </p:spTree>
    <p:extLst>
      <p:ext uri="{BB962C8B-B14F-4D97-AF65-F5344CB8AC3E}">
        <p14:creationId xmlns:p14="http://schemas.microsoft.com/office/powerpoint/2010/main" val="7802677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163</a:t>
            </a:fld>
            <a:endParaRPr lang="en-US"/>
          </a:p>
        </p:txBody>
      </p:sp>
    </p:spTree>
    <p:extLst>
      <p:ext uri="{BB962C8B-B14F-4D97-AF65-F5344CB8AC3E}">
        <p14:creationId xmlns:p14="http://schemas.microsoft.com/office/powerpoint/2010/main" val="240886606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164</a:t>
            </a:fld>
            <a:endParaRPr lang="en-US"/>
          </a:p>
        </p:txBody>
      </p:sp>
    </p:spTree>
    <p:extLst>
      <p:ext uri="{BB962C8B-B14F-4D97-AF65-F5344CB8AC3E}">
        <p14:creationId xmlns:p14="http://schemas.microsoft.com/office/powerpoint/2010/main" val="426764630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F20D5F-9270-4B77-BADD-08874D139B98}" type="slidenum">
              <a:rPr lang="ga-IE">
                <a:cs typeface="Arial" charset="0"/>
              </a:rPr>
              <a:pPr fontAlgn="base">
                <a:spcBef>
                  <a:spcPct val="0"/>
                </a:spcBef>
                <a:spcAft>
                  <a:spcPct val="0"/>
                </a:spcAft>
              </a:pPr>
              <a:t>165</a:t>
            </a:fld>
            <a:endParaRPr lang="ga-IE">
              <a:cs typeface="Arial" charset="0"/>
            </a:endParaRPr>
          </a:p>
        </p:txBody>
      </p:sp>
    </p:spTree>
    <p:extLst>
      <p:ext uri="{BB962C8B-B14F-4D97-AF65-F5344CB8AC3E}">
        <p14:creationId xmlns:p14="http://schemas.microsoft.com/office/powerpoint/2010/main" val="19701013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A91F88-250F-48D9-9FEB-6AFDE77CDEFF}" type="slidenum">
              <a:rPr lang="ga-IE">
                <a:cs typeface="Arial" charset="0"/>
              </a:rPr>
              <a:pPr fontAlgn="base">
                <a:spcBef>
                  <a:spcPct val="0"/>
                </a:spcBef>
                <a:spcAft>
                  <a:spcPct val="0"/>
                </a:spcAft>
              </a:pPr>
              <a:t>166</a:t>
            </a:fld>
            <a:endParaRPr lang="ga-IE">
              <a:cs typeface="Arial" charset="0"/>
            </a:endParaRPr>
          </a:p>
        </p:txBody>
      </p:sp>
    </p:spTree>
    <p:extLst>
      <p:ext uri="{BB962C8B-B14F-4D97-AF65-F5344CB8AC3E}">
        <p14:creationId xmlns:p14="http://schemas.microsoft.com/office/powerpoint/2010/main" val="4852322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167</a:t>
            </a:fld>
            <a:endParaRPr lang="en-US"/>
          </a:p>
        </p:txBody>
      </p:sp>
    </p:spTree>
    <p:extLst>
      <p:ext uri="{BB962C8B-B14F-4D97-AF65-F5344CB8AC3E}">
        <p14:creationId xmlns:p14="http://schemas.microsoft.com/office/powerpoint/2010/main" val="2449603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3A1F72-C284-4A8D-8F2B-908A5FFA89EE}" type="slidenum">
              <a:rPr lang="en-US" smtClean="0"/>
              <a:pPr/>
              <a:t>168</a:t>
            </a:fld>
            <a:endParaRPr lang="en-US"/>
          </a:p>
        </p:txBody>
      </p:sp>
    </p:spTree>
    <p:extLst>
      <p:ext uri="{BB962C8B-B14F-4D97-AF65-F5344CB8AC3E}">
        <p14:creationId xmlns:p14="http://schemas.microsoft.com/office/powerpoint/2010/main" val="26426406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169</a:t>
            </a:fld>
            <a:endParaRPr lang="en-US"/>
          </a:p>
        </p:txBody>
      </p:sp>
    </p:spTree>
    <p:extLst>
      <p:ext uri="{BB962C8B-B14F-4D97-AF65-F5344CB8AC3E}">
        <p14:creationId xmlns:p14="http://schemas.microsoft.com/office/powerpoint/2010/main" val="1752956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a:t>
            </a:fld>
            <a:endParaRPr lang="en-US"/>
          </a:p>
        </p:txBody>
      </p:sp>
    </p:spTree>
    <p:extLst>
      <p:ext uri="{BB962C8B-B14F-4D97-AF65-F5344CB8AC3E}">
        <p14:creationId xmlns:p14="http://schemas.microsoft.com/office/powerpoint/2010/main" val="32700803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8A2887-E9AC-4ECD-B22D-CB9E9C514064}" type="slidenum">
              <a:rPr lang="en-US" smtClean="0"/>
              <a:pPr/>
              <a:t>170</a:t>
            </a:fld>
            <a:endParaRPr lang="en-US"/>
          </a:p>
        </p:txBody>
      </p:sp>
    </p:spTree>
    <p:extLst>
      <p:ext uri="{BB962C8B-B14F-4D97-AF65-F5344CB8AC3E}">
        <p14:creationId xmlns:p14="http://schemas.microsoft.com/office/powerpoint/2010/main" val="9147050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171</a:t>
            </a:fld>
            <a:endParaRPr lang="en-US"/>
          </a:p>
        </p:txBody>
      </p:sp>
    </p:spTree>
    <p:extLst>
      <p:ext uri="{BB962C8B-B14F-4D97-AF65-F5344CB8AC3E}">
        <p14:creationId xmlns:p14="http://schemas.microsoft.com/office/powerpoint/2010/main" val="251946661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172</a:t>
            </a:fld>
            <a:endParaRPr lang="en-US"/>
          </a:p>
        </p:txBody>
      </p:sp>
    </p:spTree>
    <p:extLst>
      <p:ext uri="{BB962C8B-B14F-4D97-AF65-F5344CB8AC3E}">
        <p14:creationId xmlns:p14="http://schemas.microsoft.com/office/powerpoint/2010/main" val="11578808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173</a:t>
            </a:fld>
            <a:endParaRPr lang="en-US"/>
          </a:p>
        </p:txBody>
      </p:sp>
    </p:spTree>
    <p:extLst>
      <p:ext uri="{BB962C8B-B14F-4D97-AF65-F5344CB8AC3E}">
        <p14:creationId xmlns:p14="http://schemas.microsoft.com/office/powerpoint/2010/main" val="211361447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174</a:t>
            </a:fld>
            <a:endParaRPr lang="en-US"/>
          </a:p>
        </p:txBody>
      </p:sp>
    </p:spTree>
    <p:extLst>
      <p:ext uri="{BB962C8B-B14F-4D97-AF65-F5344CB8AC3E}">
        <p14:creationId xmlns:p14="http://schemas.microsoft.com/office/powerpoint/2010/main" val="97169953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175</a:t>
            </a:fld>
            <a:endParaRPr lang="en-US"/>
          </a:p>
        </p:txBody>
      </p:sp>
    </p:spTree>
    <p:extLst>
      <p:ext uri="{BB962C8B-B14F-4D97-AF65-F5344CB8AC3E}">
        <p14:creationId xmlns:p14="http://schemas.microsoft.com/office/powerpoint/2010/main" val="25612686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176</a:t>
            </a:fld>
            <a:endParaRPr lang="en-US"/>
          </a:p>
        </p:txBody>
      </p:sp>
    </p:spTree>
    <p:extLst>
      <p:ext uri="{BB962C8B-B14F-4D97-AF65-F5344CB8AC3E}">
        <p14:creationId xmlns:p14="http://schemas.microsoft.com/office/powerpoint/2010/main" val="41652198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177</a:t>
            </a:fld>
            <a:endParaRPr lang="en-US"/>
          </a:p>
        </p:txBody>
      </p:sp>
    </p:spTree>
    <p:extLst>
      <p:ext uri="{BB962C8B-B14F-4D97-AF65-F5344CB8AC3E}">
        <p14:creationId xmlns:p14="http://schemas.microsoft.com/office/powerpoint/2010/main" val="68954078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178</a:t>
            </a:fld>
            <a:endParaRPr lang="en-US"/>
          </a:p>
        </p:txBody>
      </p:sp>
    </p:spTree>
    <p:extLst>
      <p:ext uri="{BB962C8B-B14F-4D97-AF65-F5344CB8AC3E}">
        <p14:creationId xmlns:p14="http://schemas.microsoft.com/office/powerpoint/2010/main" val="37842593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179</a:t>
            </a:fld>
            <a:endParaRPr lang="en-US"/>
          </a:p>
        </p:txBody>
      </p:sp>
    </p:spTree>
    <p:extLst>
      <p:ext uri="{BB962C8B-B14F-4D97-AF65-F5344CB8AC3E}">
        <p14:creationId xmlns:p14="http://schemas.microsoft.com/office/powerpoint/2010/main" val="1979391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a:t>
            </a:fld>
            <a:endParaRPr lang="en-US"/>
          </a:p>
        </p:txBody>
      </p:sp>
    </p:spTree>
    <p:extLst>
      <p:ext uri="{BB962C8B-B14F-4D97-AF65-F5344CB8AC3E}">
        <p14:creationId xmlns:p14="http://schemas.microsoft.com/office/powerpoint/2010/main" val="37944446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180</a:t>
            </a:fld>
            <a:endParaRPr lang="en-US"/>
          </a:p>
        </p:txBody>
      </p:sp>
    </p:spTree>
    <p:extLst>
      <p:ext uri="{BB962C8B-B14F-4D97-AF65-F5344CB8AC3E}">
        <p14:creationId xmlns:p14="http://schemas.microsoft.com/office/powerpoint/2010/main" val="11921547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181</a:t>
            </a:fld>
            <a:endParaRPr lang="en-US"/>
          </a:p>
        </p:txBody>
      </p:sp>
    </p:spTree>
    <p:extLst>
      <p:ext uri="{BB962C8B-B14F-4D97-AF65-F5344CB8AC3E}">
        <p14:creationId xmlns:p14="http://schemas.microsoft.com/office/powerpoint/2010/main" val="33850202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182</a:t>
            </a:fld>
            <a:endParaRPr lang="en-US"/>
          </a:p>
        </p:txBody>
      </p:sp>
    </p:spTree>
    <p:extLst>
      <p:ext uri="{BB962C8B-B14F-4D97-AF65-F5344CB8AC3E}">
        <p14:creationId xmlns:p14="http://schemas.microsoft.com/office/powerpoint/2010/main" val="16188441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183</a:t>
            </a:fld>
            <a:endParaRPr lang="en-US"/>
          </a:p>
        </p:txBody>
      </p:sp>
    </p:spTree>
    <p:extLst>
      <p:ext uri="{BB962C8B-B14F-4D97-AF65-F5344CB8AC3E}">
        <p14:creationId xmlns:p14="http://schemas.microsoft.com/office/powerpoint/2010/main" val="3787735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184</a:t>
            </a:fld>
            <a:endParaRPr lang="en-US"/>
          </a:p>
        </p:txBody>
      </p:sp>
    </p:spTree>
    <p:extLst>
      <p:ext uri="{BB962C8B-B14F-4D97-AF65-F5344CB8AC3E}">
        <p14:creationId xmlns:p14="http://schemas.microsoft.com/office/powerpoint/2010/main" val="198026966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185</a:t>
            </a:fld>
            <a:endParaRPr lang="en-US"/>
          </a:p>
        </p:txBody>
      </p:sp>
    </p:spTree>
    <p:extLst>
      <p:ext uri="{BB962C8B-B14F-4D97-AF65-F5344CB8AC3E}">
        <p14:creationId xmlns:p14="http://schemas.microsoft.com/office/powerpoint/2010/main" val="40613159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186</a:t>
            </a:fld>
            <a:endParaRPr lang="en-US"/>
          </a:p>
        </p:txBody>
      </p:sp>
    </p:spTree>
    <p:extLst>
      <p:ext uri="{BB962C8B-B14F-4D97-AF65-F5344CB8AC3E}">
        <p14:creationId xmlns:p14="http://schemas.microsoft.com/office/powerpoint/2010/main" val="375138395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187</a:t>
            </a:fld>
            <a:endParaRPr lang="en-US"/>
          </a:p>
        </p:txBody>
      </p:sp>
    </p:spTree>
    <p:extLst>
      <p:ext uri="{BB962C8B-B14F-4D97-AF65-F5344CB8AC3E}">
        <p14:creationId xmlns:p14="http://schemas.microsoft.com/office/powerpoint/2010/main" val="301360166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188</a:t>
            </a:fld>
            <a:endParaRPr lang="en-US"/>
          </a:p>
        </p:txBody>
      </p:sp>
    </p:spTree>
    <p:extLst>
      <p:ext uri="{BB962C8B-B14F-4D97-AF65-F5344CB8AC3E}">
        <p14:creationId xmlns:p14="http://schemas.microsoft.com/office/powerpoint/2010/main" val="284743870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189</a:t>
            </a:fld>
            <a:endParaRPr lang="en-US"/>
          </a:p>
        </p:txBody>
      </p:sp>
    </p:spTree>
    <p:extLst>
      <p:ext uri="{BB962C8B-B14F-4D97-AF65-F5344CB8AC3E}">
        <p14:creationId xmlns:p14="http://schemas.microsoft.com/office/powerpoint/2010/main" val="195129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19</a:t>
            </a:fld>
            <a:endParaRPr lang="en-US"/>
          </a:p>
        </p:txBody>
      </p:sp>
    </p:spTree>
    <p:extLst>
      <p:ext uri="{BB962C8B-B14F-4D97-AF65-F5344CB8AC3E}">
        <p14:creationId xmlns:p14="http://schemas.microsoft.com/office/powerpoint/2010/main" val="402548768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190</a:t>
            </a:fld>
            <a:endParaRPr lang="en-US"/>
          </a:p>
        </p:txBody>
      </p:sp>
    </p:spTree>
    <p:extLst>
      <p:ext uri="{BB962C8B-B14F-4D97-AF65-F5344CB8AC3E}">
        <p14:creationId xmlns:p14="http://schemas.microsoft.com/office/powerpoint/2010/main" val="121524298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191</a:t>
            </a:fld>
            <a:endParaRPr lang="en-US"/>
          </a:p>
        </p:txBody>
      </p:sp>
    </p:spTree>
    <p:extLst>
      <p:ext uri="{BB962C8B-B14F-4D97-AF65-F5344CB8AC3E}">
        <p14:creationId xmlns:p14="http://schemas.microsoft.com/office/powerpoint/2010/main" val="235507092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192</a:t>
            </a:fld>
            <a:endParaRPr lang="en-US"/>
          </a:p>
        </p:txBody>
      </p:sp>
    </p:spTree>
    <p:extLst>
      <p:ext uri="{BB962C8B-B14F-4D97-AF65-F5344CB8AC3E}">
        <p14:creationId xmlns:p14="http://schemas.microsoft.com/office/powerpoint/2010/main" val="21934921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193</a:t>
            </a:fld>
            <a:endParaRPr lang="en-US"/>
          </a:p>
        </p:txBody>
      </p:sp>
    </p:spTree>
    <p:extLst>
      <p:ext uri="{BB962C8B-B14F-4D97-AF65-F5344CB8AC3E}">
        <p14:creationId xmlns:p14="http://schemas.microsoft.com/office/powerpoint/2010/main" val="13341993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194</a:t>
            </a:fld>
            <a:endParaRPr lang="en-US"/>
          </a:p>
        </p:txBody>
      </p:sp>
    </p:spTree>
    <p:extLst>
      <p:ext uri="{BB962C8B-B14F-4D97-AF65-F5344CB8AC3E}">
        <p14:creationId xmlns:p14="http://schemas.microsoft.com/office/powerpoint/2010/main" val="96059383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195</a:t>
            </a:fld>
            <a:endParaRPr lang="en-US"/>
          </a:p>
        </p:txBody>
      </p:sp>
    </p:spTree>
    <p:extLst>
      <p:ext uri="{BB962C8B-B14F-4D97-AF65-F5344CB8AC3E}">
        <p14:creationId xmlns:p14="http://schemas.microsoft.com/office/powerpoint/2010/main" val="320779782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196</a:t>
            </a:fld>
            <a:endParaRPr lang="en-US"/>
          </a:p>
        </p:txBody>
      </p:sp>
    </p:spTree>
    <p:extLst>
      <p:ext uri="{BB962C8B-B14F-4D97-AF65-F5344CB8AC3E}">
        <p14:creationId xmlns:p14="http://schemas.microsoft.com/office/powerpoint/2010/main" val="13240720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197</a:t>
            </a:fld>
            <a:endParaRPr lang="en-US"/>
          </a:p>
        </p:txBody>
      </p:sp>
    </p:spTree>
    <p:extLst>
      <p:ext uri="{BB962C8B-B14F-4D97-AF65-F5344CB8AC3E}">
        <p14:creationId xmlns:p14="http://schemas.microsoft.com/office/powerpoint/2010/main" val="34085972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198</a:t>
            </a:fld>
            <a:endParaRPr lang="en-US"/>
          </a:p>
        </p:txBody>
      </p:sp>
    </p:spTree>
    <p:extLst>
      <p:ext uri="{BB962C8B-B14F-4D97-AF65-F5344CB8AC3E}">
        <p14:creationId xmlns:p14="http://schemas.microsoft.com/office/powerpoint/2010/main" val="10028907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199</a:t>
            </a:fld>
            <a:endParaRPr lang="en-US"/>
          </a:p>
        </p:txBody>
      </p:sp>
    </p:spTree>
    <p:extLst>
      <p:ext uri="{BB962C8B-B14F-4D97-AF65-F5344CB8AC3E}">
        <p14:creationId xmlns:p14="http://schemas.microsoft.com/office/powerpoint/2010/main" val="74622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a:t>
            </a:fld>
            <a:endParaRPr lang="en-US"/>
          </a:p>
        </p:txBody>
      </p:sp>
    </p:spTree>
    <p:extLst>
      <p:ext uri="{BB962C8B-B14F-4D97-AF65-F5344CB8AC3E}">
        <p14:creationId xmlns:p14="http://schemas.microsoft.com/office/powerpoint/2010/main" val="1452425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20</a:t>
            </a:fld>
            <a:endParaRPr lang="en-US"/>
          </a:p>
        </p:txBody>
      </p:sp>
    </p:spTree>
    <p:extLst>
      <p:ext uri="{BB962C8B-B14F-4D97-AF65-F5344CB8AC3E}">
        <p14:creationId xmlns:p14="http://schemas.microsoft.com/office/powerpoint/2010/main" val="169076546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200</a:t>
            </a:fld>
            <a:endParaRPr lang="en-US"/>
          </a:p>
        </p:txBody>
      </p:sp>
    </p:spTree>
    <p:extLst>
      <p:ext uri="{BB962C8B-B14F-4D97-AF65-F5344CB8AC3E}">
        <p14:creationId xmlns:p14="http://schemas.microsoft.com/office/powerpoint/2010/main" val="148901420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201</a:t>
            </a:fld>
            <a:endParaRPr lang="en-US"/>
          </a:p>
        </p:txBody>
      </p:sp>
    </p:spTree>
    <p:extLst>
      <p:ext uri="{BB962C8B-B14F-4D97-AF65-F5344CB8AC3E}">
        <p14:creationId xmlns:p14="http://schemas.microsoft.com/office/powerpoint/2010/main" val="75742335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202</a:t>
            </a:fld>
            <a:endParaRPr lang="en-US"/>
          </a:p>
        </p:txBody>
      </p:sp>
    </p:spTree>
    <p:extLst>
      <p:ext uri="{BB962C8B-B14F-4D97-AF65-F5344CB8AC3E}">
        <p14:creationId xmlns:p14="http://schemas.microsoft.com/office/powerpoint/2010/main" val="35803077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203</a:t>
            </a:fld>
            <a:endParaRPr lang="en-US"/>
          </a:p>
        </p:txBody>
      </p:sp>
    </p:spTree>
    <p:extLst>
      <p:ext uri="{BB962C8B-B14F-4D97-AF65-F5344CB8AC3E}">
        <p14:creationId xmlns:p14="http://schemas.microsoft.com/office/powerpoint/2010/main" val="104929136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204</a:t>
            </a:fld>
            <a:endParaRPr lang="en-US"/>
          </a:p>
        </p:txBody>
      </p:sp>
    </p:spTree>
    <p:extLst>
      <p:ext uri="{BB962C8B-B14F-4D97-AF65-F5344CB8AC3E}">
        <p14:creationId xmlns:p14="http://schemas.microsoft.com/office/powerpoint/2010/main" val="90681757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205</a:t>
            </a:fld>
            <a:endParaRPr lang="en-US"/>
          </a:p>
        </p:txBody>
      </p:sp>
    </p:spTree>
    <p:extLst>
      <p:ext uri="{BB962C8B-B14F-4D97-AF65-F5344CB8AC3E}">
        <p14:creationId xmlns:p14="http://schemas.microsoft.com/office/powerpoint/2010/main" val="360666087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206</a:t>
            </a:fld>
            <a:endParaRPr lang="en-US"/>
          </a:p>
        </p:txBody>
      </p:sp>
    </p:spTree>
    <p:extLst>
      <p:ext uri="{BB962C8B-B14F-4D97-AF65-F5344CB8AC3E}">
        <p14:creationId xmlns:p14="http://schemas.microsoft.com/office/powerpoint/2010/main" val="229761907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207</a:t>
            </a:fld>
            <a:endParaRPr lang="en-US"/>
          </a:p>
        </p:txBody>
      </p:sp>
    </p:spTree>
    <p:extLst>
      <p:ext uri="{BB962C8B-B14F-4D97-AF65-F5344CB8AC3E}">
        <p14:creationId xmlns:p14="http://schemas.microsoft.com/office/powerpoint/2010/main" val="20402959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208</a:t>
            </a:fld>
            <a:endParaRPr lang="en-US"/>
          </a:p>
        </p:txBody>
      </p:sp>
    </p:spTree>
    <p:extLst>
      <p:ext uri="{BB962C8B-B14F-4D97-AF65-F5344CB8AC3E}">
        <p14:creationId xmlns:p14="http://schemas.microsoft.com/office/powerpoint/2010/main" val="249364914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209</a:t>
            </a:fld>
            <a:endParaRPr lang="en-US"/>
          </a:p>
        </p:txBody>
      </p:sp>
    </p:spTree>
    <p:extLst>
      <p:ext uri="{BB962C8B-B14F-4D97-AF65-F5344CB8AC3E}">
        <p14:creationId xmlns:p14="http://schemas.microsoft.com/office/powerpoint/2010/main" val="16572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21</a:t>
            </a:fld>
            <a:endParaRPr lang="en-US"/>
          </a:p>
        </p:txBody>
      </p:sp>
    </p:spTree>
    <p:extLst>
      <p:ext uri="{BB962C8B-B14F-4D97-AF65-F5344CB8AC3E}">
        <p14:creationId xmlns:p14="http://schemas.microsoft.com/office/powerpoint/2010/main" val="403901597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210</a:t>
            </a:fld>
            <a:endParaRPr lang="en-US"/>
          </a:p>
        </p:txBody>
      </p:sp>
    </p:spTree>
    <p:extLst>
      <p:ext uri="{BB962C8B-B14F-4D97-AF65-F5344CB8AC3E}">
        <p14:creationId xmlns:p14="http://schemas.microsoft.com/office/powerpoint/2010/main" val="191046980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211</a:t>
            </a:fld>
            <a:endParaRPr lang="en-US"/>
          </a:p>
        </p:txBody>
      </p:sp>
    </p:spTree>
    <p:extLst>
      <p:ext uri="{BB962C8B-B14F-4D97-AF65-F5344CB8AC3E}">
        <p14:creationId xmlns:p14="http://schemas.microsoft.com/office/powerpoint/2010/main" val="427710010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212</a:t>
            </a:fld>
            <a:endParaRPr lang="en-US"/>
          </a:p>
        </p:txBody>
      </p:sp>
    </p:spTree>
    <p:extLst>
      <p:ext uri="{BB962C8B-B14F-4D97-AF65-F5344CB8AC3E}">
        <p14:creationId xmlns:p14="http://schemas.microsoft.com/office/powerpoint/2010/main" val="6797035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213</a:t>
            </a:fld>
            <a:endParaRPr lang="en-US"/>
          </a:p>
        </p:txBody>
      </p:sp>
    </p:spTree>
    <p:extLst>
      <p:ext uri="{BB962C8B-B14F-4D97-AF65-F5344CB8AC3E}">
        <p14:creationId xmlns:p14="http://schemas.microsoft.com/office/powerpoint/2010/main" val="30458816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214</a:t>
            </a:fld>
            <a:endParaRPr lang="en-US"/>
          </a:p>
        </p:txBody>
      </p:sp>
    </p:spTree>
    <p:extLst>
      <p:ext uri="{BB962C8B-B14F-4D97-AF65-F5344CB8AC3E}">
        <p14:creationId xmlns:p14="http://schemas.microsoft.com/office/powerpoint/2010/main" val="201623491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215</a:t>
            </a:fld>
            <a:endParaRPr lang="en-US"/>
          </a:p>
        </p:txBody>
      </p:sp>
    </p:spTree>
    <p:extLst>
      <p:ext uri="{BB962C8B-B14F-4D97-AF65-F5344CB8AC3E}">
        <p14:creationId xmlns:p14="http://schemas.microsoft.com/office/powerpoint/2010/main" val="86191771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216</a:t>
            </a:fld>
            <a:endParaRPr lang="en-US"/>
          </a:p>
        </p:txBody>
      </p:sp>
    </p:spTree>
    <p:extLst>
      <p:ext uri="{BB962C8B-B14F-4D97-AF65-F5344CB8AC3E}">
        <p14:creationId xmlns:p14="http://schemas.microsoft.com/office/powerpoint/2010/main" val="238038651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25211-9964-4921-9BA0-49DBB017A64C}" type="slidenum">
              <a:rPr lang="en-US" smtClean="0"/>
              <a:pPr/>
              <a:t>217</a:t>
            </a:fld>
            <a:endParaRPr lang="en-US"/>
          </a:p>
        </p:txBody>
      </p:sp>
    </p:spTree>
    <p:extLst>
      <p:ext uri="{BB962C8B-B14F-4D97-AF65-F5344CB8AC3E}">
        <p14:creationId xmlns:p14="http://schemas.microsoft.com/office/powerpoint/2010/main" val="246288195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218</a:t>
            </a:fld>
            <a:endParaRPr lang="en-US"/>
          </a:p>
        </p:txBody>
      </p:sp>
    </p:spTree>
    <p:extLst>
      <p:ext uri="{BB962C8B-B14F-4D97-AF65-F5344CB8AC3E}">
        <p14:creationId xmlns:p14="http://schemas.microsoft.com/office/powerpoint/2010/main" val="405528843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219</a:t>
            </a:fld>
            <a:endParaRPr lang="en-US"/>
          </a:p>
        </p:txBody>
      </p:sp>
    </p:spTree>
    <p:extLst>
      <p:ext uri="{BB962C8B-B14F-4D97-AF65-F5344CB8AC3E}">
        <p14:creationId xmlns:p14="http://schemas.microsoft.com/office/powerpoint/2010/main" val="72675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22</a:t>
            </a:fld>
            <a:endParaRPr lang="en-US"/>
          </a:p>
        </p:txBody>
      </p:sp>
    </p:spTree>
    <p:extLst>
      <p:ext uri="{BB962C8B-B14F-4D97-AF65-F5344CB8AC3E}">
        <p14:creationId xmlns:p14="http://schemas.microsoft.com/office/powerpoint/2010/main" val="111524870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D01A2-D1D1-4491-A29F-FB511D5142D9}" type="slidenum">
              <a:rPr lang="en-US" smtClean="0"/>
              <a:pPr/>
              <a:t>220</a:t>
            </a:fld>
            <a:endParaRPr lang="en-US"/>
          </a:p>
        </p:txBody>
      </p:sp>
    </p:spTree>
    <p:extLst>
      <p:ext uri="{BB962C8B-B14F-4D97-AF65-F5344CB8AC3E}">
        <p14:creationId xmlns:p14="http://schemas.microsoft.com/office/powerpoint/2010/main" val="139455604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221</a:t>
            </a:fld>
            <a:endParaRPr lang="en-US"/>
          </a:p>
        </p:txBody>
      </p:sp>
    </p:spTree>
    <p:extLst>
      <p:ext uri="{BB962C8B-B14F-4D97-AF65-F5344CB8AC3E}">
        <p14:creationId xmlns:p14="http://schemas.microsoft.com/office/powerpoint/2010/main" val="30255175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222</a:t>
            </a:fld>
            <a:endParaRPr lang="en-US"/>
          </a:p>
        </p:txBody>
      </p:sp>
    </p:spTree>
    <p:extLst>
      <p:ext uri="{BB962C8B-B14F-4D97-AF65-F5344CB8AC3E}">
        <p14:creationId xmlns:p14="http://schemas.microsoft.com/office/powerpoint/2010/main" val="72287573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223</a:t>
            </a:fld>
            <a:endParaRPr lang="en-US"/>
          </a:p>
        </p:txBody>
      </p:sp>
    </p:spTree>
    <p:extLst>
      <p:ext uri="{BB962C8B-B14F-4D97-AF65-F5344CB8AC3E}">
        <p14:creationId xmlns:p14="http://schemas.microsoft.com/office/powerpoint/2010/main" val="140236927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224</a:t>
            </a:fld>
            <a:endParaRPr lang="en-US"/>
          </a:p>
        </p:txBody>
      </p:sp>
    </p:spTree>
    <p:extLst>
      <p:ext uri="{BB962C8B-B14F-4D97-AF65-F5344CB8AC3E}">
        <p14:creationId xmlns:p14="http://schemas.microsoft.com/office/powerpoint/2010/main" val="278436758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225</a:t>
            </a:fld>
            <a:endParaRPr lang="en-US"/>
          </a:p>
        </p:txBody>
      </p:sp>
    </p:spTree>
    <p:extLst>
      <p:ext uri="{BB962C8B-B14F-4D97-AF65-F5344CB8AC3E}">
        <p14:creationId xmlns:p14="http://schemas.microsoft.com/office/powerpoint/2010/main" val="419452488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226</a:t>
            </a:fld>
            <a:endParaRPr lang="en-US"/>
          </a:p>
        </p:txBody>
      </p:sp>
    </p:spTree>
    <p:extLst>
      <p:ext uri="{BB962C8B-B14F-4D97-AF65-F5344CB8AC3E}">
        <p14:creationId xmlns:p14="http://schemas.microsoft.com/office/powerpoint/2010/main" val="114740582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227</a:t>
            </a:fld>
            <a:endParaRPr lang="en-US"/>
          </a:p>
        </p:txBody>
      </p:sp>
    </p:spTree>
    <p:extLst>
      <p:ext uri="{BB962C8B-B14F-4D97-AF65-F5344CB8AC3E}">
        <p14:creationId xmlns:p14="http://schemas.microsoft.com/office/powerpoint/2010/main" val="179529008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228</a:t>
            </a:fld>
            <a:endParaRPr lang="en-US"/>
          </a:p>
        </p:txBody>
      </p:sp>
    </p:spTree>
    <p:extLst>
      <p:ext uri="{BB962C8B-B14F-4D97-AF65-F5344CB8AC3E}">
        <p14:creationId xmlns:p14="http://schemas.microsoft.com/office/powerpoint/2010/main" val="87550229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229</a:t>
            </a:fld>
            <a:endParaRPr lang="en-US"/>
          </a:p>
        </p:txBody>
      </p:sp>
    </p:spTree>
    <p:extLst>
      <p:ext uri="{BB962C8B-B14F-4D97-AF65-F5344CB8AC3E}">
        <p14:creationId xmlns:p14="http://schemas.microsoft.com/office/powerpoint/2010/main" val="418145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23</a:t>
            </a:fld>
            <a:endParaRPr lang="en-US"/>
          </a:p>
        </p:txBody>
      </p:sp>
    </p:spTree>
    <p:extLst>
      <p:ext uri="{BB962C8B-B14F-4D97-AF65-F5344CB8AC3E}">
        <p14:creationId xmlns:p14="http://schemas.microsoft.com/office/powerpoint/2010/main" val="109966237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230</a:t>
            </a:fld>
            <a:endParaRPr lang="en-US"/>
          </a:p>
        </p:txBody>
      </p:sp>
    </p:spTree>
    <p:extLst>
      <p:ext uri="{BB962C8B-B14F-4D97-AF65-F5344CB8AC3E}">
        <p14:creationId xmlns:p14="http://schemas.microsoft.com/office/powerpoint/2010/main" val="218317712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231</a:t>
            </a:fld>
            <a:endParaRPr lang="en-US"/>
          </a:p>
        </p:txBody>
      </p:sp>
    </p:spTree>
    <p:extLst>
      <p:ext uri="{BB962C8B-B14F-4D97-AF65-F5344CB8AC3E}">
        <p14:creationId xmlns:p14="http://schemas.microsoft.com/office/powerpoint/2010/main" val="374639837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232</a:t>
            </a:fld>
            <a:endParaRPr lang="en-US"/>
          </a:p>
        </p:txBody>
      </p:sp>
    </p:spTree>
    <p:extLst>
      <p:ext uri="{BB962C8B-B14F-4D97-AF65-F5344CB8AC3E}">
        <p14:creationId xmlns:p14="http://schemas.microsoft.com/office/powerpoint/2010/main" val="376936337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233</a:t>
            </a:fld>
            <a:endParaRPr lang="en-US"/>
          </a:p>
        </p:txBody>
      </p:sp>
    </p:spTree>
    <p:extLst>
      <p:ext uri="{BB962C8B-B14F-4D97-AF65-F5344CB8AC3E}">
        <p14:creationId xmlns:p14="http://schemas.microsoft.com/office/powerpoint/2010/main" val="70763644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234</a:t>
            </a:fld>
            <a:endParaRPr lang="en-US"/>
          </a:p>
        </p:txBody>
      </p:sp>
    </p:spTree>
    <p:extLst>
      <p:ext uri="{BB962C8B-B14F-4D97-AF65-F5344CB8AC3E}">
        <p14:creationId xmlns:p14="http://schemas.microsoft.com/office/powerpoint/2010/main" val="300046146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235</a:t>
            </a:fld>
            <a:endParaRPr lang="en-US"/>
          </a:p>
        </p:txBody>
      </p:sp>
    </p:spTree>
    <p:extLst>
      <p:ext uri="{BB962C8B-B14F-4D97-AF65-F5344CB8AC3E}">
        <p14:creationId xmlns:p14="http://schemas.microsoft.com/office/powerpoint/2010/main" val="374721541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236</a:t>
            </a:fld>
            <a:endParaRPr lang="en-US"/>
          </a:p>
        </p:txBody>
      </p:sp>
    </p:spTree>
    <p:extLst>
      <p:ext uri="{BB962C8B-B14F-4D97-AF65-F5344CB8AC3E}">
        <p14:creationId xmlns:p14="http://schemas.microsoft.com/office/powerpoint/2010/main" val="196350005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237</a:t>
            </a:fld>
            <a:endParaRPr lang="en-US"/>
          </a:p>
        </p:txBody>
      </p:sp>
    </p:spTree>
    <p:extLst>
      <p:ext uri="{BB962C8B-B14F-4D97-AF65-F5344CB8AC3E}">
        <p14:creationId xmlns:p14="http://schemas.microsoft.com/office/powerpoint/2010/main" val="321268206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238</a:t>
            </a:fld>
            <a:endParaRPr lang="en-US"/>
          </a:p>
        </p:txBody>
      </p:sp>
    </p:spTree>
    <p:extLst>
      <p:ext uri="{BB962C8B-B14F-4D97-AF65-F5344CB8AC3E}">
        <p14:creationId xmlns:p14="http://schemas.microsoft.com/office/powerpoint/2010/main" val="24781675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239</a:t>
            </a:fld>
            <a:endParaRPr lang="en-US"/>
          </a:p>
        </p:txBody>
      </p:sp>
    </p:spTree>
    <p:extLst>
      <p:ext uri="{BB962C8B-B14F-4D97-AF65-F5344CB8AC3E}">
        <p14:creationId xmlns:p14="http://schemas.microsoft.com/office/powerpoint/2010/main" val="3881235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24</a:t>
            </a:fld>
            <a:endParaRPr lang="en-US"/>
          </a:p>
        </p:txBody>
      </p:sp>
    </p:spTree>
    <p:extLst>
      <p:ext uri="{BB962C8B-B14F-4D97-AF65-F5344CB8AC3E}">
        <p14:creationId xmlns:p14="http://schemas.microsoft.com/office/powerpoint/2010/main" val="411550076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240</a:t>
            </a:fld>
            <a:endParaRPr lang="en-US"/>
          </a:p>
        </p:txBody>
      </p:sp>
    </p:spTree>
    <p:extLst>
      <p:ext uri="{BB962C8B-B14F-4D97-AF65-F5344CB8AC3E}">
        <p14:creationId xmlns:p14="http://schemas.microsoft.com/office/powerpoint/2010/main" val="416733597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D01A2-D1D1-4491-A29F-FB511D5142D9}" type="slidenum">
              <a:rPr lang="en-US" smtClean="0"/>
              <a:pPr/>
              <a:t>241</a:t>
            </a:fld>
            <a:endParaRPr lang="en-US"/>
          </a:p>
        </p:txBody>
      </p:sp>
    </p:spTree>
    <p:extLst>
      <p:ext uri="{BB962C8B-B14F-4D97-AF65-F5344CB8AC3E}">
        <p14:creationId xmlns:p14="http://schemas.microsoft.com/office/powerpoint/2010/main" val="277180470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D01A2-D1D1-4491-A29F-FB511D5142D9}" type="slidenum">
              <a:rPr lang="en-US" smtClean="0"/>
              <a:pPr/>
              <a:t>242</a:t>
            </a:fld>
            <a:endParaRPr lang="en-US"/>
          </a:p>
        </p:txBody>
      </p:sp>
    </p:spTree>
    <p:extLst>
      <p:ext uri="{BB962C8B-B14F-4D97-AF65-F5344CB8AC3E}">
        <p14:creationId xmlns:p14="http://schemas.microsoft.com/office/powerpoint/2010/main" val="88979683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D01A2-D1D1-4491-A29F-FB511D5142D9}" type="slidenum">
              <a:rPr lang="en-US" smtClean="0"/>
              <a:pPr/>
              <a:t>243</a:t>
            </a:fld>
            <a:endParaRPr lang="en-US"/>
          </a:p>
        </p:txBody>
      </p:sp>
    </p:spTree>
    <p:extLst>
      <p:ext uri="{BB962C8B-B14F-4D97-AF65-F5344CB8AC3E}">
        <p14:creationId xmlns:p14="http://schemas.microsoft.com/office/powerpoint/2010/main" val="83032219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244</a:t>
            </a:fld>
            <a:endParaRPr lang="en-US"/>
          </a:p>
        </p:txBody>
      </p:sp>
    </p:spTree>
    <p:extLst>
      <p:ext uri="{BB962C8B-B14F-4D97-AF65-F5344CB8AC3E}">
        <p14:creationId xmlns:p14="http://schemas.microsoft.com/office/powerpoint/2010/main" val="249735450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D01A2-D1D1-4491-A29F-FB511D5142D9}" type="slidenum">
              <a:rPr lang="en-US" smtClean="0"/>
              <a:pPr/>
              <a:t>245</a:t>
            </a:fld>
            <a:endParaRPr lang="en-US"/>
          </a:p>
        </p:txBody>
      </p:sp>
    </p:spTree>
    <p:extLst>
      <p:ext uri="{BB962C8B-B14F-4D97-AF65-F5344CB8AC3E}">
        <p14:creationId xmlns:p14="http://schemas.microsoft.com/office/powerpoint/2010/main" val="153092305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246</a:t>
            </a:fld>
            <a:endParaRPr lang="en-US"/>
          </a:p>
        </p:txBody>
      </p:sp>
    </p:spTree>
    <p:extLst>
      <p:ext uri="{BB962C8B-B14F-4D97-AF65-F5344CB8AC3E}">
        <p14:creationId xmlns:p14="http://schemas.microsoft.com/office/powerpoint/2010/main" val="42121700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247</a:t>
            </a:fld>
            <a:endParaRPr lang="en-US"/>
          </a:p>
        </p:txBody>
      </p:sp>
    </p:spTree>
    <p:extLst>
      <p:ext uri="{BB962C8B-B14F-4D97-AF65-F5344CB8AC3E}">
        <p14:creationId xmlns:p14="http://schemas.microsoft.com/office/powerpoint/2010/main" val="9267987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248</a:t>
            </a:fld>
            <a:endParaRPr lang="en-US"/>
          </a:p>
        </p:txBody>
      </p:sp>
    </p:spTree>
    <p:extLst>
      <p:ext uri="{BB962C8B-B14F-4D97-AF65-F5344CB8AC3E}">
        <p14:creationId xmlns:p14="http://schemas.microsoft.com/office/powerpoint/2010/main" val="300218188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249</a:t>
            </a:fld>
            <a:endParaRPr lang="en-US"/>
          </a:p>
        </p:txBody>
      </p:sp>
    </p:spTree>
    <p:extLst>
      <p:ext uri="{BB962C8B-B14F-4D97-AF65-F5344CB8AC3E}">
        <p14:creationId xmlns:p14="http://schemas.microsoft.com/office/powerpoint/2010/main" val="2512878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25</a:t>
            </a:fld>
            <a:endParaRPr lang="en-US"/>
          </a:p>
        </p:txBody>
      </p:sp>
    </p:spTree>
    <p:extLst>
      <p:ext uri="{BB962C8B-B14F-4D97-AF65-F5344CB8AC3E}">
        <p14:creationId xmlns:p14="http://schemas.microsoft.com/office/powerpoint/2010/main" val="96309604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250</a:t>
            </a:fld>
            <a:endParaRPr lang="en-US"/>
          </a:p>
        </p:txBody>
      </p:sp>
    </p:spTree>
    <p:extLst>
      <p:ext uri="{BB962C8B-B14F-4D97-AF65-F5344CB8AC3E}">
        <p14:creationId xmlns:p14="http://schemas.microsoft.com/office/powerpoint/2010/main" val="152137767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251</a:t>
            </a:fld>
            <a:endParaRPr lang="en-US"/>
          </a:p>
        </p:txBody>
      </p:sp>
    </p:spTree>
    <p:extLst>
      <p:ext uri="{BB962C8B-B14F-4D97-AF65-F5344CB8AC3E}">
        <p14:creationId xmlns:p14="http://schemas.microsoft.com/office/powerpoint/2010/main" val="126465735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252</a:t>
            </a:fld>
            <a:endParaRPr lang="en-US"/>
          </a:p>
        </p:txBody>
      </p:sp>
    </p:spTree>
    <p:extLst>
      <p:ext uri="{BB962C8B-B14F-4D97-AF65-F5344CB8AC3E}">
        <p14:creationId xmlns:p14="http://schemas.microsoft.com/office/powerpoint/2010/main" val="217371934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253</a:t>
            </a:fld>
            <a:endParaRPr lang="en-US"/>
          </a:p>
        </p:txBody>
      </p:sp>
    </p:spTree>
    <p:extLst>
      <p:ext uri="{BB962C8B-B14F-4D97-AF65-F5344CB8AC3E}">
        <p14:creationId xmlns:p14="http://schemas.microsoft.com/office/powerpoint/2010/main" val="143996806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254</a:t>
            </a:fld>
            <a:endParaRPr lang="en-US"/>
          </a:p>
        </p:txBody>
      </p:sp>
    </p:spTree>
    <p:extLst>
      <p:ext uri="{BB962C8B-B14F-4D97-AF65-F5344CB8AC3E}">
        <p14:creationId xmlns:p14="http://schemas.microsoft.com/office/powerpoint/2010/main" val="144232067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255</a:t>
            </a:fld>
            <a:endParaRPr lang="en-US"/>
          </a:p>
        </p:txBody>
      </p:sp>
    </p:spTree>
    <p:extLst>
      <p:ext uri="{BB962C8B-B14F-4D97-AF65-F5344CB8AC3E}">
        <p14:creationId xmlns:p14="http://schemas.microsoft.com/office/powerpoint/2010/main" val="374992748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256</a:t>
            </a:fld>
            <a:endParaRPr lang="en-US"/>
          </a:p>
        </p:txBody>
      </p:sp>
    </p:spTree>
    <p:extLst>
      <p:ext uri="{BB962C8B-B14F-4D97-AF65-F5344CB8AC3E}">
        <p14:creationId xmlns:p14="http://schemas.microsoft.com/office/powerpoint/2010/main" val="329346285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257</a:t>
            </a:fld>
            <a:endParaRPr lang="en-US"/>
          </a:p>
        </p:txBody>
      </p:sp>
    </p:spTree>
    <p:extLst>
      <p:ext uri="{BB962C8B-B14F-4D97-AF65-F5344CB8AC3E}">
        <p14:creationId xmlns:p14="http://schemas.microsoft.com/office/powerpoint/2010/main" val="14591900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258</a:t>
            </a:fld>
            <a:endParaRPr lang="en-US"/>
          </a:p>
        </p:txBody>
      </p:sp>
    </p:spTree>
    <p:extLst>
      <p:ext uri="{BB962C8B-B14F-4D97-AF65-F5344CB8AC3E}">
        <p14:creationId xmlns:p14="http://schemas.microsoft.com/office/powerpoint/2010/main" val="42234507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259</a:t>
            </a:fld>
            <a:endParaRPr lang="en-US"/>
          </a:p>
        </p:txBody>
      </p:sp>
    </p:spTree>
    <p:extLst>
      <p:ext uri="{BB962C8B-B14F-4D97-AF65-F5344CB8AC3E}">
        <p14:creationId xmlns:p14="http://schemas.microsoft.com/office/powerpoint/2010/main" val="234499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26</a:t>
            </a:fld>
            <a:endParaRPr lang="en-US"/>
          </a:p>
        </p:txBody>
      </p:sp>
    </p:spTree>
    <p:extLst>
      <p:ext uri="{BB962C8B-B14F-4D97-AF65-F5344CB8AC3E}">
        <p14:creationId xmlns:p14="http://schemas.microsoft.com/office/powerpoint/2010/main" val="11228498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260</a:t>
            </a:fld>
            <a:endParaRPr lang="en-US"/>
          </a:p>
        </p:txBody>
      </p:sp>
    </p:spTree>
    <p:extLst>
      <p:ext uri="{BB962C8B-B14F-4D97-AF65-F5344CB8AC3E}">
        <p14:creationId xmlns:p14="http://schemas.microsoft.com/office/powerpoint/2010/main" val="153962278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261</a:t>
            </a:fld>
            <a:endParaRPr lang="en-US"/>
          </a:p>
        </p:txBody>
      </p:sp>
    </p:spTree>
    <p:extLst>
      <p:ext uri="{BB962C8B-B14F-4D97-AF65-F5344CB8AC3E}">
        <p14:creationId xmlns:p14="http://schemas.microsoft.com/office/powerpoint/2010/main" val="73287066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262</a:t>
            </a:fld>
            <a:endParaRPr lang="en-US"/>
          </a:p>
        </p:txBody>
      </p:sp>
    </p:spTree>
    <p:extLst>
      <p:ext uri="{BB962C8B-B14F-4D97-AF65-F5344CB8AC3E}">
        <p14:creationId xmlns:p14="http://schemas.microsoft.com/office/powerpoint/2010/main" val="217524476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263</a:t>
            </a:fld>
            <a:endParaRPr lang="en-US"/>
          </a:p>
        </p:txBody>
      </p:sp>
    </p:spTree>
    <p:extLst>
      <p:ext uri="{BB962C8B-B14F-4D97-AF65-F5344CB8AC3E}">
        <p14:creationId xmlns:p14="http://schemas.microsoft.com/office/powerpoint/2010/main" val="169980748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EC3173-AFFF-4CBE-A875-9E68AF632779}" type="slidenum">
              <a:rPr lang="en-GB" smtClean="0"/>
              <a:pPr>
                <a:defRPr/>
              </a:pPr>
              <a:t>264</a:t>
            </a:fld>
            <a:endParaRPr lang="en-GB"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81433579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C14202-72E0-4831-855F-EBF9BEDDFFE6}" type="slidenum">
              <a:rPr lang="en-GB" smtClean="0"/>
              <a:pPr>
                <a:defRPr/>
              </a:pPr>
              <a:t>265</a:t>
            </a:fld>
            <a:endParaRPr lang="en-GB"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3299615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266</a:t>
            </a:fld>
            <a:endParaRPr lang="en-US"/>
          </a:p>
        </p:txBody>
      </p:sp>
    </p:spTree>
    <p:extLst>
      <p:ext uri="{BB962C8B-B14F-4D97-AF65-F5344CB8AC3E}">
        <p14:creationId xmlns:p14="http://schemas.microsoft.com/office/powerpoint/2010/main" val="232106097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267</a:t>
            </a:fld>
            <a:endParaRPr lang="en-US"/>
          </a:p>
        </p:txBody>
      </p:sp>
    </p:spTree>
    <p:extLst>
      <p:ext uri="{BB962C8B-B14F-4D97-AF65-F5344CB8AC3E}">
        <p14:creationId xmlns:p14="http://schemas.microsoft.com/office/powerpoint/2010/main" val="150915928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558C3C-4C8C-4B90-8CEB-C074527D4140}" type="slidenum">
              <a:rPr lang="ga-IE" smtClean="0">
                <a:cs typeface="Arial" charset="0"/>
              </a:rPr>
              <a:pPr fontAlgn="base">
                <a:spcBef>
                  <a:spcPct val="0"/>
                </a:spcBef>
                <a:spcAft>
                  <a:spcPct val="0"/>
                </a:spcAft>
                <a:defRPr/>
              </a:pPr>
              <a:t>268</a:t>
            </a:fld>
            <a:endParaRPr lang="ga-IE" smtClean="0">
              <a:cs typeface="Arial" charset="0"/>
            </a:endParaRPr>
          </a:p>
        </p:txBody>
      </p:sp>
    </p:spTree>
    <p:extLst>
      <p:ext uri="{BB962C8B-B14F-4D97-AF65-F5344CB8AC3E}">
        <p14:creationId xmlns:p14="http://schemas.microsoft.com/office/powerpoint/2010/main" val="19551109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DC8112-32E2-4706-8AC4-06DAA28E2707}" type="slidenum">
              <a:rPr lang="ga-IE" smtClean="0">
                <a:cs typeface="Arial" charset="0"/>
              </a:rPr>
              <a:pPr fontAlgn="base">
                <a:spcBef>
                  <a:spcPct val="0"/>
                </a:spcBef>
                <a:spcAft>
                  <a:spcPct val="0"/>
                </a:spcAft>
                <a:defRPr/>
              </a:pPr>
              <a:t>269</a:t>
            </a:fld>
            <a:endParaRPr lang="ga-IE" smtClean="0">
              <a:cs typeface="Arial" charset="0"/>
            </a:endParaRPr>
          </a:p>
        </p:txBody>
      </p:sp>
    </p:spTree>
    <p:extLst>
      <p:ext uri="{BB962C8B-B14F-4D97-AF65-F5344CB8AC3E}">
        <p14:creationId xmlns:p14="http://schemas.microsoft.com/office/powerpoint/2010/main" val="3359627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a:t>
            </a:fld>
            <a:endParaRPr lang="en-US"/>
          </a:p>
        </p:txBody>
      </p:sp>
    </p:spTree>
    <p:extLst>
      <p:ext uri="{BB962C8B-B14F-4D97-AF65-F5344CB8AC3E}">
        <p14:creationId xmlns:p14="http://schemas.microsoft.com/office/powerpoint/2010/main" val="262155291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270</a:t>
            </a:fld>
            <a:endParaRPr lang="en-US"/>
          </a:p>
        </p:txBody>
      </p:sp>
    </p:spTree>
    <p:extLst>
      <p:ext uri="{BB962C8B-B14F-4D97-AF65-F5344CB8AC3E}">
        <p14:creationId xmlns:p14="http://schemas.microsoft.com/office/powerpoint/2010/main" val="35864866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271</a:t>
            </a:fld>
            <a:endParaRPr lang="en-US"/>
          </a:p>
        </p:txBody>
      </p:sp>
    </p:spTree>
    <p:extLst>
      <p:ext uri="{BB962C8B-B14F-4D97-AF65-F5344CB8AC3E}">
        <p14:creationId xmlns:p14="http://schemas.microsoft.com/office/powerpoint/2010/main" val="141327713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272</a:t>
            </a:fld>
            <a:endParaRPr lang="en-US"/>
          </a:p>
        </p:txBody>
      </p:sp>
    </p:spTree>
    <p:extLst>
      <p:ext uri="{BB962C8B-B14F-4D97-AF65-F5344CB8AC3E}">
        <p14:creationId xmlns:p14="http://schemas.microsoft.com/office/powerpoint/2010/main" val="327070614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273</a:t>
            </a:fld>
            <a:endParaRPr lang="en-US"/>
          </a:p>
        </p:txBody>
      </p:sp>
    </p:spTree>
    <p:extLst>
      <p:ext uri="{BB962C8B-B14F-4D97-AF65-F5344CB8AC3E}">
        <p14:creationId xmlns:p14="http://schemas.microsoft.com/office/powerpoint/2010/main" val="358554376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274</a:t>
            </a:fld>
            <a:endParaRPr lang="en-US"/>
          </a:p>
        </p:txBody>
      </p:sp>
    </p:spTree>
    <p:extLst>
      <p:ext uri="{BB962C8B-B14F-4D97-AF65-F5344CB8AC3E}">
        <p14:creationId xmlns:p14="http://schemas.microsoft.com/office/powerpoint/2010/main" val="370438087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275</a:t>
            </a:fld>
            <a:endParaRPr lang="en-US"/>
          </a:p>
        </p:txBody>
      </p:sp>
    </p:spTree>
    <p:extLst>
      <p:ext uri="{BB962C8B-B14F-4D97-AF65-F5344CB8AC3E}">
        <p14:creationId xmlns:p14="http://schemas.microsoft.com/office/powerpoint/2010/main" val="217968267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276</a:t>
            </a:fld>
            <a:endParaRPr lang="en-US"/>
          </a:p>
        </p:txBody>
      </p:sp>
    </p:spTree>
    <p:extLst>
      <p:ext uri="{BB962C8B-B14F-4D97-AF65-F5344CB8AC3E}">
        <p14:creationId xmlns:p14="http://schemas.microsoft.com/office/powerpoint/2010/main" val="372071530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277</a:t>
            </a:fld>
            <a:endParaRPr lang="en-US"/>
          </a:p>
        </p:txBody>
      </p:sp>
    </p:spTree>
    <p:extLst>
      <p:ext uri="{BB962C8B-B14F-4D97-AF65-F5344CB8AC3E}">
        <p14:creationId xmlns:p14="http://schemas.microsoft.com/office/powerpoint/2010/main" val="153492523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278</a:t>
            </a:fld>
            <a:endParaRPr lang="en-US"/>
          </a:p>
        </p:txBody>
      </p:sp>
    </p:spTree>
    <p:extLst>
      <p:ext uri="{BB962C8B-B14F-4D97-AF65-F5344CB8AC3E}">
        <p14:creationId xmlns:p14="http://schemas.microsoft.com/office/powerpoint/2010/main" val="422755656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279</a:t>
            </a:fld>
            <a:endParaRPr lang="en-US"/>
          </a:p>
        </p:txBody>
      </p:sp>
    </p:spTree>
    <p:extLst>
      <p:ext uri="{BB962C8B-B14F-4D97-AF65-F5344CB8AC3E}">
        <p14:creationId xmlns:p14="http://schemas.microsoft.com/office/powerpoint/2010/main" val="4098106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a:t>
            </a:fld>
            <a:endParaRPr lang="en-US"/>
          </a:p>
        </p:txBody>
      </p:sp>
    </p:spTree>
    <p:extLst>
      <p:ext uri="{BB962C8B-B14F-4D97-AF65-F5344CB8AC3E}">
        <p14:creationId xmlns:p14="http://schemas.microsoft.com/office/powerpoint/2010/main" val="8290210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280</a:t>
            </a:fld>
            <a:endParaRPr lang="en-US"/>
          </a:p>
        </p:txBody>
      </p:sp>
    </p:spTree>
    <p:extLst>
      <p:ext uri="{BB962C8B-B14F-4D97-AF65-F5344CB8AC3E}">
        <p14:creationId xmlns:p14="http://schemas.microsoft.com/office/powerpoint/2010/main" val="26214982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281</a:t>
            </a:fld>
            <a:endParaRPr lang="en-US"/>
          </a:p>
        </p:txBody>
      </p:sp>
    </p:spTree>
    <p:extLst>
      <p:ext uri="{BB962C8B-B14F-4D97-AF65-F5344CB8AC3E}">
        <p14:creationId xmlns:p14="http://schemas.microsoft.com/office/powerpoint/2010/main" val="216517940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282</a:t>
            </a:fld>
            <a:endParaRPr lang="en-US"/>
          </a:p>
        </p:txBody>
      </p:sp>
    </p:spTree>
    <p:extLst>
      <p:ext uri="{BB962C8B-B14F-4D97-AF65-F5344CB8AC3E}">
        <p14:creationId xmlns:p14="http://schemas.microsoft.com/office/powerpoint/2010/main" val="5212002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283</a:t>
            </a:fld>
            <a:endParaRPr lang="en-US"/>
          </a:p>
        </p:txBody>
      </p:sp>
    </p:spTree>
    <p:extLst>
      <p:ext uri="{BB962C8B-B14F-4D97-AF65-F5344CB8AC3E}">
        <p14:creationId xmlns:p14="http://schemas.microsoft.com/office/powerpoint/2010/main" val="410429467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284</a:t>
            </a:fld>
            <a:endParaRPr lang="en-US"/>
          </a:p>
        </p:txBody>
      </p:sp>
    </p:spTree>
    <p:extLst>
      <p:ext uri="{BB962C8B-B14F-4D97-AF65-F5344CB8AC3E}">
        <p14:creationId xmlns:p14="http://schemas.microsoft.com/office/powerpoint/2010/main" val="271802782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285</a:t>
            </a:fld>
            <a:endParaRPr lang="en-US"/>
          </a:p>
        </p:txBody>
      </p:sp>
    </p:spTree>
    <p:extLst>
      <p:ext uri="{BB962C8B-B14F-4D97-AF65-F5344CB8AC3E}">
        <p14:creationId xmlns:p14="http://schemas.microsoft.com/office/powerpoint/2010/main" val="7869812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286</a:t>
            </a:fld>
            <a:endParaRPr lang="en-US"/>
          </a:p>
        </p:txBody>
      </p:sp>
    </p:spTree>
    <p:extLst>
      <p:ext uri="{BB962C8B-B14F-4D97-AF65-F5344CB8AC3E}">
        <p14:creationId xmlns:p14="http://schemas.microsoft.com/office/powerpoint/2010/main" val="199648603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287</a:t>
            </a:fld>
            <a:endParaRPr lang="en-US"/>
          </a:p>
        </p:txBody>
      </p:sp>
    </p:spTree>
    <p:extLst>
      <p:ext uri="{BB962C8B-B14F-4D97-AF65-F5344CB8AC3E}">
        <p14:creationId xmlns:p14="http://schemas.microsoft.com/office/powerpoint/2010/main" val="114497620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288</a:t>
            </a:fld>
            <a:endParaRPr lang="en-IE"/>
          </a:p>
        </p:txBody>
      </p:sp>
    </p:spTree>
    <p:extLst>
      <p:ext uri="{BB962C8B-B14F-4D97-AF65-F5344CB8AC3E}">
        <p14:creationId xmlns:p14="http://schemas.microsoft.com/office/powerpoint/2010/main" val="77107741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289</a:t>
            </a:fld>
            <a:endParaRPr lang="en-IE"/>
          </a:p>
        </p:txBody>
      </p:sp>
    </p:spTree>
    <p:extLst>
      <p:ext uri="{BB962C8B-B14F-4D97-AF65-F5344CB8AC3E}">
        <p14:creationId xmlns:p14="http://schemas.microsoft.com/office/powerpoint/2010/main" val="287371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29</a:t>
            </a:fld>
            <a:endParaRPr lang="en-US"/>
          </a:p>
        </p:txBody>
      </p:sp>
    </p:spTree>
    <p:extLst>
      <p:ext uri="{BB962C8B-B14F-4D97-AF65-F5344CB8AC3E}">
        <p14:creationId xmlns:p14="http://schemas.microsoft.com/office/powerpoint/2010/main" val="359126175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290</a:t>
            </a:fld>
            <a:endParaRPr lang="en-US"/>
          </a:p>
        </p:txBody>
      </p:sp>
    </p:spTree>
    <p:extLst>
      <p:ext uri="{BB962C8B-B14F-4D97-AF65-F5344CB8AC3E}">
        <p14:creationId xmlns:p14="http://schemas.microsoft.com/office/powerpoint/2010/main" val="115749442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291</a:t>
            </a:fld>
            <a:endParaRPr lang="en-US"/>
          </a:p>
        </p:txBody>
      </p:sp>
    </p:spTree>
    <p:extLst>
      <p:ext uri="{BB962C8B-B14F-4D97-AF65-F5344CB8AC3E}">
        <p14:creationId xmlns:p14="http://schemas.microsoft.com/office/powerpoint/2010/main" val="276731657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292</a:t>
            </a:fld>
            <a:endParaRPr lang="en-IE"/>
          </a:p>
        </p:txBody>
      </p:sp>
    </p:spTree>
    <p:extLst>
      <p:ext uri="{BB962C8B-B14F-4D97-AF65-F5344CB8AC3E}">
        <p14:creationId xmlns:p14="http://schemas.microsoft.com/office/powerpoint/2010/main" val="4277658468"/>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293</a:t>
            </a:fld>
            <a:endParaRPr lang="en-US"/>
          </a:p>
        </p:txBody>
      </p:sp>
    </p:spTree>
    <p:extLst>
      <p:ext uri="{BB962C8B-B14F-4D97-AF65-F5344CB8AC3E}">
        <p14:creationId xmlns:p14="http://schemas.microsoft.com/office/powerpoint/2010/main" val="1000255267"/>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294</a:t>
            </a:fld>
            <a:endParaRPr lang="en-US"/>
          </a:p>
        </p:txBody>
      </p:sp>
    </p:spTree>
    <p:extLst>
      <p:ext uri="{BB962C8B-B14F-4D97-AF65-F5344CB8AC3E}">
        <p14:creationId xmlns:p14="http://schemas.microsoft.com/office/powerpoint/2010/main" val="412073266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295</a:t>
            </a:fld>
            <a:endParaRPr lang="en-IE"/>
          </a:p>
        </p:txBody>
      </p:sp>
    </p:spTree>
    <p:extLst>
      <p:ext uri="{BB962C8B-B14F-4D97-AF65-F5344CB8AC3E}">
        <p14:creationId xmlns:p14="http://schemas.microsoft.com/office/powerpoint/2010/main" val="399195357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296</a:t>
            </a:fld>
            <a:endParaRPr lang="en-US"/>
          </a:p>
        </p:txBody>
      </p:sp>
    </p:spTree>
    <p:extLst>
      <p:ext uri="{BB962C8B-B14F-4D97-AF65-F5344CB8AC3E}">
        <p14:creationId xmlns:p14="http://schemas.microsoft.com/office/powerpoint/2010/main" val="232245641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297</a:t>
            </a:fld>
            <a:endParaRPr lang="en-IE"/>
          </a:p>
        </p:txBody>
      </p:sp>
    </p:spTree>
    <p:extLst>
      <p:ext uri="{BB962C8B-B14F-4D97-AF65-F5344CB8AC3E}">
        <p14:creationId xmlns:p14="http://schemas.microsoft.com/office/powerpoint/2010/main" val="220943493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298</a:t>
            </a:fld>
            <a:endParaRPr lang="en-US"/>
          </a:p>
        </p:txBody>
      </p:sp>
    </p:spTree>
    <p:extLst>
      <p:ext uri="{BB962C8B-B14F-4D97-AF65-F5344CB8AC3E}">
        <p14:creationId xmlns:p14="http://schemas.microsoft.com/office/powerpoint/2010/main" val="2542858854"/>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299</a:t>
            </a:fld>
            <a:endParaRPr lang="en-IE"/>
          </a:p>
        </p:txBody>
      </p:sp>
    </p:spTree>
    <p:extLst>
      <p:ext uri="{BB962C8B-B14F-4D97-AF65-F5344CB8AC3E}">
        <p14:creationId xmlns:p14="http://schemas.microsoft.com/office/powerpoint/2010/main" val="2101674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a:t>
            </a:fld>
            <a:endParaRPr lang="en-US"/>
          </a:p>
        </p:txBody>
      </p:sp>
    </p:spTree>
    <p:extLst>
      <p:ext uri="{BB962C8B-B14F-4D97-AF65-F5344CB8AC3E}">
        <p14:creationId xmlns:p14="http://schemas.microsoft.com/office/powerpoint/2010/main" val="135259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1D3FA-2201-49D2-89B3-336214FD7BA4}" type="slidenum">
              <a:rPr lang="en-GB"/>
              <a:pPr/>
              <a:t>30</a:t>
            </a:fld>
            <a:endParaRPr lang="en-GB"/>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736360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300</a:t>
            </a:fld>
            <a:endParaRPr lang="en-US"/>
          </a:p>
        </p:txBody>
      </p:sp>
    </p:spTree>
    <p:extLst>
      <p:ext uri="{BB962C8B-B14F-4D97-AF65-F5344CB8AC3E}">
        <p14:creationId xmlns:p14="http://schemas.microsoft.com/office/powerpoint/2010/main" val="75523195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301</a:t>
            </a:fld>
            <a:endParaRPr lang="en-US"/>
          </a:p>
        </p:txBody>
      </p:sp>
    </p:spTree>
    <p:extLst>
      <p:ext uri="{BB962C8B-B14F-4D97-AF65-F5344CB8AC3E}">
        <p14:creationId xmlns:p14="http://schemas.microsoft.com/office/powerpoint/2010/main" val="315052631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302</a:t>
            </a:fld>
            <a:endParaRPr lang="en-IE"/>
          </a:p>
        </p:txBody>
      </p:sp>
    </p:spTree>
    <p:extLst>
      <p:ext uri="{BB962C8B-B14F-4D97-AF65-F5344CB8AC3E}">
        <p14:creationId xmlns:p14="http://schemas.microsoft.com/office/powerpoint/2010/main" val="96925776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9BFAFA4-CAE2-4FCC-9A88-ABF858F650DF}" type="slidenum">
              <a:rPr lang="en-IE" smtClean="0"/>
              <a:pPr>
                <a:defRPr/>
              </a:pPr>
              <a:t>303</a:t>
            </a:fld>
            <a:endParaRPr lang="en-IE"/>
          </a:p>
        </p:txBody>
      </p:sp>
    </p:spTree>
    <p:extLst>
      <p:ext uri="{BB962C8B-B14F-4D97-AF65-F5344CB8AC3E}">
        <p14:creationId xmlns:p14="http://schemas.microsoft.com/office/powerpoint/2010/main" val="1812808568"/>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304</a:t>
            </a:fld>
            <a:endParaRPr lang="en-US"/>
          </a:p>
        </p:txBody>
      </p:sp>
    </p:spTree>
    <p:extLst>
      <p:ext uri="{BB962C8B-B14F-4D97-AF65-F5344CB8AC3E}">
        <p14:creationId xmlns:p14="http://schemas.microsoft.com/office/powerpoint/2010/main" val="186335784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305</a:t>
            </a:fld>
            <a:endParaRPr lang="en-US"/>
          </a:p>
        </p:txBody>
      </p:sp>
    </p:spTree>
    <p:extLst>
      <p:ext uri="{BB962C8B-B14F-4D97-AF65-F5344CB8AC3E}">
        <p14:creationId xmlns:p14="http://schemas.microsoft.com/office/powerpoint/2010/main" val="192558568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306</a:t>
            </a:fld>
            <a:endParaRPr lang="en-US"/>
          </a:p>
        </p:txBody>
      </p:sp>
    </p:spTree>
    <p:extLst>
      <p:ext uri="{BB962C8B-B14F-4D97-AF65-F5344CB8AC3E}">
        <p14:creationId xmlns:p14="http://schemas.microsoft.com/office/powerpoint/2010/main" val="239947361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307</a:t>
            </a:fld>
            <a:endParaRPr lang="en-US"/>
          </a:p>
        </p:txBody>
      </p:sp>
    </p:spTree>
    <p:extLst>
      <p:ext uri="{BB962C8B-B14F-4D97-AF65-F5344CB8AC3E}">
        <p14:creationId xmlns:p14="http://schemas.microsoft.com/office/powerpoint/2010/main" val="88914943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308</a:t>
            </a:fld>
            <a:endParaRPr lang="en-US"/>
          </a:p>
        </p:txBody>
      </p:sp>
    </p:spTree>
    <p:extLst>
      <p:ext uri="{BB962C8B-B14F-4D97-AF65-F5344CB8AC3E}">
        <p14:creationId xmlns:p14="http://schemas.microsoft.com/office/powerpoint/2010/main" val="340654870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309</a:t>
            </a:fld>
            <a:endParaRPr lang="en-US"/>
          </a:p>
        </p:txBody>
      </p:sp>
    </p:spTree>
    <p:extLst>
      <p:ext uri="{BB962C8B-B14F-4D97-AF65-F5344CB8AC3E}">
        <p14:creationId xmlns:p14="http://schemas.microsoft.com/office/powerpoint/2010/main" val="2718699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a:t>
            </a:fld>
            <a:endParaRPr lang="en-US"/>
          </a:p>
        </p:txBody>
      </p:sp>
    </p:spTree>
    <p:extLst>
      <p:ext uri="{BB962C8B-B14F-4D97-AF65-F5344CB8AC3E}">
        <p14:creationId xmlns:p14="http://schemas.microsoft.com/office/powerpoint/2010/main" val="402812478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310</a:t>
            </a:fld>
            <a:endParaRPr lang="en-US"/>
          </a:p>
        </p:txBody>
      </p:sp>
    </p:spTree>
    <p:extLst>
      <p:ext uri="{BB962C8B-B14F-4D97-AF65-F5344CB8AC3E}">
        <p14:creationId xmlns:p14="http://schemas.microsoft.com/office/powerpoint/2010/main" val="164066816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311</a:t>
            </a:fld>
            <a:endParaRPr lang="en-US"/>
          </a:p>
        </p:txBody>
      </p:sp>
    </p:spTree>
    <p:extLst>
      <p:ext uri="{BB962C8B-B14F-4D97-AF65-F5344CB8AC3E}">
        <p14:creationId xmlns:p14="http://schemas.microsoft.com/office/powerpoint/2010/main" val="367982000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312</a:t>
            </a:fld>
            <a:endParaRPr lang="en-US"/>
          </a:p>
        </p:txBody>
      </p:sp>
    </p:spTree>
    <p:extLst>
      <p:ext uri="{BB962C8B-B14F-4D97-AF65-F5344CB8AC3E}">
        <p14:creationId xmlns:p14="http://schemas.microsoft.com/office/powerpoint/2010/main" val="335851702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313</a:t>
            </a:fld>
            <a:endParaRPr lang="en-US"/>
          </a:p>
        </p:txBody>
      </p:sp>
    </p:spTree>
    <p:extLst>
      <p:ext uri="{BB962C8B-B14F-4D97-AF65-F5344CB8AC3E}">
        <p14:creationId xmlns:p14="http://schemas.microsoft.com/office/powerpoint/2010/main" val="226344037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52120E-87A1-4F85-A981-38425E652DF8}" type="slidenum">
              <a:rPr lang="en-US" smtClean="0"/>
              <a:pPr/>
              <a:t>314</a:t>
            </a:fld>
            <a:endParaRPr lang="en-US"/>
          </a:p>
        </p:txBody>
      </p:sp>
    </p:spTree>
    <p:extLst>
      <p:ext uri="{BB962C8B-B14F-4D97-AF65-F5344CB8AC3E}">
        <p14:creationId xmlns:p14="http://schemas.microsoft.com/office/powerpoint/2010/main" val="1914952556"/>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315</a:t>
            </a:fld>
            <a:endParaRPr lang="en-US"/>
          </a:p>
        </p:txBody>
      </p:sp>
    </p:spTree>
    <p:extLst>
      <p:ext uri="{BB962C8B-B14F-4D97-AF65-F5344CB8AC3E}">
        <p14:creationId xmlns:p14="http://schemas.microsoft.com/office/powerpoint/2010/main" val="3133784555"/>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316</a:t>
            </a:fld>
            <a:endParaRPr lang="en-US"/>
          </a:p>
        </p:txBody>
      </p:sp>
    </p:spTree>
    <p:extLst>
      <p:ext uri="{BB962C8B-B14F-4D97-AF65-F5344CB8AC3E}">
        <p14:creationId xmlns:p14="http://schemas.microsoft.com/office/powerpoint/2010/main" val="428891045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317</a:t>
            </a:fld>
            <a:endParaRPr lang="en-US"/>
          </a:p>
        </p:txBody>
      </p:sp>
    </p:spTree>
    <p:extLst>
      <p:ext uri="{BB962C8B-B14F-4D97-AF65-F5344CB8AC3E}">
        <p14:creationId xmlns:p14="http://schemas.microsoft.com/office/powerpoint/2010/main" val="53288946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318</a:t>
            </a:fld>
            <a:endParaRPr lang="en-US"/>
          </a:p>
        </p:txBody>
      </p:sp>
    </p:spTree>
    <p:extLst>
      <p:ext uri="{BB962C8B-B14F-4D97-AF65-F5344CB8AC3E}">
        <p14:creationId xmlns:p14="http://schemas.microsoft.com/office/powerpoint/2010/main" val="3065067870"/>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319</a:t>
            </a:fld>
            <a:endParaRPr lang="en-US"/>
          </a:p>
        </p:txBody>
      </p:sp>
    </p:spTree>
    <p:extLst>
      <p:ext uri="{BB962C8B-B14F-4D97-AF65-F5344CB8AC3E}">
        <p14:creationId xmlns:p14="http://schemas.microsoft.com/office/powerpoint/2010/main" val="1789889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32</a:t>
            </a:fld>
            <a:endParaRPr lang="en-US"/>
          </a:p>
        </p:txBody>
      </p:sp>
    </p:spTree>
    <p:extLst>
      <p:ext uri="{BB962C8B-B14F-4D97-AF65-F5344CB8AC3E}">
        <p14:creationId xmlns:p14="http://schemas.microsoft.com/office/powerpoint/2010/main" val="371759100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320</a:t>
            </a:fld>
            <a:endParaRPr lang="en-US"/>
          </a:p>
        </p:txBody>
      </p:sp>
    </p:spTree>
    <p:extLst>
      <p:ext uri="{BB962C8B-B14F-4D97-AF65-F5344CB8AC3E}">
        <p14:creationId xmlns:p14="http://schemas.microsoft.com/office/powerpoint/2010/main" val="985550571"/>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321</a:t>
            </a:fld>
            <a:endParaRPr lang="en-US"/>
          </a:p>
        </p:txBody>
      </p:sp>
    </p:spTree>
    <p:extLst>
      <p:ext uri="{BB962C8B-B14F-4D97-AF65-F5344CB8AC3E}">
        <p14:creationId xmlns:p14="http://schemas.microsoft.com/office/powerpoint/2010/main" val="247294925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322</a:t>
            </a:fld>
            <a:endParaRPr lang="en-US"/>
          </a:p>
        </p:txBody>
      </p:sp>
    </p:spTree>
    <p:extLst>
      <p:ext uri="{BB962C8B-B14F-4D97-AF65-F5344CB8AC3E}">
        <p14:creationId xmlns:p14="http://schemas.microsoft.com/office/powerpoint/2010/main" val="184777752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323</a:t>
            </a:fld>
            <a:endParaRPr lang="en-US"/>
          </a:p>
        </p:txBody>
      </p:sp>
    </p:spTree>
    <p:extLst>
      <p:ext uri="{BB962C8B-B14F-4D97-AF65-F5344CB8AC3E}">
        <p14:creationId xmlns:p14="http://schemas.microsoft.com/office/powerpoint/2010/main" val="255858280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324</a:t>
            </a:fld>
            <a:endParaRPr lang="en-US"/>
          </a:p>
        </p:txBody>
      </p:sp>
    </p:spTree>
    <p:extLst>
      <p:ext uri="{BB962C8B-B14F-4D97-AF65-F5344CB8AC3E}">
        <p14:creationId xmlns:p14="http://schemas.microsoft.com/office/powerpoint/2010/main" val="337278380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325</a:t>
            </a:fld>
            <a:endParaRPr lang="en-US"/>
          </a:p>
        </p:txBody>
      </p:sp>
    </p:spTree>
    <p:extLst>
      <p:ext uri="{BB962C8B-B14F-4D97-AF65-F5344CB8AC3E}">
        <p14:creationId xmlns:p14="http://schemas.microsoft.com/office/powerpoint/2010/main" val="324351321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326</a:t>
            </a:fld>
            <a:endParaRPr lang="en-US"/>
          </a:p>
        </p:txBody>
      </p:sp>
    </p:spTree>
    <p:extLst>
      <p:ext uri="{BB962C8B-B14F-4D97-AF65-F5344CB8AC3E}">
        <p14:creationId xmlns:p14="http://schemas.microsoft.com/office/powerpoint/2010/main" val="3593498250"/>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327</a:t>
            </a:fld>
            <a:endParaRPr lang="en-US"/>
          </a:p>
        </p:txBody>
      </p:sp>
    </p:spTree>
    <p:extLst>
      <p:ext uri="{BB962C8B-B14F-4D97-AF65-F5344CB8AC3E}">
        <p14:creationId xmlns:p14="http://schemas.microsoft.com/office/powerpoint/2010/main" val="1862720505"/>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328</a:t>
            </a:fld>
            <a:endParaRPr lang="en-US"/>
          </a:p>
        </p:txBody>
      </p:sp>
    </p:spTree>
    <p:extLst>
      <p:ext uri="{BB962C8B-B14F-4D97-AF65-F5344CB8AC3E}">
        <p14:creationId xmlns:p14="http://schemas.microsoft.com/office/powerpoint/2010/main" val="991814164"/>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329</a:t>
            </a:fld>
            <a:endParaRPr lang="en-US"/>
          </a:p>
        </p:txBody>
      </p:sp>
    </p:spTree>
    <p:extLst>
      <p:ext uri="{BB962C8B-B14F-4D97-AF65-F5344CB8AC3E}">
        <p14:creationId xmlns:p14="http://schemas.microsoft.com/office/powerpoint/2010/main" val="180247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33</a:t>
            </a:fld>
            <a:endParaRPr lang="en-US"/>
          </a:p>
        </p:txBody>
      </p:sp>
    </p:spTree>
    <p:extLst>
      <p:ext uri="{BB962C8B-B14F-4D97-AF65-F5344CB8AC3E}">
        <p14:creationId xmlns:p14="http://schemas.microsoft.com/office/powerpoint/2010/main" val="2402228201"/>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330</a:t>
            </a:fld>
            <a:endParaRPr lang="en-US"/>
          </a:p>
        </p:txBody>
      </p:sp>
    </p:spTree>
    <p:extLst>
      <p:ext uri="{BB962C8B-B14F-4D97-AF65-F5344CB8AC3E}">
        <p14:creationId xmlns:p14="http://schemas.microsoft.com/office/powerpoint/2010/main" val="191131359"/>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331</a:t>
            </a:fld>
            <a:endParaRPr lang="en-US"/>
          </a:p>
        </p:txBody>
      </p:sp>
    </p:spTree>
    <p:extLst>
      <p:ext uri="{BB962C8B-B14F-4D97-AF65-F5344CB8AC3E}">
        <p14:creationId xmlns:p14="http://schemas.microsoft.com/office/powerpoint/2010/main" val="1974964198"/>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332</a:t>
            </a:fld>
            <a:endParaRPr lang="en-US"/>
          </a:p>
        </p:txBody>
      </p:sp>
    </p:spTree>
    <p:extLst>
      <p:ext uri="{BB962C8B-B14F-4D97-AF65-F5344CB8AC3E}">
        <p14:creationId xmlns:p14="http://schemas.microsoft.com/office/powerpoint/2010/main" val="3394973225"/>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333</a:t>
            </a:fld>
            <a:endParaRPr lang="en-US"/>
          </a:p>
        </p:txBody>
      </p:sp>
    </p:spTree>
    <p:extLst>
      <p:ext uri="{BB962C8B-B14F-4D97-AF65-F5344CB8AC3E}">
        <p14:creationId xmlns:p14="http://schemas.microsoft.com/office/powerpoint/2010/main" val="255039755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BAE68-0788-489E-8D7E-9F8EBE27CD8A}" type="slidenum">
              <a:rPr lang="en-US" smtClean="0"/>
              <a:pPr/>
              <a:t>334</a:t>
            </a:fld>
            <a:endParaRPr lang="en-US"/>
          </a:p>
        </p:txBody>
      </p:sp>
    </p:spTree>
    <p:extLst>
      <p:ext uri="{BB962C8B-B14F-4D97-AF65-F5344CB8AC3E}">
        <p14:creationId xmlns:p14="http://schemas.microsoft.com/office/powerpoint/2010/main" val="708382867"/>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335</a:t>
            </a:fld>
            <a:endParaRPr lang="en-US"/>
          </a:p>
        </p:txBody>
      </p:sp>
    </p:spTree>
    <p:extLst>
      <p:ext uri="{BB962C8B-B14F-4D97-AF65-F5344CB8AC3E}">
        <p14:creationId xmlns:p14="http://schemas.microsoft.com/office/powerpoint/2010/main" val="2764136057"/>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336</a:t>
            </a:fld>
            <a:endParaRPr lang="en-US"/>
          </a:p>
        </p:txBody>
      </p:sp>
    </p:spTree>
    <p:extLst>
      <p:ext uri="{BB962C8B-B14F-4D97-AF65-F5344CB8AC3E}">
        <p14:creationId xmlns:p14="http://schemas.microsoft.com/office/powerpoint/2010/main" val="4084269362"/>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337</a:t>
            </a:fld>
            <a:endParaRPr lang="en-US"/>
          </a:p>
        </p:txBody>
      </p:sp>
    </p:spTree>
    <p:extLst>
      <p:ext uri="{BB962C8B-B14F-4D97-AF65-F5344CB8AC3E}">
        <p14:creationId xmlns:p14="http://schemas.microsoft.com/office/powerpoint/2010/main" val="199362342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338</a:t>
            </a:fld>
            <a:endParaRPr lang="en-US"/>
          </a:p>
        </p:txBody>
      </p:sp>
    </p:spTree>
    <p:extLst>
      <p:ext uri="{BB962C8B-B14F-4D97-AF65-F5344CB8AC3E}">
        <p14:creationId xmlns:p14="http://schemas.microsoft.com/office/powerpoint/2010/main" val="21942377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339</a:t>
            </a:fld>
            <a:endParaRPr lang="en-US"/>
          </a:p>
        </p:txBody>
      </p:sp>
    </p:spTree>
    <p:extLst>
      <p:ext uri="{BB962C8B-B14F-4D97-AF65-F5344CB8AC3E}">
        <p14:creationId xmlns:p14="http://schemas.microsoft.com/office/powerpoint/2010/main" val="627596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34</a:t>
            </a:fld>
            <a:endParaRPr lang="en-US"/>
          </a:p>
        </p:txBody>
      </p:sp>
    </p:spTree>
    <p:extLst>
      <p:ext uri="{BB962C8B-B14F-4D97-AF65-F5344CB8AC3E}">
        <p14:creationId xmlns:p14="http://schemas.microsoft.com/office/powerpoint/2010/main" val="425539885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340</a:t>
            </a:fld>
            <a:endParaRPr lang="en-US"/>
          </a:p>
        </p:txBody>
      </p:sp>
    </p:spTree>
    <p:extLst>
      <p:ext uri="{BB962C8B-B14F-4D97-AF65-F5344CB8AC3E}">
        <p14:creationId xmlns:p14="http://schemas.microsoft.com/office/powerpoint/2010/main" val="161835095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341</a:t>
            </a:fld>
            <a:endParaRPr lang="en-US"/>
          </a:p>
        </p:txBody>
      </p:sp>
    </p:spTree>
    <p:extLst>
      <p:ext uri="{BB962C8B-B14F-4D97-AF65-F5344CB8AC3E}">
        <p14:creationId xmlns:p14="http://schemas.microsoft.com/office/powerpoint/2010/main" val="96599519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342</a:t>
            </a:fld>
            <a:endParaRPr lang="en-US"/>
          </a:p>
        </p:txBody>
      </p:sp>
    </p:spTree>
    <p:extLst>
      <p:ext uri="{BB962C8B-B14F-4D97-AF65-F5344CB8AC3E}">
        <p14:creationId xmlns:p14="http://schemas.microsoft.com/office/powerpoint/2010/main" val="2174552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35</a:t>
            </a:fld>
            <a:endParaRPr lang="en-US"/>
          </a:p>
        </p:txBody>
      </p:sp>
    </p:spTree>
    <p:extLst>
      <p:ext uri="{BB962C8B-B14F-4D97-AF65-F5344CB8AC3E}">
        <p14:creationId xmlns:p14="http://schemas.microsoft.com/office/powerpoint/2010/main" val="3380091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51D1AF-8019-41C2-802B-7BD2C48F3415}" type="slidenum">
              <a:rPr lang="en-US" smtClean="0"/>
              <a:pPr/>
              <a:t>36</a:t>
            </a:fld>
            <a:endParaRPr lang="en-US"/>
          </a:p>
        </p:txBody>
      </p:sp>
    </p:spTree>
    <p:extLst>
      <p:ext uri="{BB962C8B-B14F-4D97-AF65-F5344CB8AC3E}">
        <p14:creationId xmlns:p14="http://schemas.microsoft.com/office/powerpoint/2010/main" val="2648025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37</a:t>
            </a:fld>
            <a:endParaRPr lang="en-US"/>
          </a:p>
        </p:txBody>
      </p:sp>
    </p:spTree>
    <p:extLst>
      <p:ext uri="{BB962C8B-B14F-4D97-AF65-F5344CB8AC3E}">
        <p14:creationId xmlns:p14="http://schemas.microsoft.com/office/powerpoint/2010/main" val="346647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38</a:t>
            </a:fld>
            <a:endParaRPr lang="en-US"/>
          </a:p>
        </p:txBody>
      </p:sp>
    </p:spTree>
    <p:extLst>
      <p:ext uri="{BB962C8B-B14F-4D97-AF65-F5344CB8AC3E}">
        <p14:creationId xmlns:p14="http://schemas.microsoft.com/office/powerpoint/2010/main" val="1166098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39</a:t>
            </a:fld>
            <a:endParaRPr lang="en-US"/>
          </a:p>
        </p:txBody>
      </p:sp>
    </p:spTree>
    <p:extLst>
      <p:ext uri="{BB962C8B-B14F-4D97-AF65-F5344CB8AC3E}">
        <p14:creationId xmlns:p14="http://schemas.microsoft.com/office/powerpoint/2010/main" val="75118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4</a:t>
            </a:fld>
            <a:endParaRPr lang="en-US"/>
          </a:p>
        </p:txBody>
      </p:sp>
    </p:spTree>
    <p:extLst>
      <p:ext uri="{BB962C8B-B14F-4D97-AF65-F5344CB8AC3E}">
        <p14:creationId xmlns:p14="http://schemas.microsoft.com/office/powerpoint/2010/main" val="33244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40</a:t>
            </a:fld>
            <a:endParaRPr lang="en-US"/>
          </a:p>
        </p:txBody>
      </p:sp>
    </p:spTree>
    <p:extLst>
      <p:ext uri="{BB962C8B-B14F-4D97-AF65-F5344CB8AC3E}">
        <p14:creationId xmlns:p14="http://schemas.microsoft.com/office/powerpoint/2010/main" val="2271602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BF23994-4E9B-49D5-BA03-876C931EDF7D}" type="slidenum">
              <a:rPr lang="en-IE" smtClean="0"/>
              <a:pPr>
                <a:defRPr/>
              </a:pPr>
              <a:t>41</a:t>
            </a:fld>
            <a:endParaRPr lang="en-IE"/>
          </a:p>
        </p:txBody>
      </p:sp>
    </p:spTree>
    <p:extLst>
      <p:ext uri="{BB962C8B-B14F-4D97-AF65-F5344CB8AC3E}">
        <p14:creationId xmlns:p14="http://schemas.microsoft.com/office/powerpoint/2010/main" val="255172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42</a:t>
            </a:fld>
            <a:endParaRPr lang="en-US"/>
          </a:p>
        </p:txBody>
      </p:sp>
    </p:spTree>
    <p:extLst>
      <p:ext uri="{BB962C8B-B14F-4D97-AF65-F5344CB8AC3E}">
        <p14:creationId xmlns:p14="http://schemas.microsoft.com/office/powerpoint/2010/main" val="2436834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BDA80-1FCB-44E5-BAA2-6627016E6753}" type="slidenum">
              <a:rPr lang="en-GB"/>
              <a:pPr/>
              <a:t>43</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7373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0499F-7987-45BC-8931-86DB02E6E940}" type="slidenum">
              <a:rPr lang="en-GB"/>
              <a:pPr/>
              <a:t>44</a:t>
            </a:fld>
            <a:endParaRPr lang="en-GB"/>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8052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BF423DC-20E9-48D6-9A8F-C2446D7ADF66}" type="slidenum">
              <a:rPr lang="ga-IE" smtClean="0"/>
              <a:pPr/>
              <a:t>45</a:t>
            </a:fld>
            <a:endParaRPr lang="ga-IE"/>
          </a:p>
        </p:txBody>
      </p:sp>
    </p:spTree>
    <p:extLst>
      <p:ext uri="{BB962C8B-B14F-4D97-AF65-F5344CB8AC3E}">
        <p14:creationId xmlns:p14="http://schemas.microsoft.com/office/powerpoint/2010/main" val="1311302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BF423DC-20E9-48D6-9A8F-C2446D7ADF66}" type="slidenum">
              <a:rPr lang="ga-IE" smtClean="0"/>
              <a:pPr/>
              <a:t>46</a:t>
            </a:fld>
            <a:endParaRPr lang="ga-IE"/>
          </a:p>
        </p:txBody>
      </p:sp>
    </p:spTree>
    <p:extLst>
      <p:ext uri="{BB962C8B-B14F-4D97-AF65-F5344CB8AC3E}">
        <p14:creationId xmlns:p14="http://schemas.microsoft.com/office/powerpoint/2010/main" val="3872409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47</a:t>
            </a:fld>
            <a:endParaRPr lang="en-US"/>
          </a:p>
        </p:txBody>
      </p:sp>
    </p:spTree>
    <p:extLst>
      <p:ext uri="{BB962C8B-B14F-4D97-AF65-F5344CB8AC3E}">
        <p14:creationId xmlns:p14="http://schemas.microsoft.com/office/powerpoint/2010/main" val="3503962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48</a:t>
            </a:fld>
            <a:endParaRPr lang="en-US"/>
          </a:p>
        </p:txBody>
      </p:sp>
    </p:spTree>
    <p:extLst>
      <p:ext uri="{BB962C8B-B14F-4D97-AF65-F5344CB8AC3E}">
        <p14:creationId xmlns:p14="http://schemas.microsoft.com/office/powerpoint/2010/main" val="829976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49</a:t>
            </a:fld>
            <a:endParaRPr lang="en-US"/>
          </a:p>
        </p:txBody>
      </p:sp>
    </p:spTree>
    <p:extLst>
      <p:ext uri="{BB962C8B-B14F-4D97-AF65-F5344CB8AC3E}">
        <p14:creationId xmlns:p14="http://schemas.microsoft.com/office/powerpoint/2010/main" val="9616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5</a:t>
            </a:fld>
            <a:endParaRPr lang="en-US"/>
          </a:p>
        </p:txBody>
      </p:sp>
    </p:spTree>
    <p:extLst>
      <p:ext uri="{BB962C8B-B14F-4D97-AF65-F5344CB8AC3E}">
        <p14:creationId xmlns:p14="http://schemas.microsoft.com/office/powerpoint/2010/main" val="2051708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50</a:t>
            </a:fld>
            <a:endParaRPr lang="en-US"/>
          </a:p>
        </p:txBody>
      </p:sp>
    </p:spTree>
    <p:extLst>
      <p:ext uri="{BB962C8B-B14F-4D97-AF65-F5344CB8AC3E}">
        <p14:creationId xmlns:p14="http://schemas.microsoft.com/office/powerpoint/2010/main" val="3629352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51</a:t>
            </a:fld>
            <a:endParaRPr lang="en-US"/>
          </a:p>
        </p:txBody>
      </p:sp>
    </p:spTree>
    <p:extLst>
      <p:ext uri="{BB962C8B-B14F-4D97-AF65-F5344CB8AC3E}">
        <p14:creationId xmlns:p14="http://schemas.microsoft.com/office/powerpoint/2010/main" val="3876181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52</a:t>
            </a:fld>
            <a:endParaRPr lang="en-US"/>
          </a:p>
        </p:txBody>
      </p:sp>
    </p:spTree>
    <p:extLst>
      <p:ext uri="{BB962C8B-B14F-4D97-AF65-F5344CB8AC3E}">
        <p14:creationId xmlns:p14="http://schemas.microsoft.com/office/powerpoint/2010/main" val="2512685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53</a:t>
            </a:fld>
            <a:endParaRPr lang="en-US"/>
          </a:p>
        </p:txBody>
      </p:sp>
    </p:spTree>
    <p:extLst>
      <p:ext uri="{BB962C8B-B14F-4D97-AF65-F5344CB8AC3E}">
        <p14:creationId xmlns:p14="http://schemas.microsoft.com/office/powerpoint/2010/main" val="2368806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54</a:t>
            </a:fld>
            <a:endParaRPr lang="en-US"/>
          </a:p>
        </p:txBody>
      </p:sp>
    </p:spTree>
    <p:extLst>
      <p:ext uri="{BB962C8B-B14F-4D97-AF65-F5344CB8AC3E}">
        <p14:creationId xmlns:p14="http://schemas.microsoft.com/office/powerpoint/2010/main" val="1542185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55</a:t>
            </a:fld>
            <a:endParaRPr lang="en-US"/>
          </a:p>
        </p:txBody>
      </p:sp>
    </p:spTree>
    <p:extLst>
      <p:ext uri="{BB962C8B-B14F-4D97-AF65-F5344CB8AC3E}">
        <p14:creationId xmlns:p14="http://schemas.microsoft.com/office/powerpoint/2010/main" val="305458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9A9D3-74CB-4C4D-9C72-6E29C825F248}" type="slidenum">
              <a:rPr lang="en-GB"/>
              <a:pPr/>
              <a:t>56</a:t>
            </a:fld>
            <a:endParaRPr lang="en-GB"/>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8678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58CE4-A41B-48EB-82A6-99560FE94702}" type="slidenum">
              <a:rPr lang="en-GB"/>
              <a:pPr/>
              <a:t>57</a:t>
            </a:fld>
            <a:endParaRPr lang="en-GB"/>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070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B4EB9-B5B4-4DB1-A0DB-1B6F942DDB62}" type="slidenum">
              <a:rPr lang="en-GB"/>
              <a:pPr/>
              <a:t>58</a:t>
            </a:fld>
            <a:endParaRPr lang="en-GB"/>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2800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CCBE7A-913B-4D18-ADFE-2EEDD051DBAE}" type="slidenum">
              <a:rPr lang="en-US" smtClean="0"/>
              <a:pPr/>
              <a:t>59</a:t>
            </a:fld>
            <a:endParaRPr lang="en-US"/>
          </a:p>
        </p:txBody>
      </p:sp>
    </p:spTree>
    <p:extLst>
      <p:ext uri="{BB962C8B-B14F-4D97-AF65-F5344CB8AC3E}">
        <p14:creationId xmlns:p14="http://schemas.microsoft.com/office/powerpoint/2010/main" val="300614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a:t>
            </a:fld>
            <a:endParaRPr lang="en-US"/>
          </a:p>
        </p:txBody>
      </p:sp>
    </p:spTree>
    <p:extLst>
      <p:ext uri="{BB962C8B-B14F-4D97-AF65-F5344CB8AC3E}">
        <p14:creationId xmlns:p14="http://schemas.microsoft.com/office/powerpoint/2010/main" val="1592958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60</a:t>
            </a:fld>
            <a:endParaRPr lang="en-US"/>
          </a:p>
        </p:txBody>
      </p:sp>
    </p:spTree>
    <p:extLst>
      <p:ext uri="{BB962C8B-B14F-4D97-AF65-F5344CB8AC3E}">
        <p14:creationId xmlns:p14="http://schemas.microsoft.com/office/powerpoint/2010/main" val="211972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61</a:t>
            </a:fld>
            <a:endParaRPr lang="en-US"/>
          </a:p>
        </p:txBody>
      </p:sp>
    </p:spTree>
    <p:extLst>
      <p:ext uri="{BB962C8B-B14F-4D97-AF65-F5344CB8AC3E}">
        <p14:creationId xmlns:p14="http://schemas.microsoft.com/office/powerpoint/2010/main" val="58887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62</a:t>
            </a:fld>
            <a:endParaRPr lang="en-US"/>
          </a:p>
        </p:txBody>
      </p:sp>
    </p:spTree>
    <p:extLst>
      <p:ext uri="{BB962C8B-B14F-4D97-AF65-F5344CB8AC3E}">
        <p14:creationId xmlns:p14="http://schemas.microsoft.com/office/powerpoint/2010/main" val="1301735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63</a:t>
            </a:fld>
            <a:endParaRPr lang="en-US"/>
          </a:p>
        </p:txBody>
      </p:sp>
    </p:spTree>
    <p:extLst>
      <p:ext uri="{BB962C8B-B14F-4D97-AF65-F5344CB8AC3E}">
        <p14:creationId xmlns:p14="http://schemas.microsoft.com/office/powerpoint/2010/main" val="709891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64</a:t>
            </a:fld>
            <a:endParaRPr lang="en-US"/>
          </a:p>
        </p:txBody>
      </p:sp>
    </p:spTree>
    <p:extLst>
      <p:ext uri="{BB962C8B-B14F-4D97-AF65-F5344CB8AC3E}">
        <p14:creationId xmlns:p14="http://schemas.microsoft.com/office/powerpoint/2010/main" val="309804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65</a:t>
            </a:fld>
            <a:endParaRPr lang="en-US"/>
          </a:p>
        </p:txBody>
      </p:sp>
    </p:spTree>
    <p:extLst>
      <p:ext uri="{BB962C8B-B14F-4D97-AF65-F5344CB8AC3E}">
        <p14:creationId xmlns:p14="http://schemas.microsoft.com/office/powerpoint/2010/main" val="294687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66</a:t>
            </a:fld>
            <a:endParaRPr lang="en-US"/>
          </a:p>
        </p:txBody>
      </p:sp>
    </p:spTree>
    <p:extLst>
      <p:ext uri="{BB962C8B-B14F-4D97-AF65-F5344CB8AC3E}">
        <p14:creationId xmlns:p14="http://schemas.microsoft.com/office/powerpoint/2010/main" val="1057803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67</a:t>
            </a:fld>
            <a:endParaRPr lang="en-US"/>
          </a:p>
        </p:txBody>
      </p:sp>
    </p:spTree>
    <p:extLst>
      <p:ext uri="{BB962C8B-B14F-4D97-AF65-F5344CB8AC3E}">
        <p14:creationId xmlns:p14="http://schemas.microsoft.com/office/powerpoint/2010/main" val="34770798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68</a:t>
            </a:fld>
            <a:endParaRPr lang="en-US"/>
          </a:p>
        </p:txBody>
      </p:sp>
    </p:spTree>
    <p:extLst>
      <p:ext uri="{BB962C8B-B14F-4D97-AF65-F5344CB8AC3E}">
        <p14:creationId xmlns:p14="http://schemas.microsoft.com/office/powerpoint/2010/main" val="33631853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69</a:t>
            </a:fld>
            <a:endParaRPr lang="en-US"/>
          </a:p>
        </p:txBody>
      </p:sp>
    </p:spTree>
    <p:extLst>
      <p:ext uri="{BB962C8B-B14F-4D97-AF65-F5344CB8AC3E}">
        <p14:creationId xmlns:p14="http://schemas.microsoft.com/office/powerpoint/2010/main" val="83225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7</a:t>
            </a:fld>
            <a:endParaRPr lang="en-US"/>
          </a:p>
        </p:txBody>
      </p:sp>
    </p:spTree>
    <p:extLst>
      <p:ext uri="{BB962C8B-B14F-4D97-AF65-F5344CB8AC3E}">
        <p14:creationId xmlns:p14="http://schemas.microsoft.com/office/powerpoint/2010/main" val="20350266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70</a:t>
            </a:fld>
            <a:endParaRPr lang="en-US"/>
          </a:p>
        </p:txBody>
      </p:sp>
    </p:spTree>
    <p:extLst>
      <p:ext uri="{BB962C8B-B14F-4D97-AF65-F5344CB8AC3E}">
        <p14:creationId xmlns:p14="http://schemas.microsoft.com/office/powerpoint/2010/main" val="1124713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71</a:t>
            </a:fld>
            <a:endParaRPr lang="en-US"/>
          </a:p>
        </p:txBody>
      </p:sp>
    </p:spTree>
    <p:extLst>
      <p:ext uri="{BB962C8B-B14F-4D97-AF65-F5344CB8AC3E}">
        <p14:creationId xmlns:p14="http://schemas.microsoft.com/office/powerpoint/2010/main" val="4116870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72</a:t>
            </a:fld>
            <a:endParaRPr lang="en-US"/>
          </a:p>
        </p:txBody>
      </p:sp>
    </p:spTree>
    <p:extLst>
      <p:ext uri="{BB962C8B-B14F-4D97-AF65-F5344CB8AC3E}">
        <p14:creationId xmlns:p14="http://schemas.microsoft.com/office/powerpoint/2010/main" val="29139239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73</a:t>
            </a:fld>
            <a:endParaRPr lang="en-US"/>
          </a:p>
        </p:txBody>
      </p:sp>
    </p:spTree>
    <p:extLst>
      <p:ext uri="{BB962C8B-B14F-4D97-AF65-F5344CB8AC3E}">
        <p14:creationId xmlns:p14="http://schemas.microsoft.com/office/powerpoint/2010/main" val="531654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8A2887-E9AC-4ECD-B22D-CB9E9C514064}" type="slidenum">
              <a:rPr lang="en-US" smtClean="0"/>
              <a:pPr/>
              <a:t>74</a:t>
            </a:fld>
            <a:endParaRPr lang="en-US"/>
          </a:p>
        </p:txBody>
      </p:sp>
    </p:spTree>
    <p:extLst>
      <p:ext uri="{BB962C8B-B14F-4D97-AF65-F5344CB8AC3E}">
        <p14:creationId xmlns:p14="http://schemas.microsoft.com/office/powerpoint/2010/main" val="3910328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75</a:t>
            </a:fld>
            <a:endParaRPr lang="en-US"/>
          </a:p>
        </p:txBody>
      </p:sp>
    </p:spTree>
    <p:extLst>
      <p:ext uri="{BB962C8B-B14F-4D97-AF65-F5344CB8AC3E}">
        <p14:creationId xmlns:p14="http://schemas.microsoft.com/office/powerpoint/2010/main" val="1606460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76</a:t>
            </a:fld>
            <a:endParaRPr lang="en-US"/>
          </a:p>
        </p:txBody>
      </p:sp>
    </p:spTree>
    <p:extLst>
      <p:ext uri="{BB962C8B-B14F-4D97-AF65-F5344CB8AC3E}">
        <p14:creationId xmlns:p14="http://schemas.microsoft.com/office/powerpoint/2010/main" val="11546057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77</a:t>
            </a:fld>
            <a:endParaRPr lang="en-US"/>
          </a:p>
        </p:txBody>
      </p:sp>
    </p:spTree>
    <p:extLst>
      <p:ext uri="{BB962C8B-B14F-4D97-AF65-F5344CB8AC3E}">
        <p14:creationId xmlns:p14="http://schemas.microsoft.com/office/powerpoint/2010/main" val="24177645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78</a:t>
            </a:fld>
            <a:endParaRPr lang="en-US"/>
          </a:p>
        </p:txBody>
      </p:sp>
    </p:spTree>
    <p:extLst>
      <p:ext uri="{BB962C8B-B14F-4D97-AF65-F5344CB8AC3E}">
        <p14:creationId xmlns:p14="http://schemas.microsoft.com/office/powerpoint/2010/main" val="2011262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79</a:t>
            </a:fld>
            <a:endParaRPr lang="en-US"/>
          </a:p>
        </p:txBody>
      </p:sp>
    </p:spTree>
    <p:extLst>
      <p:ext uri="{BB962C8B-B14F-4D97-AF65-F5344CB8AC3E}">
        <p14:creationId xmlns:p14="http://schemas.microsoft.com/office/powerpoint/2010/main" val="282775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8</a:t>
            </a:fld>
            <a:endParaRPr lang="en-US"/>
          </a:p>
        </p:txBody>
      </p:sp>
    </p:spTree>
    <p:extLst>
      <p:ext uri="{BB962C8B-B14F-4D97-AF65-F5344CB8AC3E}">
        <p14:creationId xmlns:p14="http://schemas.microsoft.com/office/powerpoint/2010/main" val="1806658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80</a:t>
            </a:fld>
            <a:endParaRPr lang="en-US"/>
          </a:p>
        </p:txBody>
      </p:sp>
    </p:spTree>
    <p:extLst>
      <p:ext uri="{BB962C8B-B14F-4D97-AF65-F5344CB8AC3E}">
        <p14:creationId xmlns:p14="http://schemas.microsoft.com/office/powerpoint/2010/main" val="3431676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A14B15-C90B-4257-B87A-1F2F70362CA6}" type="slidenum">
              <a:rPr lang="ga-IE"/>
              <a:pPr fontAlgn="base">
                <a:spcBef>
                  <a:spcPct val="0"/>
                </a:spcBef>
                <a:spcAft>
                  <a:spcPct val="0"/>
                </a:spcAft>
              </a:pPr>
              <a:t>81</a:t>
            </a:fld>
            <a:endParaRPr lang="ga-IE"/>
          </a:p>
        </p:txBody>
      </p:sp>
    </p:spTree>
    <p:extLst>
      <p:ext uri="{BB962C8B-B14F-4D97-AF65-F5344CB8AC3E}">
        <p14:creationId xmlns:p14="http://schemas.microsoft.com/office/powerpoint/2010/main" val="13354932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FF02CB-3089-4968-877A-B38270F4E7EF}" type="slidenum">
              <a:rPr lang="en-US" smtClean="0"/>
              <a:pPr/>
              <a:t>82</a:t>
            </a:fld>
            <a:endParaRPr lang="en-US"/>
          </a:p>
        </p:txBody>
      </p:sp>
    </p:spTree>
    <p:extLst>
      <p:ext uri="{BB962C8B-B14F-4D97-AF65-F5344CB8AC3E}">
        <p14:creationId xmlns:p14="http://schemas.microsoft.com/office/powerpoint/2010/main" val="4783644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FF02CB-3089-4968-877A-B38270F4E7EF}" type="slidenum">
              <a:rPr lang="en-US" smtClean="0"/>
              <a:pPr/>
              <a:t>83</a:t>
            </a:fld>
            <a:endParaRPr lang="en-US"/>
          </a:p>
        </p:txBody>
      </p:sp>
    </p:spTree>
    <p:extLst>
      <p:ext uri="{BB962C8B-B14F-4D97-AF65-F5344CB8AC3E}">
        <p14:creationId xmlns:p14="http://schemas.microsoft.com/office/powerpoint/2010/main" val="22450847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84</a:t>
            </a:fld>
            <a:endParaRPr lang="en-US"/>
          </a:p>
        </p:txBody>
      </p:sp>
    </p:spTree>
    <p:extLst>
      <p:ext uri="{BB962C8B-B14F-4D97-AF65-F5344CB8AC3E}">
        <p14:creationId xmlns:p14="http://schemas.microsoft.com/office/powerpoint/2010/main" val="22785672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85</a:t>
            </a:fld>
            <a:endParaRPr lang="en-US"/>
          </a:p>
        </p:txBody>
      </p:sp>
    </p:spTree>
    <p:extLst>
      <p:ext uri="{BB962C8B-B14F-4D97-AF65-F5344CB8AC3E}">
        <p14:creationId xmlns:p14="http://schemas.microsoft.com/office/powerpoint/2010/main" val="2740761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86</a:t>
            </a:fld>
            <a:endParaRPr lang="en-US"/>
          </a:p>
        </p:txBody>
      </p:sp>
    </p:spTree>
    <p:extLst>
      <p:ext uri="{BB962C8B-B14F-4D97-AF65-F5344CB8AC3E}">
        <p14:creationId xmlns:p14="http://schemas.microsoft.com/office/powerpoint/2010/main" val="39670227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87</a:t>
            </a:fld>
            <a:endParaRPr lang="en-US"/>
          </a:p>
        </p:txBody>
      </p:sp>
    </p:spTree>
    <p:extLst>
      <p:ext uri="{BB962C8B-B14F-4D97-AF65-F5344CB8AC3E}">
        <p14:creationId xmlns:p14="http://schemas.microsoft.com/office/powerpoint/2010/main" val="28462915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88</a:t>
            </a:fld>
            <a:endParaRPr lang="en-US"/>
          </a:p>
        </p:txBody>
      </p:sp>
    </p:spTree>
    <p:extLst>
      <p:ext uri="{BB962C8B-B14F-4D97-AF65-F5344CB8AC3E}">
        <p14:creationId xmlns:p14="http://schemas.microsoft.com/office/powerpoint/2010/main" val="34941323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89</a:t>
            </a:fld>
            <a:endParaRPr lang="en-US"/>
          </a:p>
        </p:txBody>
      </p:sp>
    </p:spTree>
    <p:extLst>
      <p:ext uri="{BB962C8B-B14F-4D97-AF65-F5344CB8AC3E}">
        <p14:creationId xmlns:p14="http://schemas.microsoft.com/office/powerpoint/2010/main" val="206834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720D1-E620-4D46-8D26-91591D671BC4}" type="slidenum">
              <a:rPr lang="en-US" smtClean="0"/>
              <a:pPr/>
              <a:t>9</a:t>
            </a:fld>
            <a:endParaRPr lang="en-US"/>
          </a:p>
        </p:txBody>
      </p:sp>
    </p:spTree>
    <p:extLst>
      <p:ext uri="{BB962C8B-B14F-4D97-AF65-F5344CB8AC3E}">
        <p14:creationId xmlns:p14="http://schemas.microsoft.com/office/powerpoint/2010/main" val="31918941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90</a:t>
            </a:fld>
            <a:endParaRPr lang="en-US"/>
          </a:p>
        </p:txBody>
      </p:sp>
    </p:spTree>
    <p:extLst>
      <p:ext uri="{BB962C8B-B14F-4D97-AF65-F5344CB8AC3E}">
        <p14:creationId xmlns:p14="http://schemas.microsoft.com/office/powerpoint/2010/main" val="32102764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91</a:t>
            </a:fld>
            <a:endParaRPr lang="en-US"/>
          </a:p>
        </p:txBody>
      </p:sp>
    </p:spTree>
    <p:extLst>
      <p:ext uri="{BB962C8B-B14F-4D97-AF65-F5344CB8AC3E}">
        <p14:creationId xmlns:p14="http://schemas.microsoft.com/office/powerpoint/2010/main" val="370984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92</a:t>
            </a:fld>
            <a:endParaRPr lang="en-US"/>
          </a:p>
        </p:txBody>
      </p:sp>
    </p:spTree>
    <p:extLst>
      <p:ext uri="{BB962C8B-B14F-4D97-AF65-F5344CB8AC3E}">
        <p14:creationId xmlns:p14="http://schemas.microsoft.com/office/powerpoint/2010/main" val="1307455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93</a:t>
            </a:fld>
            <a:endParaRPr lang="en-US"/>
          </a:p>
        </p:txBody>
      </p:sp>
    </p:spTree>
    <p:extLst>
      <p:ext uri="{BB962C8B-B14F-4D97-AF65-F5344CB8AC3E}">
        <p14:creationId xmlns:p14="http://schemas.microsoft.com/office/powerpoint/2010/main" val="20230424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94</a:t>
            </a:fld>
            <a:endParaRPr lang="en-US"/>
          </a:p>
        </p:txBody>
      </p:sp>
    </p:spTree>
    <p:extLst>
      <p:ext uri="{BB962C8B-B14F-4D97-AF65-F5344CB8AC3E}">
        <p14:creationId xmlns:p14="http://schemas.microsoft.com/office/powerpoint/2010/main" val="1842748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95</a:t>
            </a:fld>
            <a:endParaRPr lang="en-US"/>
          </a:p>
        </p:txBody>
      </p:sp>
    </p:spTree>
    <p:extLst>
      <p:ext uri="{BB962C8B-B14F-4D97-AF65-F5344CB8AC3E}">
        <p14:creationId xmlns:p14="http://schemas.microsoft.com/office/powerpoint/2010/main" val="24021233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28FB8E1-BDFA-4EDA-87D1-C45BDEF9371A}" type="slidenum">
              <a:rPr lang="en-US" smtClean="0"/>
              <a:pPr/>
              <a:t>96</a:t>
            </a:fld>
            <a:endParaRPr lang="en-US"/>
          </a:p>
        </p:txBody>
      </p:sp>
    </p:spTree>
    <p:extLst>
      <p:ext uri="{BB962C8B-B14F-4D97-AF65-F5344CB8AC3E}">
        <p14:creationId xmlns:p14="http://schemas.microsoft.com/office/powerpoint/2010/main" val="30812957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97</a:t>
            </a:fld>
            <a:endParaRPr lang="en-US"/>
          </a:p>
        </p:txBody>
      </p:sp>
    </p:spTree>
    <p:extLst>
      <p:ext uri="{BB962C8B-B14F-4D97-AF65-F5344CB8AC3E}">
        <p14:creationId xmlns:p14="http://schemas.microsoft.com/office/powerpoint/2010/main" val="32831439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98</a:t>
            </a:fld>
            <a:endParaRPr lang="en-US"/>
          </a:p>
        </p:txBody>
      </p:sp>
    </p:spTree>
    <p:extLst>
      <p:ext uri="{BB962C8B-B14F-4D97-AF65-F5344CB8AC3E}">
        <p14:creationId xmlns:p14="http://schemas.microsoft.com/office/powerpoint/2010/main" val="21710705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F6F866-4F8B-4234-B19A-BED163119CBA}" type="slidenum">
              <a:rPr lang="en-US" smtClean="0"/>
              <a:pPr/>
              <a:t>99</a:t>
            </a:fld>
            <a:endParaRPr lang="en-US"/>
          </a:p>
        </p:txBody>
      </p:sp>
    </p:spTree>
    <p:extLst>
      <p:ext uri="{BB962C8B-B14F-4D97-AF65-F5344CB8AC3E}">
        <p14:creationId xmlns:p14="http://schemas.microsoft.com/office/powerpoint/2010/main" val="165211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CEE04217-D7EE-41EB-9DC3-5E401B612DB4}"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normAutofit/>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pPr>
              <a:defRPr/>
            </a:pPr>
            <a:fld id="{5E22D612-B7BA-4F51-87A8-84588698DD3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EE04217-D7EE-41EB-9DC3-5E401B612DB4}"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EE04217-D7EE-41EB-9DC3-5E401B612DB4}"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EE04217-D7EE-41EB-9DC3-5E401B612D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BCE1E41C-12B6-4C46-A5CC-E7A0032385E2}" type="datetimeFigureOut">
              <a:rPr lang="en-US" smtClean="0"/>
              <a:pPr/>
              <a:t>11/14/2014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EE04217-D7EE-41EB-9DC3-5E401B612DB4}"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CE1E41C-12B6-4C46-A5CC-E7A0032385E2}" type="datetimeFigureOut">
              <a:rPr lang="en-US" smtClean="0"/>
              <a:pPr/>
              <a:t>11/14/2014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EE04217-D7EE-41EB-9DC3-5E401B612DB4}"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6.gif"/></Relationships>
</file>

<file path=ppt/slides/_rels/slide200.xml.rels><?xml version="1.0" encoding="UTF-8" standalone="yes"?>
<Relationships xmlns="http://schemas.openxmlformats.org/package/2006/relationships"><Relationship Id="rId3" Type="http://schemas.openxmlformats.org/officeDocument/2006/relationships/hyperlink" Target="http://upload.wikimedia.org/wikipedia/commons/c/c5/Aral_Sea_Continues_to_Shrink,_August_2009.jpg" TargetMode="External"/><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hyperlink" Target="http://upload.wikimedia.org/wikipedia/commons/1/12/Michell-Russian-steam-barges-Kungrad.jpg" TargetMode="External"/><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208.xml.rels><?xml version="1.0" encoding="UTF-8" standalone="yes"?>
<Relationships xmlns="http://schemas.openxmlformats.org/package/2006/relationships"><Relationship Id="rId3" Type="http://schemas.openxmlformats.org/officeDocument/2006/relationships/hyperlink" Target="http://upload.wikimedia.org/wikipedia/commons/7/7b/Aralship2.jpg" TargetMode="External"/><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209.xml.rels><?xml version="1.0" encoding="UTF-8" standalone="yes"?>
<Relationships xmlns="http://schemas.openxmlformats.org/package/2006/relationships"><Relationship Id="rId3" Type="http://schemas.openxmlformats.org/officeDocument/2006/relationships/hyperlink" Target="http://upload.wikimedia.org/wikipedia/commons/2/21/AralShip.jpg" TargetMode="External"/><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8.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2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26.gif"/><Relationship Id="rId4" Type="http://schemas.openxmlformats.org/officeDocument/2006/relationships/image" Target="../media/image125.jpe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en.wikipedia.org/wiki/File:Nuba_farming_1.jpg" TargetMode="External"/><Relationship Id="rId2" Type="http://schemas.openxmlformats.org/officeDocument/2006/relationships/notesSlide" Target="../notesSlides/notesSlide231.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hyperlink" Target="http://en.wikipedia.org/wiki/File:Ashu_land.JPG" TargetMode="External"/><Relationship Id="rId4" Type="http://schemas.openxmlformats.org/officeDocument/2006/relationships/image" Target="../media/image133.jpeg"/></Relationships>
</file>

<file path=ppt/slides/_rels/slide2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36.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hyperlink" Target="http://en.wikipedia.org/wiki/File:Darfur_IDPs_1_camp.jpg"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53.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268.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269.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notesSlide" Target="../notesSlides/notesSlide269.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77.xml"/><Relationship Id="rId1" Type="http://schemas.openxmlformats.org/officeDocument/2006/relationships/slideLayout" Target="../slideLayouts/slideLayout2.xml"/><Relationship Id="rId6" Type="http://schemas.openxmlformats.org/officeDocument/2006/relationships/image" Target="../media/image166.gif"/><Relationship Id="rId5" Type="http://schemas.openxmlformats.org/officeDocument/2006/relationships/image" Target="../media/image165.jpeg"/><Relationship Id="rId4" Type="http://schemas.openxmlformats.org/officeDocument/2006/relationships/image" Target="../media/image164.jpeg"/></Relationships>
</file>

<file path=ppt/slides/_rels/slide278.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79.xml"/><Relationship Id="rId1" Type="http://schemas.openxmlformats.org/officeDocument/2006/relationships/slideLayout" Target="../slideLayouts/slideLayout2.xml"/><Relationship Id="rId6" Type="http://schemas.openxmlformats.org/officeDocument/2006/relationships/image" Target="../media/image171.gif"/><Relationship Id="rId5" Type="http://schemas.openxmlformats.org/officeDocument/2006/relationships/image" Target="../media/image170.jpeg"/><Relationship Id="rId4" Type="http://schemas.openxmlformats.org/officeDocument/2006/relationships/image" Target="../media/image169.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8.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8.xml"/></Relationships>
</file>

<file path=ppt/slides/_rels/slide2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87.xml"/><Relationship Id="rId1" Type="http://schemas.openxmlformats.org/officeDocument/2006/relationships/slideLayout" Target="../slideLayouts/slideLayout8.xml"/><Relationship Id="rId5" Type="http://schemas.openxmlformats.org/officeDocument/2006/relationships/image" Target="../media/image174.jpeg"/><Relationship Id="rId4" Type="http://schemas.openxmlformats.org/officeDocument/2006/relationships/image" Target="../media/image173.jpeg"/></Relationships>
</file>

<file path=ppt/slides/_rels/slide288.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notesSlide" Target="../notesSlides/notesSlide288.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89.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notesSlide" Target="../notesSlides/notesSlide289.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9.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8.xml"/></Relationships>
</file>

<file path=ppt/slides/_rels/slide30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3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320.xml"/><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8.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58.wmf"/><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The dynamics of population</a:t>
            </a:r>
            <a:endParaRPr lang="en-US" dirty="0"/>
          </a:p>
        </p:txBody>
      </p:sp>
      <p:sp>
        <p:nvSpPr>
          <p:cNvPr id="3" name="Subtitle 2"/>
          <p:cNvSpPr>
            <a:spLocks noGrp="1"/>
          </p:cNvSpPr>
          <p:nvPr>
            <p:ph type="subTitle" idx="1"/>
          </p:nvPr>
        </p:nvSpPr>
        <p:spPr/>
        <p:txBody>
          <a:bodyPr/>
          <a:lstStyle/>
          <a:p>
            <a:r>
              <a:rPr lang="en-IE" dirty="0" smtClean="0"/>
              <a:t>D. Boland</a:t>
            </a:r>
          </a:p>
          <a:p>
            <a:r>
              <a:rPr lang="en-IE" dirty="0" smtClean="0"/>
              <a:t>Geography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6946" name="Picture 2" descr="http://i.telegraph.co.uk/multimedia/archive/01494/ireland_1494150i.jpg"/>
          <p:cNvPicPr>
            <a:picLocks noChangeAspect="1" noChangeArrowheads="1"/>
          </p:cNvPicPr>
          <p:nvPr/>
        </p:nvPicPr>
        <p:blipFill>
          <a:blip r:embed="rId3" cstate="print"/>
          <a:srcRect/>
          <a:stretch>
            <a:fillRect/>
          </a:stretch>
        </p:blipFill>
        <p:spPr bwMode="auto">
          <a:xfrm>
            <a:off x="0" y="32267"/>
            <a:ext cx="9144000" cy="6825733"/>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www.geographyalltheway.com/igcse_geography/population_settlement/population/imagesetc/demographic_transition_detailed.jpg"/>
          <p:cNvPicPr>
            <a:picLocks noGrp="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Stage four- low stationary stage,</a:t>
            </a:r>
            <a:endParaRPr lang="en-US" dirty="0"/>
          </a:p>
        </p:txBody>
      </p:sp>
      <p:sp>
        <p:nvSpPr>
          <p:cNvPr id="5" name="Content Placeholder 4"/>
          <p:cNvSpPr>
            <a:spLocks noGrp="1"/>
          </p:cNvSpPr>
          <p:nvPr>
            <p:ph idx="1"/>
          </p:nvPr>
        </p:nvSpPr>
        <p:spPr/>
        <p:txBody>
          <a:bodyPr/>
          <a:lstStyle/>
          <a:p>
            <a:r>
              <a:rPr lang="en-GB" dirty="0" smtClean="0"/>
              <a:t>low birth and death rate (12-15/1000). Slow increase of population. </a:t>
            </a:r>
            <a:r>
              <a:rPr lang="en-GB" dirty="0" smtClean="0">
                <a:solidFill>
                  <a:srgbClr val="00B050"/>
                </a:solidFill>
              </a:rPr>
              <a:t>Later marriages, improved health care, smaller families, emancipation of woman, full time jobs, family planning</a:t>
            </a:r>
            <a:r>
              <a:rPr lang="en-GB" dirty="0" smtClean="0"/>
              <a:t> are the reasons for these trends.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print"/>
          <a:srcRect l="20337" t="36806" r="22743" b="9623"/>
          <a:stretch>
            <a:fillRect/>
          </a:stretch>
        </p:blipFill>
        <p:spPr bwMode="auto">
          <a:xfrm>
            <a:off x="0" y="0"/>
            <a:ext cx="8892480" cy="6690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3" cstate="print"/>
          <a:srcRect t="23413" r="1537" b="11111"/>
          <a:stretch>
            <a:fillRect/>
          </a:stretch>
        </p:blipFill>
        <p:spPr bwMode="auto">
          <a:xfrm>
            <a:off x="0" y="214290"/>
            <a:ext cx="9144000" cy="6643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www.geographyalltheway.com/igcse_geography/population_settlement/population/imagesetc/demographic_transition_detailed.jpg"/>
          <p:cNvPicPr>
            <a:picLocks noGrp="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five-the senile stage</a:t>
            </a:r>
            <a:endParaRPr lang="en-US" dirty="0"/>
          </a:p>
        </p:txBody>
      </p:sp>
      <p:sp>
        <p:nvSpPr>
          <p:cNvPr id="3" name="Content Placeholder 2"/>
          <p:cNvSpPr>
            <a:spLocks noGrp="1"/>
          </p:cNvSpPr>
          <p:nvPr>
            <p:ph idx="1"/>
          </p:nvPr>
        </p:nvSpPr>
        <p:spPr/>
        <p:txBody>
          <a:bodyPr/>
          <a:lstStyle/>
          <a:p>
            <a:r>
              <a:rPr lang="en-GB" dirty="0" smtClean="0"/>
              <a:t>Stage five-the </a:t>
            </a:r>
            <a:r>
              <a:rPr lang="en-GB" dirty="0" smtClean="0">
                <a:solidFill>
                  <a:srgbClr val="00B050"/>
                </a:solidFill>
              </a:rPr>
              <a:t>senile stage</a:t>
            </a:r>
            <a:r>
              <a:rPr lang="en-GB" dirty="0" smtClean="0"/>
              <a:t>, death rate higher than birth rate so the </a:t>
            </a:r>
            <a:r>
              <a:rPr lang="en-GB" dirty="0" smtClean="0">
                <a:solidFill>
                  <a:srgbClr val="00B050"/>
                </a:solidFill>
              </a:rPr>
              <a:t>population is decreasing, this is a euro-centric </a:t>
            </a:r>
            <a:r>
              <a:rPr lang="en-GB" dirty="0" smtClean="0"/>
              <a:t>model.</a:t>
            </a:r>
          </a:p>
          <a:p>
            <a:r>
              <a:rPr lang="en-GB" dirty="0" smtClean="0"/>
              <a:t>Population decreasing- in migration of economic migrants to maintain economic growth.</a:t>
            </a:r>
          </a:p>
          <a:p>
            <a:pPr>
              <a:buNone/>
            </a:pP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l="2197" t="15625" r="6250" b="22851"/>
          <a:stretch>
            <a:fillRect/>
          </a:stretch>
        </p:blipFill>
        <p:spPr bwMode="auto">
          <a:xfrm>
            <a:off x="928662" y="0"/>
            <a:ext cx="8215338" cy="6643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Limitations of the demographic transition model.</a:t>
            </a:r>
            <a:endParaRPr lang="en-US" dirty="0"/>
          </a:p>
        </p:txBody>
      </p:sp>
      <p:sp>
        <p:nvSpPr>
          <p:cNvPr id="3" name="Content Placeholder 2"/>
          <p:cNvSpPr>
            <a:spLocks noGrp="1"/>
          </p:cNvSpPr>
          <p:nvPr>
            <p:ph idx="1"/>
          </p:nvPr>
        </p:nvSpPr>
        <p:spPr/>
        <p:txBody>
          <a:bodyPr/>
          <a:lstStyle/>
          <a:p>
            <a:r>
              <a:rPr lang="en-IE" dirty="0" smtClean="0"/>
              <a:t>This model does not allow for variation at local levels such as shanty towns in under developed countries and the Chinese state law where they can have only one child per family.</a:t>
            </a:r>
          </a:p>
          <a:p>
            <a:r>
              <a:rPr lang="en-IE" dirty="0" smtClean="0"/>
              <a:t>A key example is the difference between India and Ireland.</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500702"/>
            <a:ext cx="8183880" cy="857256"/>
          </a:xfrm>
        </p:spPr>
        <p:txBody>
          <a:bodyPr>
            <a:normAutofit/>
          </a:bodyPr>
          <a:lstStyle/>
          <a:p>
            <a:r>
              <a:rPr lang="en-GB" dirty="0" smtClean="0"/>
              <a:t>Exam question 2008 Question 10 A</a:t>
            </a:r>
            <a:endParaRPr lang="en-US" dirty="0"/>
          </a:p>
        </p:txBody>
      </p:sp>
      <p:sp>
        <p:nvSpPr>
          <p:cNvPr id="3" name="Content Placeholder 2"/>
          <p:cNvSpPr>
            <a:spLocks noGrp="1"/>
          </p:cNvSpPr>
          <p:nvPr>
            <p:ph idx="1"/>
          </p:nvPr>
        </p:nvSpPr>
        <p:spPr>
          <a:xfrm>
            <a:off x="0" y="0"/>
            <a:ext cx="9144000" cy="5286388"/>
          </a:xfrm>
        </p:spPr>
        <p:txBody>
          <a:bodyPr>
            <a:normAutofit/>
          </a:bodyPr>
          <a:lstStyle/>
          <a:p>
            <a:r>
              <a:rPr lang="en-GB" dirty="0" smtClean="0"/>
              <a:t>Marking scheme</a:t>
            </a:r>
          </a:p>
          <a:p>
            <a:r>
              <a:rPr lang="en-GB" dirty="0" smtClean="0"/>
              <a:t>Part 1 five marks...correct answer</a:t>
            </a:r>
          </a:p>
          <a:p>
            <a:r>
              <a:rPr lang="en-GB" dirty="0" smtClean="0"/>
              <a:t>Part 2 five marks...correct answer</a:t>
            </a:r>
          </a:p>
          <a:p>
            <a:r>
              <a:rPr lang="en-GB" dirty="0" smtClean="0"/>
              <a:t>Part 3a five marks...talk about the graphs for developed and developing countries from past to present day. NB talk about both, mention stages of model.</a:t>
            </a:r>
          </a:p>
          <a:p>
            <a:r>
              <a:rPr lang="en-GB" dirty="0" smtClean="0"/>
              <a:t>Part 3b five marks.... Talk about the future of population for developed and developing countries. NB talk about both, </a:t>
            </a:r>
            <a:r>
              <a:rPr lang="en-GB" smtClean="0"/>
              <a:t>mention stage </a:t>
            </a:r>
            <a:r>
              <a:rPr lang="en-GB" dirty="0" smtClean="0"/>
              <a:t>of the model</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sz="3200" dirty="0" smtClean="0"/>
              <a:t>Population </a:t>
            </a:r>
            <a:br>
              <a:rPr lang="en-IE" sz="3200" dirty="0" smtClean="0"/>
            </a:br>
            <a:r>
              <a:rPr lang="en-IE" sz="3200" dirty="0" smtClean="0"/>
              <a:t>Structure</a:t>
            </a:r>
            <a:endParaRPr lang="en-US" sz="3200" dirty="0"/>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lstStyle/>
          <a:p>
            <a:r>
              <a:rPr lang="en-IE" dirty="0" smtClean="0"/>
              <a:t>The population structure is shown on a </a:t>
            </a:r>
            <a:r>
              <a:rPr lang="en-IE" dirty="0" smtClean="0">
                <a:solidFill>
                  <a:srgbClr val="00B050"/>
                </a:solidFill>
              </a:rPr>
              <a:t>population pyramid</a:t>
            </a:r>
            <a:r>
              <a:rPr lang="en-IE" dirty="0" smtClean="0"/>
              <a:t>.</a:t>
            </a:r>
          </a:p>
          <a:p>
            <a:r>
              <a:rPr lang="en-IE" dirty="0" smtClean="0"/>
              <a:t>It is essential for governments to know the structure of the population for the plan for </a:t>
            </a:r>
            <a:r>
              <a:rPr lang="en-IE" dirty="0" smtClean="0">
                <a:solidFill>
                  <a:srgbClr val="00B050"/>
                </a:solidFill>
              </a:rPr>
              <a:t>future growth, economic development and social policy of a country.</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188640"/>
            <a:ext cx="7498080" cy="6059760"/>
          </a:xfrm>
        </p:spPr>
        <p:txBody>
          <a:bodyPr>
            <a:normAutofit/>
          </a:bodyPr>
          <a:lstStyle/>
          <a:p>
            <a:r>
              <a:rPr lang="en-IE" sz="4400" dirty="0" smtClean="0">
                <a:solidFill>
                  <a:srgbClr val="FFC000"/>
                </a:solidFill>
              </a:rPr>
              <a:t>How is the population density spread around the world????</a:t>
            </a:r>
            <a:endParaRPr lang="en-US" sz="4400" dirty="0">
              <a:solidFill>
                <a:srgbClr val="FFC000"/>
              </a:solidFill>
            </a:endParaRPr>
          </a:p>
        </p:txBody>
      </p:sp>
      <p:pic>
        <p:nvPicPr>
          <p:cNvPr id="600066" name="Picture 2" descr="http://www.lib.utexas.edu/maps/world_maps/world_rel_803005AI_2003.jpg"/>
          <p:cNvPicPr>
            <a:picLocks noChangeAspect="1" noChangeArrowheads="1"/>
          </p:cNvPicPr>
          <p:nvPr/>
        </p:nvPicPr>
        <p:blipFill>
          <a:blip r:embed="rId3" cstate="print"/>
          <a:srcRect/>
          <a:stretch>
            <a:fillRect/>
          </a:stretch>
        </p:blipFill>
        <p:spPr bwMode="auto">
          <a:xfrm>
            <a:off x="179512" y="1556792"/>
            <a:ext cx="8964488" cy="5012035"/>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Population Pyramid</a:t>
            </a:r>
            <a:endParaRPr lang="en-US" dirty="0"/>
          </a:p>
        </p:txBody>
      </p:sp>
      <p:sp>
        <p:nvSpPr>
          <p:cNvPr id="5" name="Content Placeholder 4"/>
          <p:cNvSpPr>
            <a:spLocks noGrp="1"/>
          </p:cNvSpPr>
          <p:nvPr>
            <p:ph idx="1"/>
          </p:nvPr>
        </p:nvSpPr>
        <p:spPr/>
        <p:txBody>
          <a:bodyPr/>
          <a:lstStyle/>
          <a:p>
            <a:r>
              <a:rPr lang="en-GB" dirty="0" smtClean="0">
                <a:solidFill>
                  <a:srgbClr val="FF0000"/>
                </a:solidFill>
              </a:rPr>
              <a:t>The</a:t>
            </a:r>
            <a:r>
              <a:rPr lang="en-GB" dirty="0" smtClean="0"/>
              <a:t> </a:t>
            </a:r>
            <a:r>
              <a:rPr lang="en-GB" dirty="0" smtClean="0">
                <a:solidFill>
                  <a:srgbClr val="FF0000"/>
                </a:solidFill>
              </a:rPr>
              <a:t>width of the top bars shows life expectancy.</a:t>
            </a:r>
          </a:p>
          <a:p>
            <a:r>
              <a:rPr lang="en-GB" dirty="0" smtClean="0">
                <a:solidFill>
                  <a:srgbClr val="FF0000"/>
                </a:solidFill>
              </a:rPr>
              <a:t>The width of the bottom bars shows the birth rate.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dirty="0" smtClean="0">
                <a:solidFill>
                  <a:srgbClr val="FF0000"/>
                </a:solidFill>
              </a:rPr>
              <a:t>The</a:t>
            </a:r>
            <a:r>
              <a:rPr lang="en-GB" dirty="0" smtClean="0"/>
              <a:t> </a:t>
            </a:r>
            <a:r>
              <a:rPr lang="en-GB" dirty="0" smtClean="0">
                <a:solidFill>
                  <a:srgbClr val="FF0000"/>
                </a:solidFill>
              </a:rPr>
              <a:t>dependency ratio is the </a:t>
            </a:r>
            <a:r>
              <a:rPr lang="en-GB" dirty="0" smtClean="0">
                <a:solidFill>
                  <a:srgbClr val="FF0000"/>
                </a:solidFill>
              </a:rPr>
              <a:t>ratio </a:t>
            </a:r>
            <a:r>
              <a:rPr lang="en-GB" dirty="0" smtClean="0">
                <a:solidFill>
                  <a:srgbClr val="FF0000"/>
                </a:solidFill>
              </a:rPr>
              <a:t>of the working population compared to the non working population</a:t>
            </a:r>
            <a:r>
              <a:rPr lang="en-GB" dirty="0" smtClean="0"/>
              <a:t>. </a:t>
            </a:r>
          </a:p>
          <a:p>
            <a:r>
              <a:rPr lang="en-GB" dirty="0" smtClean="0"/>
              <a:t>This is gotten by adding the population under 15 and over 65, multiplying this by 100 and dividing it by the population between 15 and 65</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643578"/>
            <a:ext cx="8183880" cy="837246"/>
          </a:xfrm>
        </p:spPr>
        <p:txBody>
          <a:bodyPr>
            <a:normAutofit fontScale="90000"/>
          </a:bodyPr>
          <a:lstStyle/>
          <a:p>
            <a:r>
              <a:rPr lang="en-GB" dirty="0" smtClean="0"/>
              <a:t>Describe the birth rate, life expectancy what is the dependency ratio?</a:t>
            </a:r>
            <a:endParaRPr lang="en-US" dirty="0"/>
          </a:p>
        </p:txBody>
      </p:sp>
      <p:sp>
        <p:nvSpPr>
          <p:cNvPr id="5" name="Content Placeholder 4"/>
          <p:cNvSpPr>
            <a:spLocks noGrp="1"/>
          </p:cNvSpPr>
          <p:nvPr>
            <p:ph idx="1"/>
          </p:nvPr>
        </p:nvSpPr>
        <p:spPr>
          <a:xfrm>
            <a:off x="1435608" y="1447800"/>
            <a:ext cx="7498080" cy="4141440"/>
          </a:xfrm>
        </p:spPr>
        <p:txBody>
          <a:bodyPr/>
          <a:lstStyle/>
          <a:p>
            <a:endParaRPr lang="en-US" dirty="0"/>
          </a:p>
        </p:txBody>
      </p:sp>
      <p:pic>
        <p:nvPicPr>
          <p:cNvPr id="6" name="Picture 2"/>
          <p:cNvPicPr>
            <a:picLocks noChangeAspect="1" noChangeArrowheads="1"/>
          </p:cNvPicPr>
          <p:nvPr/>
        </p:nvPicPr>
        <p:blipFill>
          <a:blip r:embed="rId3" cstate="print"/>
          <a:srcRect l="4394" t="16601" r="9179" b="14062"/>
          <a:stretch>
            <a:fillRect/>
          </a:stretch>
        </p:blipFill>
        <p:spPr bwMode="auto">
          <a:xfrm>
            <a:off x="0" y="0"/>
            <a:ext cx="8930134"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844" y="214290"/>
            <a:ext cx="3981480" cy="1162050"/>
          </a:xfrm>
        </p:spPr>
        <p:txBody>
          <a:bodyPr/>
          <a:lstStyle/>
          <a:p>
            <a:r>
              <a:rPr lang="en-GB" dirty="0" smtClean="0"/>
              <a:t>Population Pyramid</a:t>
            </a:r>
            <a:endParaRPr lang="en-US" dirty="0"/>
          </a:p>
        </p:txBody>
      </p:sp>
      <p:sp>
        <p:nvSpPr>
          <p:cNvPr id="6" name="Text Placeholder 5"/>
          <p:cNvSpPr>
            <a:spLocks noGrp="1"/>
          </p:cNvSpPr>
          <p:nvPr>
            <p:ph type="body" idx="2"/>
          </p:nvPr>
        </p:nvSpPr>
        <p:spPr>
          <a:xfrm>
            <a:off x="323528" y="1357298"/>
            <a:ext cx="3240360" cy="4808118"/>
          </a:xfrm>
        </p:spPr>
        <p:txBody>
          <a:bodyPr>
            <a:normAutofit/>
          </a:bodyPr>
          <a:lstStyle/>
          <a:p>
            <a:r>
              <a:rPr lang="en-GB" sz="1800" dirty="0" smtClean="0"/>
              <a:t>This is a </a:t>
            </a:r>
            <a:r>
              <a:rPr lang="en-GB" sz="1800" dirty="0" smtClean="0">
                <a:solidFill>
                  <a:srgbClr val="FF0000"/>
                </a:solidFill>
              </a:rPr>
              <a:t>bell shaped pyramid</a:t>
            </a:r>
            <a:r>
              <a:rPr lang="en-GB" sz="1800" dirty="0" smtClean="0"/>
              <a:t>. It is the population pyramid for a typical </a:t>
            </a:r>
            <a:r>
              <a:rPr lang="en-GB" sz="1800" dirty="0" smtClean="0">
                <a:solidFill>
                  <a:srgbClr val="FF0000"/>
                </a:solidFill>
              </a:rPr>
              <a:t>developed country</a:t>
            </a:r>
            <a:r>
              <a:rPr lang="en-GB" sz="1800" dirty="0" smtClean="0"/>
              <a:t>.</a:t>
            </a:r>
          </a:p>
          <a:p>
            <a:endParaRPr lang="en-GB" sz="1800" dirty="0" smtClean="0"/>
          </a:p>
          <a:p>
            <a:r>
              <a:rPr lang="en-GB" sz="1800" dirty="0" smtClean="0"/>
              <a:t>We know this because it has a </a:t>
            </a:r>
            <a:r>
              <a:rPr lang="en-GB" sz="1800" dirty="0" smtClean="0">
                <a:solidFill>
                  <a:srgbClr val="FF0000"/>
                </a:solidFill>
              </a:rPr>
              <a:t>narrow base so a low birth rate, a wide top meaning longer life expectancy.</a:t>
            </a:r>
          </a:p>
          <a:p>
            <a:endParaRPr lang="en-GB" sz="1800" dirty="0" smtClean="0"/>
          </a:p>
          <a:p>
            <a:r>
              <a:rPr lang="en-GB" sz="1800" dirty="0" smtClean="0"/>
              <a:t>There is a higher female percentage compared to male over 65 also showing the population changing over time</a:t>
            </a:r>
            <a:r>
              <a:rPr lang="en-GB" dirty="0" smtClean="0"/>
              <a:t>.</a:t>
            </a:r>
            <a:endParaRPr lang="en-US" dirty="0"/>
          </a:p>
        </p:txBody>
      </p:sp>
      <p:pic>
        <p:nvPicPr>
          <p:cNvPr id="7" name="Picture 4" descr="idbpyr"/>
          <p:cNvPicPr>
            <a:picLocks noGrp="1" noChangeAspect="1" noChangeArrowheads="1"/>
          </p:cNvPicPr>
          <p:nvPr>
            <p:ph sz="half" idx="1"/>
          </p:nvPr>
        </p:nvPicPr>
        <p:blipFill>
          <a:blip r:embed="rId3" cstate="print"/>
          <a:srcRect/>
          <a:stretch>
            <a:fillRect/>
          </a:stretch>
        </p:blipFill>
        <p:spPr>
          <a:xfrm>
            <a:off x="3714744" y="142852"/>
            <a:ext cx="5102223" cy="6072230"/>
          </a:xfrm>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14414" y="274320"/>
            <a:ext cx="7719274" cy="1143000"/>
          </a:xfrm>
        </p:spPr>
        <p:txBody>
          <a:bodyPr/>
          <a:lstStyle/>
          <a:p>
            <a:r>
              <a:rPr lang="en-IE" dirty="0" smtClean="0"/>
              <a:t>Germany</a:t>
            </a:r>
            <a:endParaRPr lang="en-US" dirty="0"/>
          </a:p>
        </p:txBody>
      </p:sp>
      <p:sp>
        <p:nvSpPr>
          <p:cNvPr id="11" name="Content Placeholder 10"/>
          <p:cNvSpPr>
            <a:spLocks noGrp="1"/>
          </p:cNvSpPr>
          <p:nvPr>
            <p:ph sz="half" idx="1"/>
          </p:nvPr>
        </p:nvSpPr>
        <p:spPr>
          <a:xfrm>
            <a:off x="1214414" y="1500174"/>
            <a:ext cx="3657600" cy="4663440"/>
          </a:xfrm>
        </p:spPr>
        <p:txBody>
          <a:bodyPr/>
          <a:lstStyle/>
          <a:p>
            <a:r>
              <a:rPr lang="en-IE" dirty="0" smtClean="0"/>
              <a:t>Two reason for the gender imbalance</a:t>
            </a:r>
          </a:p>
          <a:p>
            <a:r>
              <a:rPr lang="en-IE" dirty="0" smtClean="0"/>
              <a:t>1.The </a:t>
            </a:r>
            <a:r>
              <a:rPr lang="en-IE" dirty="0" smtClean="0">
                <a:solidFill>
                  <a:srgbClr val="FF0000"/>
                </a:solidFill>
              </a:rPr>
              <a:t>death of German soldiers during WW1</a:t>
            </a:r>
          </a:p>
          <a:p>
            <a:r>
              <a:rPr lang="en-IE" dirty="0" smtClean="0"/>
              <a:t>2. The fact that </a:t>
            </a:r>
            <a:r>
              <a:rPr lang="en-IE" dirty="0" smtClean="0">
                <a:solidFill>
                  <a:srgbClr val="FF0000"/>
                </a:solidFill>
              </a:rPr>
              <a:t>females generally live longer than males</a:t>
            </a:r>
            <a:r>
              <a:rPr lang="en-IE" dirty="0" smtClean="0"/>
              <a:t>.</a:t>
            </a:r>
            <a:endParaRPr lang="en-US" dirty="0"/>
          </a:p>
        </p:txBody>
      </p:sp>
      <p:pic>
        <p:nvPicPr>
          <p:cNvPr id="13" name="Picture 2"/>
          <p:cNvPicPr>
            <a:picLocks noGrp="1" noChangeAspect="1" noChangeArrowheads="1"/>
          </p:cNvPicPr>
          <p:nvPr>
            <p:ph sz="half" idx="2"/>
          </p:nvPr>
        </p:nvPicPr>
        <p:blipFill>
          <a:blip r:embed="rId3" cstate="print"/>
          <a:srcRect l="65483" t="31250" r="7715" b="9179"/>
          <a:stretch>
            <a:fillRect/>
          </a:stretch>
        </p:blipFill>
        <p:spPr bwMode="auto">
          <a:xfrm>
            <a:off x="5072066" y="571480"/>
            <a:ext cx="3786214" cy="571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14414" y="274320"/>
            <a:ext cx="7719274" cy="1143000"/>
          </a:xfrm>
        </p:spPr>
        <p:txBody>
          <a:bodyPr/>
          <a:lstStyle/>
          <a:p>
            <a:r>
              <a:rPr lang="en-IE" dirty="0" smtClean="0"/>
              <a:t>Germany</a:t>
            </a:r>
            <a:endParaRPr lang="en-US" dirty="0"/>
          </a:p>
        </p:txBody>
      </p:sp>
      <p:sp>
        <p:nvSpPr>
          <p:cNvPr id="11" name="Content Placeholder 10"/>
          <p:cNvSpPr>
            <a:spLocks noGrp="1"/>
          </p:cNvSpPr>
          <p:nvPr>
            <p:ph sz="half" idx="1"/>
          </p:nvPr>
        </p:nvSpPr>
        <p:spPr>
          <a:xfrm>
            <a:off x="827584" y="1412776"/>
            <a:ext cx="4176464" cy="4953162"/>
          </a:xfrm>
        </p:spPr>
        <p:txBody>
          <a:bodyPr>
            <a:normAutofit/>
          </a:bodyPr>
          <a:lstStyle/>
          <a:p>
            <a:r>
              <a:rPr lang="en-IE" dirty="0" smtClean="0">
                <a:solidFill>
                  <a:srgbClr val="FF0000"/>
                </a:solidFill>
              </a:rPr>
              <a:t>The wider bands in the middle are evidence of a post war baby boom</a:t>
            </a:r>
            <a:r>
              <a:rPr lang="en-IE" dirty="0" smtClean="0"/>
              <a:t>. </a:t>
            </a:r>
          </a:p>
          <a:p>
            <a:r>
              <a:rPr lang="en-IE" dirty="0" smtClean="0"/>
              <a:t>The low birth rates of recent time show the zero population growth and with these numbers entering the reproduction age the population will decline in the future.</a:t>
            </a:r>
            <a:endParaRPr lang="en-US" dirty="0"/>
          </a:p>
        </p:txBody>
      </p:sp>
      <p:pic>
        <p:nvPicPr>
          <p:cNvPr id="13" name="Picture 2"/>
          <p:cNvPicPr>
            <a:picLocks noGrp="1" noChangeAspect="1" noChangeArrowheads="1"/>
          </p:cNvPicPr>
          <p:nvPr>
            <p:ph sz="half" idx="2"/>
          </p:nvPr>
        </p:nvPicPr>
        <p:blipFill>
          <a:blip r:embed="rId3" cstate="print"/>
          <a:srcRect l="65483" t="31250" r="7715" b="9179"/>
          <a:stretch>
            <a:fillRect/>
          </a:stretch>
        </p:blipFill>
        <p:spPr bwMode="auto">
          <a:xfrm>
            <a:off x="5072066" y="571480"/>
            <a:ext cx="3786214" cy="571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3786182" cy="1000132"/>
          </a:xfrm>
        </p:spPr>
        <p:txBody>
          <a:bodyPr>
            <a:normAutofit/>
          </a:bodyPr>
          <a:lstStyle/>
          <a:p>
            <a:r>
              <a:rPr lang="en-GB" dirty="0" smtClean="0"/>
              <a:t>Population Pyramid under developed countries</a:t>
            </a:r>
            <a:endParaRPr lang="en-US" dirty="0"/>
          </a:p>
        </p:txBody>
      </p:sp>
      <p:sp>
        <p:nvSpPr>
          <p:cNvPr id="3" name="Text Placeholder 2"/>
          <p:cNvSpPr>
            <a:spLocks noGrp="1"/>
          </p:cNvSpPr>
          <p:nvPr>
            <p:ph type="body" idx="2"/>
          </p:nvPr>
        </p:nvSpPr>
        <p:spPr>
          <a:xfrm>
            <a:off x="428596" y="1428736"/>
            <a:ext cx="3810000" cy="3665110"/>
          </a:xfrm>
        </p:spPr>
        <p:txBody>
          <a:bodyPr>
            <a:noAutofit/>
          </a:bodyPr>
          <a:lstStyle/>
          <a:p>
            <a:r>
              <a:rPr lang="en-GB" sz="1800" dirty="0" smtClean="0"/>
              <a:t>The population pyramid has </a:t>
            </a:r>
            <a:r>
              <a:rPr lang="en-GB" sz="1800" dirty="0" smtClean="0">
                <a:solidFill>
                  <a:srgbClr val="FF0000"/>
                </a:solidFill>
              </a:rPr>
              <a:t>a wide base to show high birth rate,</a:t>
            </a:r>
            <a:r>
              <a:rPr lang="en-GB" sz="1800" dirty="0" smtClean="0"/>
              <a:t> it has a </a:t>
            </a:r>
            <a:r>
              <a:rPr lang="en-GB" sz="1800" dirty="0" smtClean="0">
                <a:solidFill>
                  <a:srgbClr val="FF0000"/>
                </a:solidFill>
              </a:rPr>
              <a:t>narrow peak indicating a high death rate and low life expectancy.</a:t>
            </a:r>
          </a:p>
          <a:p>
            <a:endParaRPr lang="en-GB" sz="1800" dirty="0" smtClean="0"/>
          </a:p>
          <a:p>
            <a:r>
              <a:rPr lang="en-GB" sz="1800" dirty="0" smtClean="0"/>
              <a:t>Notice also the rapid decline in population as we go up. This shows a </a:t>
            </a:r>
            <a:r>
              <a:rPr lang="en-GB" sz="1800" dirty="0" smtClean="0">
                <a:solidFill>
                  <a:srgbClr val="FF0000"/>
                </a:solidFill>
              </a:rPr>
              <a:t>high child mortality rate</a:t>
            </a:r>
            <a:r>
              <a:rPr lang="en-GB" sz="1800" dirty="0" smtClean="0"/>
              <a:t>. With the large youth population enters the reproductive age groups there is potential for this rapid </a:t>
            </a:r>
            <a:r>
              <a:rPr lang="en-GB" sz="1800" dirty="0" smtClean="0">
                <a:solidFill>
                  <a:srgbClr val="FF0000"/>
                </a:solidFill>
              </a:rPr>
              <a:t>growth to continue.</a:t>
            </a:r>
          </a:p>
        </p:txBody>
      </p:sp>
      <p:sp>
        <p:nvSpPr>
          <p:cNvPr id="4" name="Content Placeholder 3"/>
          <p:cNvSpPr>
            <a:spLocks noGrp="1"/>
          </p:cNvSpPr>
          <p:nvPr>
            <p:ph sz="half" idx="1"/>
          </p:nvPr>
        </p:nvSpPr>
        <p:spPr>
          <a:xfrm>
            <a:off x="8564880" y="2133600"/>
            <a:ext cx="45719" cy="3992563"/>
          </a:xfrm>
        </p:spPr>
        <p:txBody>
          <a:bodyPr/>
          <a:lstStyle/>
          <a:p>
            <a:endParaRPr lang="en-US" dirty="0"/>
          </a:p>
        </p:txBody>
      </p:sp>
      <p:pic>
        <p:nvPicPr>
          <p:cNvPr id="3074" name="Picture 2" descr="http://www.hewett.norfolk.sch.uk/curric/NewGeog/Africa/Eth_py~1.gif"/>
          <p:cNvPicPr>
            <a:picLocks noChangeAspect="1" noChangeArrowheads="1"/>
          </p:cNvPicPr>
          <p:nvPr/>
        </p:nvPicPr>
        <p:blipFill>
          <a:blip r:embed="rId3" cstate="print"/>
          <a:srcRect/>
          <a:stretch>
            <a:fillRect/>
          </a:stretch>
        </p:blipFill>
        <p:spPr bwMode="auto">
          <a:xfrm>
            <a:off x="4211960" y="0"/>
            <a:ext cx="4932041" cy="6741492"/>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 Population Pyramid</a:t>
            </a:r>
            <a:endParaRPr lang="en-US" dirty="0"/>
          </a:p>
        </p:txBody>
      </p:sp>
      <p:sp>
        <p:nvSpPr>
          <p:cNvPr id="3" name="Text Placeholder 2"/>
          <p:cNvSpPr>
            <a:spLocks noGrp="1"/>
          </p:cNvSpPr>
          <p:nvPr>
            <p:ph type="body" idx="2"/>
          </p:nvPr>
        </p:nvSpPr>
        <p:spPr>
          <a:xfrm>
            <a:off x="457200" y="1406964"/>
            <a:ext cx="3810000" cy="164648"/>
          </a:xfrm>
        </p:spPr>
        <p:txBody>
          <a:bodyPr>
            <a:normAutofit fontScale="40000" lnSpcReduction="20000"/>
          </a:bodyPr>
          <a:lstStyle/>
          <a:p>
            <a:endParaRPr lang="en-US" dirty="0"/>
          </a:p>
        </p:txBody>
      </p:sp>
      <p:sp>
        <p:nvSpPr>
          <p:cNvPr id="4" name="Content Placeholder 3"/>
          <p:cNvSpPr>
            <a:spLocks noGrp="1"/>
          </p:cNvSpPr>
          <p:nvPr>
            <p:ph sz="half" idx="1"/>
          </p:nvPr>
        </p:nvSpPr>
        <p:spPr>
          <a:xfrm>
            <a:off x="457200" y="1643050"/>
            <a:ext cx="3471858" cy="4483113"/>
          </a:xfrm>
        </p:spPr>
        <p:txBody>
          <a:bodyPr>
            <a:normAutofit fontScale="85000" lnSpcReduction="20000"/>
          </a:bodyPr>
          <a:lstStyle/>
          <a:p>
            <a:r>
              <a:rPr lang="en-IE" dirty="0" smtClean="0"/>
              <a:t>Narrow base</a:t>
            </a:r>
          </a:p>
          <a:p>
            <a:r>
              <a:rPr lang="en-IE" dirty="0" smtClean="0"/>
              <a:t>Small number of old people</a:t>
            </a:r>
          </a:p>
          <a:p>
            <a:r>
              <a:rPr lang="en-IE" dirty="0" smtClean="0"/>
              <a:t>Gender imbalance in older population</a:t>
            </a:r>
          </a:p>
          <a:p>
            <a:r>
              <a:rPr lang="en-IE" dirty="0" smtClean="0"/>
              <a:t>A decrease in the percentage of people in the middle age which relates directly to high emigration in the 1980s </a:t>
            </a:r>
            <a:endParaRPr lang="en-US" dirty="0"/>
          </a:p>
        </p:txBody>
      </p:sp>
      <p:pic>
        <p:nvPicPr>
          <p:cNvPr id="5" name="Picture 4" descr="idbpyr"/>
          <p:cNvPicPr>
            <a:picLocks noChangeAspect="1" noChangeArrowheads="1"/>
          </p:cNvPicPr>
          <p:nvPr/>
        </p:nvPicPr>
        <p:blipFill>
          <a:blip r:embed="rId3" cstate="print"/>
          <a:srcRect/>
          <a:stretch>
            <a:fillRect/>
          </a:stretch>
        </p:blipFill>
        <p:spPr>
          <a:xfrm>
            <a:off x="3929058" y="0"/>
            <a:ext cx="5214942" cy="6858000"/>
          </a:xfrm>
          <a:prstGeom prst="rect">
            <a:avLst/>
          </a:prstGeom>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6778"/>
            <a:ext cx="4052918" cy="1162050"/>
          </a:xfrm>
        </p:spPr>
        <p:txBody>
          <a:bodyPr>
            <a:normAutofit/>
          </a:bodyPr>
          <a:lstStyle/>
          <a:p>
            <a:r>
              <a:rPr lang="en-GB" dirty="0" smtClean="0"/>
              <a:t>Future population pyramid.</a:t>
            </a:r>
            <a:endParaRPr lang="en-US" dirty="0"/>
          </a:p>
        </p:txBody>
      </p:sp>
      <p:sp>
        <p:nvSpPr>
          <p:cNvPr id="3" name="Text Placeholder 2"/>
          <p:cNvSpPr>
            <a:spLocks noGrp="1"/>
          </p:cNvSpPr>
          <p:nvPr>
            <p:ph type="body" idx="2"/>
          </p:nvPr>
        </p:nvSpPr>
        <p:spPr>
          <a:xfrm>
            <a:off x="457200" y="1406964"/>
            <a:ext cx="3114668" cy="5165308"/>
          </a:xfrm>
        </p:spPr>
        <p:txBody>
          <a:bodyPr>
            <a:normAutofit/>
          </a:bodyPr>
          <a:lstStyle/>
          <a:p>
            <a:r>
              <a:rPr lang="en-GB" sz="1800" dirty="0" smtClean="0"/>
              <a:t>As can be seen from this graph. The </a:t>
            </a:r>
            <a:r>
              <a:rPr lang="en-GB" sz="1800" dirty="0" smtClean="0">
                <a:solidFill>
                  <a:srgbClr val="FF0000"/>
                </a:solidFill>
              </a:rPr>
              <a:t>dependency ration is quite small, with a large number of people not working</a:t>
            </a:r>
            <a:r>
              <a:rPr lang="en-GB" sz="1800" dirty="0" smtClean="0"/>
              <a:t>. </a:t>
            </a:r>
          </a:p>
          <a:p>
            <a:endParaRPr lang="en-GB" sz="1800" dirty="0" smtClean="0"/>
          </a:p>
          <a:p>
            <a:r>
              <a:rPr lang="en-GB" sz="1800" dirty="0" smtClean="0"/>
              <a:t>This has got to do with a </a:t>
            </a:r>
            <a:r>
              <a:rPr lang="en-GB" sz="1800" dirty="0" smtClean="0">
                <a:solidFill>
                  <a:srgbClr val="FF0000"/>
                </a:solidFill>
              </a:rPr>
              <a:t>improved life expectancy </a:t>
            </a:r>
            <a:r>
              <a:rPr lang="en-GB" sz="1800" dirty="0" smtClean="0"/>
              <a:t>which can be seen from the wide top of the pyramid.</a:t>
            </a:r>
          </a:p>
          <a:p>
            <a:endParaRPr lang="en-GB" sz="1800" dirty="0" smtClean="0"/>
          </a:p>
          <a:p>
            <a:r>
              <a:rPr lang="en-GB" sz="1800" dirty="0" smtClean="0"/>
              <a:t>This could put </a:t>
            </a:r>
            <a:r>
              <a:rPr lang="en-GB" sz="1800" dirty="0" smtClean="0">
                <a:solidFill>
                  <a:srgbClr val="FF0000"/>
                </a:solidFill>
              </a:rPr>
              <a:t>pressure on the government for pensioners, welfare, childcare and could cost the taxpayer</a:t>
            </a:r>
            <a:r>
              <a:rPr lang="en-GB" sz="1800" dirty="0" smtClean="0"/>
              <a:t>.</a:t>
            </a:r>
          </a:p>
          <a:p>
            <a:endParaRPr lang="en-GB" sz="1800" dirty="0" smtClean="0"/>
          </a:p>
          <a:p>
            <a:r>
              <a:rPr lang="en-GB" sz="1800" dirty="0" smtClean="0"/>
              <a:t>This is an example of a </a:t>
            </a:r>
            <a:r>
              <a:rPr lang="en-GB" sz="1800" dirty="0" smtClean="0">
                <a:solidFill>
                  <a:srgbClr val="FF0000"/>
                </a:solidFill>
              </a:rPr>
              <a:t>very developed country.</a:t>
            </a:r>
            <a:endParaRPr lang="en-US" sz="1800" dirty="0">
              <a:solidFill>
                <a:srgbClr val="FF0000"/>
              </a:solidFill>
            </a:endParaRPr>
          </a:p>
        </p:txBody>
      </p:sp>
      <p:pic>
        <p:nvPicPr>
          <p:cNvPr id="5" name="Content Placeholder 4" descr="idbpyr(2)"/>
          <p:cNvPicPr>
            <a:picLocks noGrp="1" noChangeAspect="1" noChangeArrowheads="1"/>
          </p:cNvPicPr>
          <p:nvPr>
            <p:ph sz="half" idx="1"/>
          </p:nvPr>
        </p:nvPicPr>
        <p:blipFill>
          <a:blip r:embed="rId3" cstate="print"/>
          <a:srcRect/>
          <a:stretch>
            <a:fillRect/>
          </a:stretch>
        </p:blipFill>
        <p:spPr>
          <a:xfrm>
            <a:off x="3643306" y="0"/>
            <a:ext cx="5500694" cy="6715148"/>
          </a:xfrm>
          <a:noFill/>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5234" name="Picture 2"/>
          <p:cNvPicPr>
            <a:picLocks noChangeAspect="1" noChangeArrowheads="1"/>
          </p:cNvPicPr>
          <p:nvPr/>
        </p:nvPicPr>
        <p:blipFill>
          <a:blip r:embed="rId3" cstate="print"/>
          <a:srcRect l="3662" t="37109" r="12109" b="16992"/>
          <a:stretch>
            <a:fillRect/>
          </a:stretch>
        </p:blipFill>
        <p:spPr bwMode="auto">
          <a:xfrm>
            <a:off x="928630" y="0"/>
            <a:ext cx="82153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p:spPr>
        <p:txBody>
          <a:bodyPr>
            <a:normAutofit fontScale="90000"/>
          </a:bodyPr>
          <a:lstStyle/>
          <a:p>
            <a:r>
              <a:rPr lang="en-GB" dirty="0" smtClean="0"/>
              <a:t>Looking at this map come up with reasons for the uneven population distribution</a:t>
            </a:r>
            <a:endParaRPr lang="en-US" dirty="0"/>
          </a:p>
        </p:txBody>
      </p:sp>
      <p:sp>
        <p:nvSpPr>
          <p:cNvPr id="3" name="Content Placeholder 2"/>
          <p:cNvSpPr>
            <a:spLocks noGrp="1"/>
          </p:cNvSpPr>
          <p:nvPr>
            <p:ph idx="1"/>
          </p:nvPr>
        </p:nvSpPr>
        <p:spPr/>
        <p:txBody>
          <a:bodyPr/>
          <a:lstStyle/>
          <a:p>
            <a:endParaRPr lang="en-US"/>
          </a:p>
        </p:txBody>
      </p:sp>
      <p:pic>
        <p:nvPicPr>
          <p:cNvPr id="1026" name="Picture 2" descr="Population Distribution Across the Globe"/>
          <p:cNvPicPr>
            <a:picLocks noChangeAspect="1" noChangeArrowheads="1"/>
          </p:cNvPicPr>
          <p:nvPr/>
        </p:nvPicPr>
        <p:blipFill>
          <a:blip r:embed="rId3" cstate="print"/>
          <a:srcRect/>
          <a:stretch>
            <a:fillRect/>
          </a:stretch>
        </p:blipFill>
        <p:spPr bwMode="auto">
          <a:xfrm>
            <a:off x="0" y="-285776"/>
            <a:ext cx="9144000" cy="5572164"/>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6258" name="Picture 2"/>
          <p:cNvPicPr>
            <a:picLocks noChangeAspect="1" noChangeArrowheads="1"/>
          </p:cNvPicPr>
          <p:nvPr/>
        </p:nvPicPr>
        <p:blipFill>
          <a:blip r:embed="rId3" cstate="print"/>
          <a:srcRect l="2197" t="27344" r="7714" b="6250"/>
          <a:stretch>
            <a:fillRect/>
          </a:stretch>
        </p:blipFill>
        <p:spPr bwMode="auto">
          <a:xfrm>
            <a:off x="1000100" y="142852"/>
            <a:ext cx="8143900" cy="6143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472" y="5429264"/>
            <a:ext cx="8183880" cy="1051560"/>
          </a:xfrm>
        </p:spPr>
        <p:txBody>
          <a:bodyPr>
            <a:normAutofit fontScale="90000"/>
          </a:bodyPr>
          <a:lstStyle/>
          <a:p>
            <a:r>
              <a:rPr lang="en-GB" dirty="0" smtClean="0"/>
              <a:t>Exam Question 2008 Question 12(A)</a:t>
            </a:r>
            <a:endParaRPr lang="en-US" dirty="0"/>
          </a:p>
        </p:txBody>
      </p:sp>
      <p:sp>
        <p:nvSpPr>
          <p:cNvPr id="6" name="Content Placeholder 5"/>
          <p:cNvSpPr>
            <a:spLocks noGrp="1"/>
          </p:cNvSpPr>
          <p:nvPr>
            <p:ph idx="1"/>
          </p:nvPr>
        </p:nvSpPr>
        <p:spPr>
          <a:xfrm>
            <a:off x="502920" y="530352"/>
            <a:ext cx="8183880" cy="4756036"/>
          </a:xfrm>
        </p:spPr>
        <p:txBody>
          <a:bodyPr>
            <a:normAutofit lnSpcReduction="10000"/>
          </a:bodyPr>
          <a:lstStyle/>
          <a:p>
            <a:r>
              <a:rPr lang="en-GB" dirty="0" smtClean="0"/>
              <a:t>Draw a population pyramid for the information given.</a:t>
            </a:r>
          </a:p>
          <a:p>
            <a:endParaRPr lang="en-GB" dirty="0" smtClean="0"/>
          </a:p>
          <a:p>
            <a:r>
              <a:rPr lang="en-GB" dirty="0" smtClean="0"/>
              <a:t>The question is graded as follows.</a:t>
            </a:r>
          </a:p>
          <a:p>
            <a:r>
              <a:rPr lang="en-GB" dirty="0" smtClean="0"/>
              <a:t>Title (2 marks)</a:t>
            </a:r>
          </a:p>
          <a:p>
            <a:r>
              <a:rPr lang="en-GB" dirty="0" smtClean="0"/>
              <a:t>Use of graph paper (2 marks)</a:t>
            </a:r>
          </a:p>
          <a:p>
            <a:r>
              <a:rPr lang="en-GB" dirty="0" smtClean="0"/>
              <a:t>Scaled axis (2 marks)</a:t>
            </a:r>
          </a:p>
          <a:p>
            <a:r>
              <a:rPr lang="en-GB" dirty="0" smtClean="0"/>
              <a:t>5 items illustrated (2 marks for each)</a:t>
            </a:r>
          </a:p>
          <a:p>
            <a:r>
              <a:rPr lang="en-GB" smtClean="0"/>
              <a:t>Overall presentation (4 marks)</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426" name="Picture 2"/>
          <p:cNvPicPr>
            <a:picLocks noChangeAspect="1" noChangeArrowheads="1"/>
          </p:cNvPicPr>
          <p:nvPr/>
        </p:nvPicPr>
        <p:blipFill>
          <a:blip r:embed="rId3" cstate="print"/>
          <a:srcRect l="22705" t="16601" r="19433" b="4297"/>
          <a:stretch>
            <a:fillRect/>
          </a:stretch>
        </p:blipFill>
        <p:spPr bwMode="auto">
          <a:xfrm>
            <a:off x="0" y="-1"/>
            <a:ext cx="9001156" cy="68118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6778"/>
            <a:ext cx="4972056" cy="1497710"/>
          </a:xfrm>
        </p:spPr>
        <p:txBody>
          <a:bodyPr>
            <a:normAutofit/>
          </a:bodyPr>
          <a:lstStyle/>
          <a:p>
            <a:r>
              <a:rPr lang="en-IE" sz="2800" dirty="0" smtClean="0"/>
              <a:t>Projections of population growth</a:t>
            </a:r>
            <a:endParaRPr lang="en-US" sz="2800" dirty="0"/>
          </a:p>
        </p:txBody>
      </p:sp>
      <p:sp>
        <p:nvSpPr>
          <p:cNvPr id="5" name="Content Placeholder 4"/>
          <p:cNvSpPr>
            <a:spLocks noGrp="1"/>
          </p:cNvSpPr>
          <p:nvPr>
            <p:ph sz="half" idx="1"/>
          </p:nvPr>
        </p:nvSpPr>
        <p:spPr/>
        <p:txBody>
          <a:bodyPr/>
          <a:lstStyle/>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World Population Growth</a:t>
            </a:r>
            <a:endParaRPr lang="en-US" dirty="0"/>
          </a:p>
        </p:txBody>
      </p:sp>
      <p:sp>
        <p:nvSpPr>
          <p:cNvPr id="6" name="Content Placeholder 5"/>
          <p:cNvSpPr>
            <a:spLocks noGrp="1"/>
          </p:cNvSpPr>
          <p:nvPr>
            <p:ph idx="1"/>
          </p:nvPr>
        </p:nvSpPr>
        <p:spPr/>
        <p:txBody>
          <a:bodyPr/>
          <a:lstStyle/>
          <a:p>
            <a:r>
              <a:rPr lang="en-IE" dirty="0" smtClean="0"/>
              <a:t>1 billion- 1804</a:t>
            </a:r>
          </a:p>
          <a:p>
            <a:r>
              <a:rPr lang="en-IE" dirty="0" smtClean="0"/>
              <a:t>2 billion- 1927 (123 years later)</a:t>
            </a:r>
          </a:p>
          <a:p>
            <a:r>
              <a:rPr lang="en-IE" dirty="0" smtClean="0"/>
              <a:t>3 billion- 1960 (33 years later)</a:t>
            </a:r>
          </a:p>
          <a:p>
            <a:r>
              <a:rPr lang="en-IE" dirty="0" smtClean="0"/>
              <a:t>4 billion- 1974 (14 years later)</a:t>
            </a:r>
          </a:p>
          <a:p>
            <a:r>
              <a:rPr lang="en-IE" dirty="0" smtClean="0"/>
              <a:t>5 billion- 1987 (13 years later)</a:t>
            </a:r>
          </a:p>
          <a:p>
            <a:r>
              <a:rPr lang="en-IE" dirty="0" smtClean="0"/>
              <a:t>6 billion- 1999 (12 years later)</a:t>
            </a:r>
          </a:p>
          <a:p>
            <a:r>
              <a:rPr lang="en-IE" dirty="0" smtClean="0"/>
              <a:t>7 billion- 2011 (11 years later)</a:t>
            </a:r>
          </a:p>
          <a:p>
            <a:r>
              <a:rPr lang="en-IE" dirty="0" smtClean="0"/>
              <a:t>What next for the world population?</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E" dirty="0" smtClean="0"/>
              <a:t>Future trends in world population </a:t>
            </a:r>
            <a:endParaRPr lang="en-US" dirty="0"/>
          </a:p>
        </p:txBody>
      </p:sp>
      <p:sp>
        <p:nvSpPr>
          <p:cNvPr id="6" name="Content Placeholder 5"/>
          <p:cNvSpPr>
            <a:spLocks noGrp="1"/>
          </p:cNvSpPr>
          <p:nvPr>
            <p:ph idx="1"/>
          </p:nvPr>
        </p:nvSpPr>
        <p:spPr/>
        <p:txBody>
          <a:bodyPr>
            <a:normAutofit lnSpcReduction="10000"/>
          </a:bodyPr>
          <a:lstStyle/>
          <a:p>
            <a:pPr marL="596646" indent="-514350"/>
            <a:r>
              <a:rPr lang="en-IE" dirty="0" smtClean="0"/>
              <a:t>There are three future predictions for world population growth.</a:t>
            </a:r>
            <a:endParaRPr lang="en-US" dirty="0" smtClean="0"/>
          </a:p>
          <a:p>
            <a:pPr marL="596646" indent="-514350">
              <a:buFont typeface="+mj-lt"/>
              <a:buAutoNum type="arabicPeriod"/>
            </a:pPr>
            <a:r>
              <a:rPr lang="en-IE" dirty="0" smtClean="0"/>
              <a:t>Low prediction- if efforts to reduce birth rates across the world are successful.</a:t>
            </a:r>
          </a:p>
          <a:p>
            <a:pPr marL="596646" indent="-514350">
              <a:buFont typeface="+mj-lt"/>
              <a:buAutoNum type="arabicPeriod"/>
            </a:pPr>
            <a:r>
              <a:rPr lang="en-IE" dirty="0" smtClean="0"/>
              <a:t>High prediction- if efforts are unsuccessful.</a:t>
            </a:r>
          </a:p>
          <a:p>
            <a:pPr marL="596646" indent="-514350">
              <a:buFont typeface="+mj-lt"/>
              <a:buAutoNum type="arabicPeriod"/>
            </a:pPr>
            <a:r>
              <a:rPr lang="en-IE" dirty="0" smtClean="0"/>
              <a:t>Medium- Seems the most likely as India and China are making efforts to reduce birth rate.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429264"/>
            <a:ext cx="8183880" cy="1051560"/>
          </a:xfrm>
        </p:spPr>
        <p:txBody>
          <a:bodyPr>
            <a:normAutofit fontScale="90000"/>
          </a:bodyPr>
          <a:lstStyle/>
          <a:p>
            <a:r>
              <a:rPr lang="en-GB" dirty="0" smtClean="0"/>
              <a:t>Futuristic population structure. What are the reasons behind this</a:t>
            </a:r>
            <a:endParaRPr lang="en-US" dirty="0"/>
          </a:p>
        </p:txBody>
      </p:sp>
      <p:pic>
        <p:nvPicPr>
          <p:cNvPr id="4" name="Content Placeholder 4" descr="idbpyr(2)"/>
          <p:cNvPicPr>
            <a:picLocks noGrp="1" noChangeAspect="1" noChangeArrowheads="1"/>
          </p:cNvPicPr>
          <p:nvPr>
            <p:ph idx="1"/>
          </p:nvPr>
        </p:nvPicPr>
        <p:blipFill>
          <a:blip r:embed="rId3" cstate="print"/>
          <a:srcRect/>
          <a:stretch>
            <a:fillRect/>
          </a:stretch>
        </p:blipFill>
        <p:spPr>
          <a:xfrm>
            <a:off x="0" y="0"/>
            <a:ext cx="8929718" cy="5429264"/>
          </a:xfrm>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357290" y="285728"/>
            <a:ext cx="7498080" cy="274638"/>
          </a:xfrm>
        </p:spPr>
        <p:txBody>
          <a:bodyPr>
            <a:normAutofit fontScale="90000"/>
          </a:bodyPr>
          <a:lstStyle/>
          <a:p>
            <a:endParaRPr lang="en-US" dirty="0"/>
          </a:p>
        </p:txBody>
      </p:sp>
      <p:sp>
        <p:nvSpPr>
          <p:cNvPr id="3" name="Content Placeholder 2"/>
          <p:cNvSpPr>
            <a:spLocks noGrp="1"/>
          </p:cNvSpPr>
          <p:nvPr>
            <p:ph idx="1"/>
          </p:nvPr>
        </p:nvSpPr>
        <p:spPr>
          <a:xfrm>
            <a:off x="502920" y="530352"/>
            <a:ext cx="8183880" cy="5970482"/>
          </a:xfrm>
        </p:spPr>
        <p:txBody>
          <a:bodyPr/>
          <a:lstStyle/>
          <a:p>
            <a:r>
              <a:rPr lang="en-GB" dirty="0" smtClean="0"/>
              <a:t>The main difference in this graph to past graphs are a lower birth rate and a higher life expectancy.</a:t>
            </a:r>
          </a:p>
          <a:p>
            <a:endParaRPr lang="en-GB" dirty="0" smtClean="0"/>
          </a:p>
          <a:p>
            <a:r>
              <a:rPr lang="en-GB" dirty="0" smtClean="0"/>
              <a:t>The main reasons for a lower birth rate are </a:t>
            </a:r>
            <a:r>
              <a:rPr lang="en-GB" dirty="0" smtClean="0">
                <a:solidFill>
                  <a:srgbClr val="FF0000"/>
                </a:solidFill>
              </a:rPr>
              <a:t>urbanisation, improved sanitation, improved health care and improvement of the status of women.</a:t>
            </a:r>
          </a:p>
          <a:p>
            <a:endParaRPr lang="en-GB" dirty="0" smtClean="0"/>
          </a:p>
          <a:p>
            <a:r>
              <a:rPr lang="en-GB" dirty="0" smtClean="0"/>
              <a:t>Life expectancy increases due </a:t>
            </a:r>
            <a:r>
              <a:rPr lang="en-GB" dirty="0" smtClean="0">
                <a:solidFill>
                  <a:srgbClr val="FF0000"/>
                </a:solidFill>
              </a:rPr>
              <a:t>to improved sanitation, medicine and welfare </a:t>
            </a:r>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5106" name="Picture 2" descr="http://www.jillstanek.com/Japan%27s%20population%20pyramid.gif"/>
          <p:cNvPicPr>
            <a:picLocks noChangeAspect="1" noChangeArrowheads="1"/>
          </p:cNvPicPr>
          <p:nvPr/>
        </p:nvPicPr>
        <p:blipFill>
          <a:blip r:embed="rId3" cstate="print"/>
          <a:srcRect/>
          <a:stretch>
            <a:fillRect/>
          </a:stretch>
        </p:blipFill>
        <p:spPr bwMode="auto">
          <a:xfrm>
            <a:off x="1142976" y="972888"/>
            <a:ext cx="7724789" cy="5346942"/>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Number of young people.</a:t>
            </a:r>
            <a:endParaRPr lang="en-US" dirty="0"/>
          </a:p>
        </p:txBody>
      </p:sp>
      <p:sp>
        <p:nvSpPr>
          <p:cNvPr id="3" name="Content Placeholder 2"/>
          <p:cNvSpPr>
            <a:spLocks noGrp="1"/>
          </p:cNvSpPr>
          <p:nvPr>
            <p:ph idx="1"/>
          </p:nvPr>
        </p:nvSpPr>
        <p:spPr/>
        <p:txBody>
          <a:bodyPr/>
          <a:lstStyle/>
          <a:p>
            <a:r>
              <a:rPr lang="en-IE" dirty="0" smtClean="0"/>
              <a:t>In the 1970’s the number of people under 15 was 31%. Presently it stands at 21%. </a:t>
            </a:r>
          </a:p>
          <a:p>
            <a:r>
              <a:rPr lang="en-IE" dirty="0" smtClean="0"/>
              <a:t>If this continues there will be no young people to replace the older generation and the population will decline.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worldmapper.org/images/smallpng/2.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183880" cy="1051560"/>
          </a:xfrm>
        </p:spPr>
        <p:txBody>
          <a:bodyPr/>
          <a:lstStyle/>
          <a:p>
            <a:r>
              <a:rPr lang="en-GB" dirty="0" smtClean="0"/>
              <a:t>Declining fertility Rates</a:t>
            </a:r>
            <a:endParaRPr lang="en-US" dirty="0"/>
          </a:p>
        </p:txBody>
      </p:sp>
      <p:sp>
        <p:nvSpPr>
          <p:cNvPr id="3" name="Content Placeholder 2"/>
          <p:cNvSpPr>
            <a:spLocks noGrp="1"/>
          </p:cNvSpPr>
          <p:nvPr>
            <p:ph idx="1"/>
          </p:nvPr>
        </p:nvSpPr>
        <p:spPr>
          <a:xfrm>
            <a:off x="1000100" y="1071546"/>
            <a:ext cx="7929618" cy="5786454"/>
          </a:xfrm>
        </p:spPr>
        <p:txBody>
          <a:bodyPr>
            <a:normAutofit/>
          </a:bodyPr>
          <a:lstStyle/>
          <a:p>
            <a:r>
              <a:rPr lang="en-GB" dirty="0" smtClean="0"/>
              <a:t>The total fertility rate (TFR) is falling (2.1 children a woman). This does not mean that the population is falling, due to the increased life expectancy and a high child bearing age population. Reasons for falling TFR are</a:t>
            </a:r>
          </a:p>
          <a:p>
            <a:r>
              <a:rPr lang="en-GB" dirty="0" smtClean="0"/>
              <a:t>1. </a:t>
            </a:r>
            <a:r>
              <a:rPr lang="en-GB" dirty="0" smtClean="0">
                <a:solidFill>
                  <a:srgbClr val="00B050"/>
                </a:solidFill>
              </a:rPr>
              <a:t>Urbanisation</a:t>
            </a:r>
            <a:r>
              <a:rPr lang="en-GB" dirty="0" smtClean="0"/>
              <a:t>- people moving to cities resulting in smaller families to fit small spaces, very expensive to have large families.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35608" y="1580728"/>
            <a:ext cx="7498080" cy="4800600"/>
          </a:xfrm>
        </p:spPr>
        <p:txBody>
          <a:bodyPr/>
          <a:lstStyle/>
          <a:p>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Declining Fertility rates</a:t>
            </a:r>
            <a:endParaRPr lang="en-US" dirty="0"/>
          </a:p>
        </p:txBody>
      </p:sp>
      <p:sp>
        <p:nvSpPr>
          <p:cNvPr id="3" name="Content Placeholder 2"/>
          <p:cNvSpPr>
            <a:spLocks noGrp="1"/>
          </p:cNvSpPr>
          <p:nvPr>
            <p:ph idx="1"/>
          </p:nvPr>
        </p:nvSpPr>
        <p:spPr/>
        <p:txBody>
          <a:bodyPr>
            <a:normAutofit lnSpcReduction="10000"/>
          </a:bodyPr>
          <a:lstStyle/>
          <a:p>
            <a:r>
              <a:rPr lang="en-GB" dirty="0" smtClean="0"/>
              <a:t>2. </a:t>
            </a:r>
            <a:r>
              <a:rPr lang="en-GB" dirty="0" smtClean="0">
                <a:solidFill>
                  <a:srgbClr val="00B050"/>
                </a:solidFill>
              </a:rPr>
              <a:t>Improved sanitation</a:t>
            </a:r>
            <a:r>
              <a:rPr lang="en-GB" dirty="0" smtClean="0"/>
              <a:t>(80% of world have access to clean water) and health- increased life expectancy and reduced infant mortality so no need for large families.</a:t>
            </a:r>
          </a:p>
          <a:p>
            <a:r>
              <a:rPr lang="en-GB" dirty="0" smtClean="0"/>
              <a:t>3.  </a:t>
            </a:r>
            <a:r>
              <a:rPr lang="en-GB" dirty="0" smtClean="0">
                <a:solidFill>
                  <a:srgbClr val="00B050"/>
                </a:solidFill>
              </a:rPr>
              <a:t>Woman's status- </a:t>
            </a:r>
            <a:r>
              <a:rPr lang="en-GB" dirty="0" smtClean="0"/>
              <a:t>education and work mean that woman are marrying late and due to work commitments are having less children. In Brazil educated woman having 2.5 children while uneducated 6.5.</a:t>
            </a:r>
            <a:endParaRPr lang="en-US" dirty="0" smtClean="0"/>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1666" name="Picture 2" descr="http://migration.ucc.ie/images/firstirelandreport/chart6.gif"/>
          <p:cNvPicPr>
            <a:picLocks noChangeAspect="1" noChangeArrowheads="1"/>
          </p:cNvPicPr>
          <p:nvPr/>
        </p:nvPicPr>
        <p:blipFill>
          <a:blip r:embed="rId3" cstate="print"/>
          <a:srcRect/>
          <a:stretch>
            <a:fillRect/>
          </a:stretch>
        </p:blipFill>
        <p:spPr bwMode="auto">
          <a:xfrm>
            <a:off x="251520" y="620688"/>
            <a:ext cx="8797182" cy="6237312"/>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Economically active population</a:t>
            </a:r>
            <a:endParaRPr lang="en-US" dirty="0"/>
          </a:p>
        </p:txBody>
      </p:sp>
      <p:sp>
        <p:nvSpPr>
          <p:cNvPr id="3" name="Content Placeholder 2"/>
          <p:cNvSpPr>
            <a:spLocks noGrp="1"/>
          </p:cNvSpPr>
          <p:nvPr>
            <p:ph idx="1"/>
          </p:nvPr>
        </p:nvSpPr>
        <p:spPr/>
        <p:txBody>
          <a:bodyPr/>
          <a:lstStyle/>
          <a:p>
            <a:r>
              <a:rPr lang="en-IE" dirty="0" smtClean="0"/>
              <a:t>There has been an increase from 58% to 68% in the past 45 years. This is expected to grow 1.5 annually.</a:t>
            </a:r>
          </a:p>
          <a:p>
            <a:endParaRPr lang="en-IE" dirty="0" smtClean="0"/>
          </a:p>
          <a:p>
            <a:endParaRPr lang="en-IE" dirty="0" smtClean="0"/>
          </a:p>
          <a:p>
            <a:endParaRPr lang="en-IE" dirty="0" smtClean="0"/>
          </a:p>
          <a:p>
            <a:r>
              <a:rPr lang="en-IE" dirty="0" smtClean="0">
                <a:solidFill>
                  <a:srgbClr val="FFC000"/>
                </a:solidFill>
              </a:rPr>
              <a:t>WHAT DOES THIS MEAN FOR  A LOCAL POPULATION???</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9618" name="Picture 2"/>
          <p:cNvPicPr>
            <a:picLocks noChangeAspect="1" noChangeArrowheads="1"/>
          </p:cNvPicPr>
          <p:nvPr/>
        </p:nvPicPr>
        <p:blipFill>
          <a:blip r:embed="rId3" cstate="print"/>
          <a:srcRect l="1465" t="25390" r="6250" b="14062"/>
          <a:stretch>
            <a:fillRect/>
          </a:stretch>
        </p:blipFill>
        <p:spPr bwMode="auto">
          <a:xfrm>
            <a:off x="142844" y="142852"/>
            <a:ext cx="9001156" cy="6143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3714" name="Picture 2"/>
          <p:cNvPicPr>
            <a:picLocks noChangeAspect="1" noChangeArrowheads="1"/>
          </p:cNvPicPr>
          <p:nvPr/>
        </p:nvPicPr>
        <p:blipFill>
          <a:blip r:embed="rId3" cstate="print"/>
          <a:srcRect l="1465" t="24414" r="38476" b="8203"/>
          <a:stretch>
            <a:fillRect/>
          </a:stretch>
        </p:blipFill>
        <p:spPr bwMode="auto">
          <a:xfrm>
            <a:off x="1285852" y="285728"/>
            <a:ext cx="7358082" cy="6191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4638"/>
            <a:ext cx="7818072" cy="1143000"/>
          </a:xfrm>
        </p:spPr>
        <p:txBody>
          <a:bodyPr>
            <a:normAutofit fontScale="90000"/>
          </a:bodyPr>
          <a:lstStyle/>
          <a:p>
            <a:r>
              <a:rPr lang="en-IE" dirty="0" smtClean="0"/>
              <a:t>Consequences of an aging population</a:t>
            </a:r>
            <a:endParaRPr lang="en-US" dirty="0"/>
          </a:p>
        </p:txBody>
      </p:sp>
      <p:sp>
        <p:nvSpPr>
          <p:cNvPr id="3" name="Content Placeholder 2"/>
          <p:cNvSpPr>
            <a:spLocks noGrp="1"/>
          </p:cNvSpPr>
          <p:nvPr>
            <p:ph idx="1"/>
          </p:nvPr>
        </p:nvSpPr>
        <p:spPr/>
        <p:txBody>
          <a:bodyPr>
            <a:normAutofit/>
          </a:bodyPr>
          <a:lstStyle/>
          <a:p>
            <a:r>
              <a:rPr lang="en-GB" dirty="0" smtClean="0"/>
              <a:t>An increase in the old age dependency ratio will mean a </a:t>
            </a:r>
            <a:r>
              <a:rPr lang="en-GB" dirty="0" smtClean="0">
                <a:solidFill>
                  <a:srgbClr val="00B0F0"/>
                </a:solidFill>
              </a:rPr>
              <a:t>greater demand for pensions, retirement homes and medical care.</a:t>
            </a:r>
          </a:p>
          <a:p>
            <a:r>
              <a:rPr lang="en-GB" dirty="0" smtClean="0"/>
              <a:t>It is estimated that the cost of state pensions will rise from </a:t>
            </a:r>
            <a:r>
              <a:rPr lang="en-GB" dirty="0" smtClean="0">
                <a:solidFill>
                  <a:srgbClr val="00B0F0"/>
                </a:solidFill>
              </a:rPr>
              <a:t>3% of GDP in 2011 to 8% of GDP in 2050</a:t>
            </a:r>
            <a:r>
              <a:rPr lang="en-GB" dirty="0" smtClean="0"/>
              <a:t>.</a:t>
            </a:r>
          </a:p>
          <a:p>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4638"/>
            <a:ext cx="7818072" cy="1143000"/>
          </a:xfrm>
        </p:spPr>
        <p:txBody>
          <a:bodyPr>
            <a:normAutofit fontScale="90000"/>
          </a:bodyPr>
          <a:lstStyle/>
          <a:p>
            <a:r>
              <a:rPr lang="en-IE" dirty="0" smtClean="0"/>
              <a:t>Consequences of an aging population</a:t>
            </a:r>
            <a:endParaRPr lang="en-US" dirty="0"/>
          </a:p>
        </p:txBody>
      </p:sp>
      <p:sp>
        <p:nvSpPr>
          <p:cNvPr id="3" name="Content Placeholder 2"/>
          <p:cNvSpPr>
            <a:spLocks noGrp="1"/>
          </p:cNvSpPr>
          <p:nvPr>
            <p:ph idx="1"/>
          </p:nvPr>
        </p:nvSpPr>
        <p:spPr/>
        <p:txBody>
          <a:bodyPr>
            <a:normAutofit/>
          </a:bodyPr>
          <a:lstStyle/>
          <a:p>
            <a:r>
              <a:rPr lang="en-GB" dirty="0" smtClean="0"/>
              <a:t>This will all be paid for by a </a:t>
            </a:r>
            <a:r>
              <a:rPr lang="en-GB" dirty="0" smtClean="0">
                <a:solidFill>
                  <a:srgbClr val="00B0F0"/>
                </a:solidFill>
              </a:rPr>
              <a:t>smaller group of the working population</a:t>
            </a:r>
            <a:r>
              <a:rPr lang="en-GB" dirty="0" smtClean="0"/>
              <a:t>. This could mean a </a:t>
            </a:r>
            <a:r>
              <a:rPr lang="en-GB" dirty="0" smtClean="0">
                <a:solidFill>
                  <a:srgbClr val="00B0F0"/>
                </a:solidFill>
              </a:rPr>
              <a:t>higher rate of tax </a:t>
            </a:r>
            <a:r>
              <a:rPr lang="en-GB" dirty="0" smtClean="0"/>
              <a:t>and less money being made available for infrastructure and services with an inward migration of an active age group.</a:t>
            </a:r>
          </a:p>
          <a:p>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4210" name="Picture 2" descr="http://www.uni.edu/gai/India/India_Lesson_Plans/India_Population_Pyramids_files/image002.gif"/>
          <p:cNvPicPr>
            <a:picLocks noChangeAspect="1" noChangeArrowheads="1"/>
          </p:cNvPicPr>
          <p:nvPr/>
        </p:nvPicPr>
        <p:blipFill>
          <a:blip r:embed="rId3" cstate="print"/>
          <a:srcRect/>
          <a:stretch>
            <a:fillRect/>
          </a:stretch>
        </p:blipFill>
        <p:spPr bwMode="auto">
          <a:xfrm>
            <a:off x="1428728" y="1500174"/>
            <a:ext cx="6934200" cy="48291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29264"/>
            <a:ext cx="8686800" cy="1143008"/>
          </a:xfrm>
        </p:spPr>
        <p:txBody>
          <a:bodyPr>
            <a:normAutofit fontScale="90000"/>
          </a:bodyPr>
          <a:lstStyle/>
          <a:p>
            <a:r>
              <a:rPr lang="en-GB" dirty="0" smtClean="0"/>
              <a:t>Explain how each of these factors could affect density and distribution.</a:t>
            </a:r>
            <a:endParaRPr lang="en-US" dirty="0"/>
          </a:p>
        </p:txBody>
      </p:sp>
      <p:sp>
        <p:nvSpPr>
          <p:cNvPr id="3" name="Content Placeholder 2"/>
          <p:cNvSpPr>
            <a:spLocks noGrp="1"/>
          </p:cNvSpPr>
          <p:nvPr>
            <p:ph idx="1"/>
          </p:nvPr>
        </p:nvSpPr>
        <p:spPr>
          <a:xfrm>
            <a:off x="0" y="785794"/>
            <a:ext cx="9001156" cy="3932510"/>
          </a:xfrm>
        </p:spPr>
        <p:txBody>
          <a:bodyPr>
            <a:normAutofit/>
          </a:bodyPr>
          <a:lstStyle/>
          <a:p>
            <a:r>
              <a:rPr lang="en-GB" sz="3200" dirty="0" smtClean="0"/>
              <a:t>The </a:t>
            </a:r>
            <a:r>
              <a:rPr lang="en-GB" sz="3200" dirty="0" smtClean="0">
                <a:solidFill>
                  <a:srgbClr val="00B050"/>
                </a:solidFill>
              </a:rPr>
              <a:t>physical factors </a:t>
            </a:r>
            <a:r>
              <a:rPr lang="en-GB" sz="3200" dirty="0" smtClean="0"/>
              <a:t>for this uneven distribution and density are </a:t>
            </a:r>
            <a:r>
              <a:rPr lang="en-GB" sz="3200" dirty="0" smtClean="0">
                <a:solidFill>
                  <a:srgbClr val="00B050"/>
                </a:solidFill>
              </a:rPr>
              <a:t>relief, climate, soil, vegetation and resources.</a:t>
            </a:r>
          </a:p>
        </p:txBody>
      </p:sp>
      <p:pic>
        <p:nvPicPr>
          <p:cNvPr id="4" name="Picture 3" descr="http://farm1.static.flickr.com/158/375127836_24ef15f878.jpg"/>
          <p:cNvPicPr/>
          <p:nvPr/>
        </p:nvPicPr>
        <p:blipFill>
          <a:blip r:embed="rId3" cstate="print"/>
          <a:srcRect/>
          <a:stretch>
            <a:fillRect/>
          </a:stretch>
        </p:blipFill>
        <p:spPr bwMode="auto">
          <a:xfrm>
            <a:off x="0" y="2348880"/>
            <a:ext cx="9144000"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Population Change in Ireland</a:t>
            </a:r>
            <a:endParaRPr lang="en-US" dirty="0"/>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lstStyle/>
          <a:p>
            <a:endParaRPr lang="en-US" dirty="0"/>
          </a:p>
        </p:txBody>
      </p:sp>
      <p:pic>
        <p:nvPicPr>
          <p:cNvPr id="131074" name="Picture 2" descr="http://www.wesleyjohnston.com/users/ireland/maps/island_density.gif"/>
          <p:cNvPicPr>
            <a:picLocks noChangeAspect="1" noChangeArrowheads="1"/>
          </p:cNvPicPr>
          <p:nvPr/>
        </p:nvPicPr>
        <p:blipFill>
          <a:blip r:embed="rId3" cstate="print"/>
          <a:srcRect/>
          <a:stretch>
            <a:fillRect/>
          </a:stretch>
        </p:blipFill>
        <p:spPr bwMode="auto">
          <a:xfrm>
            <a:off x="683568" y="1643050"/>
            <a:ext cx="7272808" cy="521495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42938" y="5429250"/>
            <a:ext cx="8229600" cy="1143000"/>
          </a:xfrm>
        </p:spPr>
        <p:txBody>
          <a:bodyPr/>
          <a:lstStyle/>
          <a:p>
            <a:pPr eaLnBrk="1" fontAlgn="auto" hangingPunct="1">
              <a:spcAft>
                <a:spcPts val="0"/>
              </a:spcAft>
              <a:defRPr/>
            </a:pPr>
            <a:endParaRPr lang="en-US" dirty="0">
              <a:solidFill>
                <a:schemeClr val="accent1">
                  <a:tint val="88000"/>
                  <a:satMod val="150000"/>
                </a:schemeClr>
              </a:solidFill>
            </a:endParaRPr>
          </a:p>
        </p:txBody>
      </p:sp>
      <p:sp>
        <p:nvSpPr>
          <p:cNvPr id="8195" name="Rectangle 3"/>
          <p:cNvSpPr>
            <a:spLocks noGrp="1" noChangeArrowheads="1"/>
          </p:cNvSpPr>
          <p:nvPr>
            <p:ph idx="1"/>
          </p:nvPr>
        </p:nvSpPr>
        <p:spPr>
          <a:xfrm>
            <a:off x="457200" y="476250"/>
            <a:ext cx="8229600" cy="5619750"/>
          </a:xfrm>
        </p:spPr>
        <p:txBody>
          <a:bodyPr>
            <a:normAutofit lnSpcReduction="10000"/>
          </a:bodyPr>
          <a:lstStyle/>
          <a:p>
            <a:pPr eaLnBrk="1" hangingPunct="1"/>
            <a:r>
              <a:rPr lang="en-GB" dirty="0" smtClean="0"/>
              <a:t>Ireland first settlers came around </a:t>
            </a:r>
            <a:r>
              <a:rPr lang="en-GB" dirty="0" smtClean="0">
                <a:solidFill>
                  <a:srgbClr val="00B0F0"/>
                </a:solidFill>
              </a:rPr>
              <a:t>9000 years ago </a:t>
            </a:r>
            <a:r>
              <a:rPr lang="en-GB" dirty="0" smtClean="0"/>
              <a:t>from Britain and Europe.</a:t>
            </a:r>
          </a:p>
          <a:p>
            <a:pPr eaLnBrk="1" hangingPunct="1"/>
            <a:endParaRPr lang="en-GB" dirty="0" smtClean="0"/>
          </a:p>
          <a:p>
            <a:pPr eaLnBrk="1" hangingPunct="1"/>
            <a:r>
              <a:rPr lang="en-GB" dirty="0" smtClean="0"/>
              <a:t>Each group that came (Celts, Vikings, Normans, </a:t>
            </a:r>
            <a:r>
              <a:rPr lang="en-GB" dirty="0" err="1" smtClean="0"/>
              <a:t>English,Eastern</a:t>
            </a:r>
            <a:r>
              <a:rPr lang="en-GB" dirty="0" smtClean="0"/>
              <a:t> Europeans) have contributed to Ireland’s present population.</a:t>
            </a:r>
          </a:p>
          <a:p>
            <a:pPr eaLnBrk="1" hangingPunct="1"/>
            <a:endParaRPr lang="en-GB" dirty="0" smtClean="0"/>
          </a:p>
          <a:p>
            <a:pPr eaLnBrk="1" hangingPunct="1"/>
            <a:r>
              <a:rPr lang="en-GB" dirty="0" smtClean="0"/>
              <a:t>If present fertility, mortality and migration rates stay the same, </a:t>
            </a:r>
            <a:r>
              <a:rPr lang="en-GB" dirty="0" smtClean="0">
                <a:solidFill>
                  <a:srgbClr val="00B0F0"/>
                </a:solidFill>
              </a:rPr>
              <a:t>Ireland’s population is projected to reach 5 million by 2015</a:t>
            </a:r>
            <a:r>
              <a:rPr lang="en-GB" dirty="0" smtClean="0"/>
              <a:t>.</a:t>
            </a:r>
          </a:p>
          <a:p>
            <a:pPr eaLnBrk="1" hangingPunct="1"/>
            <a:r>
              <a:rPr lang="en-GB" dirty="0" smtClean="0"/>
              <a:t>The recent recession could affect this</a:t>
            </a:r>
          </a:p>
          <a:p>
            <a:pPr eaLnBrk="1" hangingPunct="1">
              <a:buFontTx/>
              <a:buNone/>
            </a:pPr>
            <a:endParaRPr lang="en-GB" dirty="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6306" name="Picture 2" descr="http://www.treesinthewoods.com/images/Ireland/IrelandEuropePopulation.png"/>
          <p:cNvPicPr>
            <a:picLocks noChangeAspect="1" noChangeArrowheads="1"/>
          </p:cNvPicPr>
          <p:nvPr/>
        </p:nvPicPr>
        <p:blipFill>
          <a:blip r:embed="rId3" cstate="print"/>
          <a:srcRect/>
          <a:stretch>
            <a:fillRect/>
          </a:stretch>
        </p:blipFill>
        <p:spPr bwMode="auto">
          <a:xfrm>
            <a:off x="1714480" y="1428736"/>
            <a:ext cx="6977088" cy="4824158"/>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3238" y="4983163"/>
            <a:ext cx="8183562" cy="1052512"/>
          </a:xfrm>
        </p:spPr>
        <p:txBody>
          <a:bodyPr/>
          <a:lstStyle/>
          <a:p>
            <a:pPr eaLnBrk="1" fontAlgn="auto" hangingPunct="1">
              <a:spcAft>
                <a:spcPts val="0"/>
              </a:spcAft>
              <a:defRPr/>
            </a:pPr>
            <a:r>
              <a:rPr lang="en-GB" dirty="0">
                <a:solidFill>
                  <a:schemeClr val="accent1">
                    <a:tint val="88000"/>
                    <a:satMod val="150000"/>
                  </a:schemeClr>
                </a:solidFill>
              </a:rPr>
              <a:t>Ireland’s Population Density</a:t>
            </a:r>
          </a:p>
        </p:txBody>
      </p:sp>
      <p:sp>
        <p:nvSpPr>
          <p:cNvPr id="9219" name="Rectangle 3"/>
          <p:cNvSpPr>
            <a:spLocks noGrp="1" noChangeArrowheads="1"/>
          </p:cNvSpPr>
          <p:nvPr>
            <p:ph idx="1"/>
          </p:nvPr>
        </p:nvSpPr>
        <p:spPr>
          <a:xfrm>
            <a:off x="503238" y="530225"/>
            <a:ext cx="8183562" cy="4187825"/>
          </a:xfrm>
        </p:spPr>
        <p:txBody>
          <a:bodyPr>
            <a:normAutofit fontScale="92500"/>
          </a:bodyPr>
          <a:lstStyle/>
          <a:p>
            <a:pPr eaLnBrk="1" hangingPunct="1">
              <a:lnSpc>
                <a:spcPct val="90000"/>
              </a:lnSpc>
            </a:pPr>
            <a:r>
              <a:rPr lang="en-GB" dirty="0" smtClean="0"/>
              <a:t>Ireland’s population has changed greatly during the last 200 years- before the </a:t>
            </a:r>
            <a:r>
              <a:rPr lang="en-GB" dirty="0" smtClean="0">
                <a:solidFill>
                  <a:srgbClr val="00B0F0"/>
                </a:solidFill>
              </a:rPr>
              <a:t>famine Ireland had an agricultural economy society and people lived in rural villages</a:t>
            </a:r>
            <a:r>
              <a:rPr lang="en-GB" dirty="0" smtClean="0"/>
              <a:t>.</a:t>
            </a:r>
          </a:p>
          <a:p>
            <a:pPr eaLnBrk="1" hangingPunct="1">
              <a:lnSpc>
                <a:spcPct val="90000"/>
              </a:lnSpc>
            </a:pPr>
            <a:endParaRPr lang="en-GB" dirty="0" smtClean="0"/>
          </a:p>
          <a:p>
            <a:pPr eaLnBrk="1" hangingPunct="1">
              <a:lnSpc>
                <a:spcPct val="90000"/>
              </a:lnSpc>
            </a:pPr>
            <a:r>
              <a:rPr lang="en-GB" dirty="0" smtClean="0"/>
              <a:t>The population </a:t>
            </a:r>
            <a:r>
              <a:rPr lang="en-GB" dirty="0" smtClean="0">
                <a:solidFill>
                  <a:srgbClr val="00B0F0"/>
                </a:solidFill>
              </a:rPr>
              <a:t>before</a:t>
            </a:r>
            <a:r>
              <a:rPr lang="en-GB" dirty="0" smtClean="0"/>
              <a:t> the famine was around </a:t>
            </a:r>
            <a:r>
              <a:rPr lang="en-GB" dirty="0" smtClean="0">
                <a:solidFill>
                  <a:srgbClr val="00B0F0"/>
                </a:solidFill>
              </a:rPr>
              <a:t>8 million</a:t>
            </a:r>
            <a:r>
              <a:rPr lang="en-GB" dirty="0" smtClean="0"/>
              <a:t>, with a density of 113km.</a:t>
            </a:r>
          </a:p>
          <a:p>
            <a:pPr eaLnBrk="1" hangingPunct="1">
              <a:lnSpc>
                <a:spcPct val="90000"/>
              </a:lnSpc>
            </a:pPr>
            <a:r>
              <a:rPr lang="en-GB" dirty="0" smtClean="0">
                <a:solidFill>
                  <a:srgbClr val="00B0F0"/>
                </a:solidFill>
              </a:rPr>
              <a:t>Famine/ migration reduced pop density especially in rural/ mountainous western regions.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8354" name="Picture 2" descr="Population of Ireland 1700-2000 [5kB]"/>
          <p:cNvPicPr>
            <a:picLocks noChangeAspect="1" noChangeArrowheads="1"/>
          </p:cNvPicPr>
          <p:nvPr/>
        </p:nvPicPr>
        <p:blipFill>
          <a:blip r:embed="rId3" cstate="print"/>
          <a:srcRect/>
          <a:stretch>
            <a:fillRect/>
          </a:stretch>
        </p:blipFill>
        <p:spPr bwMode="auto">
          <a:xfrm>
            <a:off x="2214546" y="1714488"/>
            <a:ext cx="5429288" cy="3714776"/>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Irelands Pop Distribution </a:t>
            </a:r>
            <a:endParaRPr lang="en-US" dirty="0"/>
          </a:p>
        </p:txBody>
      </p:sp>
      <p:sp>
        <p:nvSpPr>
          <p:cNvPr id="3" name="Content Placeholder 2"/>
          <p:cNvSpPr>
            <a:spLocks noGrp="1"/>
          </p:cNvSpPr>
          <p:nvPr>
            <p:ph idx="1"/>
          </p:nvPr>
        </p:nvSpPr>
        <p:spPr/>
        <p:txBody>
          <a:bodyPr/>
          <a:lstStyle/>
          <a:p>
            <a:r>
              <a:rPr lang="en-IE" dirty="0" smtClean="0"/>
              <a:t>Early 20</a:t>
            </a:r>
            <a:r>
              <a:rPr lang="en-IE" baseline="30000" dirty="0" smtClean="0"/>
              <a:t>th</a:t>
            </a:r>
            <a:r>
              <a:rPr lang="en-IE" dirty="0" smtClean="0"/>
              <a:t> Century </a:t>
            </a:r>
            <a:r>
              <a:rPr lang="en-IE" dirty="0" smtClean="0">
                <a:solidFill>
                  <a:srgbClr val="00B0F0"/>
                </a:solidFill>
              </a:rPr>
              <a:t>population moved eastwards into urban areas</a:t>
            </a:r>
            <a:r>
              <a:rPr lang="en-IE" dirty="0" smtClean="0"/>
              <a:t> leading to a decrease in BMW population.</a:t>
            </a:r>
          </a:p>
          <a:p>
            <a:r>
              <a:rPr lang="en-IE" dirty="0" smtClean="0"/>
              <a:t>At the same time </a:t>
            </a:r>
            <a:r>
              <a:rPr lang="en-IE" dirty="0" smtClean="0">
                <a:solidFill>
                  <a:srgbClr val="00B0F0"/>
                </a:solidFill>
              </a:rPr>
              <a:t>rural to urban migration increased </a:t>
            </a:r>
            <a:r>
              <a:rPr lang="en-IE" dirty="0" smtClean="0"/>
              <a:t>because of economic development raised the number of people in urban areas.</a:t>
            </a:r>
          </a:p>
          <a:p>
            <a:r>
              <a:rPr lang="en-IE" dirty="0" smtClean="0"/>
              <a:t>Today </a:t>
            </a:r>
            <a:r>
              <a:rPr lang="en-IE" dirty="0" smtClean="0">
                <a:solidFill>
                  <a:srgbClr val="00B0F0"/>
                </a:solidFill>
              </a:rPr>
              <a:t>66% of pop</a:t>
            </a:r>
            <a:r>
              <a:rPr lang="en-IE" dirty="0" smtClean="0"/>
              <a:t> lives in urban areas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 1845-1849</a:t>
            </a:r>
            <a:endParaRPr lang="en-US" dirty="0"/>
          </a:p>
        </p:txBody>
      </p:sp>
      <p:sp>
        <p:nvSpPr>
          <p:cNvPr id="3" name="Content Placeholder 2"/>
          <p:cNvSpPr>
            <a:spLocks noGrp="1"/>
          </p:cNvSpPr>
          <p:nvPr>
            <p:ph idx="1"/>
          </p:nvPr>
        </p:nvSpPr>
        <p:spPr/>
        <p:txBody>
          <a:bodyPr/>
          <a:lstStyle/>
          <a:p>
            <a:r>
              <a:rPr lang="en-IE" dirty="0" smtClean="0">
                <a:solidFill>
                  <a:srgbClr val="00B0F0"/>
                </a:solidFill>
              </a:rPr>
              <a:t>Emigration</a:t>
            </a:r>
            <a:r>
              <a:rPr lang="en-IE" dirty="0" smtClean="0"/>
              <a:t> became an established part of Irish Social life as people moved to the UK, USA, Canada and Australia. This resulted in a </a:t>
            </a:r>
            <a:r>
              <a:rPr lang="en-IE" dirty="0" smtClean="0">
                <a:solidFill>
                  <a:srgbClr val="00B0F0"/>
                </a:solidFill>
              </a:rPr>
              <a:t>distorted population balance </a:t>
            </a:r>
            <a:r>
              <a:rPr lang="en-IE" dirty="0" smtClean="0"/>
              <a:t>as emigration was both age and sex selective (young Irish woman/ men worked on the farm).</a:t>
            </a:r>
          </a:p>
          <a:p>
            <a:r>
              <a:rPr lang="en-IE" dirty="0" smtClean="0"/>
              <a:t>This resulted in a </a:t>
            </a:r>
            <a:r>
              <a:rPr lang="en-IE" dirty="0" smtClean="0">
                <a:solidFill>
                  <a:srgbClr val="00B0F0"/>
                </a:solidFill>
              </a:rPr>
              <a:t>reduced marriage rate and reduced birth rate.</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22" name="Picture 2" descr="http://www4.cord.edu/projects/Murphy/Famine/RelatedTopics/pop_change_1841_1851.gif"/>
          <p:cNvPicPr>
            <a:picLocks noChangeAspect="1" noChangeArrowheads="1"/>
          </p:cNvPicPr>
          <p:nvPr/>
        </p:nvPicPr>
        <p:blipFill>
          <a:blip r:embed="rId3" cstate="print"/>
          <a:srcRect/>
          <a:stretch>
            <a:fillRect/>
          </a:stretch>
        </p:blipFill>
        <p:spPr bwMode="auto">
          <a:xfrm>
            <a:off x="2571736" y="714356"/>
            <a:ext cx="4214842" cy="5829307"/>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Ireland1841- 1961</a:t>
            </a:r>
            <a:endParaRPr lang="en-US" dirty="0"/>
          </a:p>
        </p:txBody>
      </p:sp>
      <p:sp>
        <p:nvSpPr>
          <p:cNvPr id="3" name="Content Placeholder 2"/>
          <p:cNvSpPr>
            <a:spLocks noGrp="1"/>
          </p:cNvSpPr>
          <p:nvPr>
            <p:ph idx="1"/>
          </p:nvPr>
        </p:nvSpPr>
        <p:spPr/>
        <p:txBody>
          <a:bodyPr>
            <a:normAutofit lnSpcReduction="10000"/>
          </a:bodyPr>
          <a:lstStyle/>
          <a:p>
            <a:r>
              <a:rPr lang="en-IE" dirty="0" smtClean="0"/>
              <a:t>1841 and 1961 there was a </a:t>
            </a:r>
            <a:r>
              <a:rPr lang="en-IE" dirty="0" smtClean="0">
                <a:solidFill>
                  <a:srgbClr val="00B0F0"/>
                </a:solidFill>
              </a:rPr>
              <a:t>natural increase</a:t>
            </a:r>
            <a:r>
              <a:rPr lang="en-IE" dirty="0" smtClean="0"/>
              <a:t> (196,000) with the birth rates higher than the death rates but </a:t>
            </a:r>
            <a:r>
              <a:rPr lang="en-IE" dirty="0" smtClean="0">
                <a:solidFill>
                  <a:srgbClr val="00B0F0"/>
                </a:solidFill>
              </a:rPr>
              <a:t>due to the high rates of emigration(597,235) the population decreased</a:t>
            </a:r>
            <a:r>
              <a:rPr lang="en-US" dirty="0" smtClean="0">
                <a:solidFill>
                  <a:srgbClr val="00B0F0"/>
                </a:solidFill>
              </a:rPr>
              <a:t>.</a:t>
            </a:r>
          </a:p>
          <a:p>
            <a:r>
              <a:rPr lang="en-IE" dirty="0" smtClean="0"/>
              <a:t>1951-1961 </a:t>
            </a:r>
            <a:r>
              <a:rPr lang="en-IE" dirty="0" smtClean="0">
                <a:solidFill>
                  <a:srgbClr val="00B0F0"/>
                </a:solidFill>
              </a:rPr>
              <a:t>population declined </a:t>
            </a:r>
            <a:r>
              <a:rPr lang="en-IE" dirty="0" smtClean="0"/>
              <a:t>by 4.8% due to </a:t>
            </a:r>
            <a:r>
              <a:rPr lang="en-IE" dirty="0" smtClean="0">
                <a:solidFill>
                  <a:srgbClr val="00B0F0"/>
                </a:solidFill>
              </a:rPr>
              <a:t>economic recession</a:t>
            </a:r>
            <a:r>
              <a:rPr lang="en-IE" dirty="0" smtClean="0"/>
              <a:t>.</a:t>
            </a:r>
          </a:p>
          <a:p>
            <a:r>
              <a:rPr lang="en-IE" dirty="0" smtClean="0"/>
              <a:t>1961 population of Ireland </a:t>
            </a:r>
            <a:r>
              <a:rPr lang="en-IE" dirty="0" smtClean="0">
                <a:solidFill>
                  <a:srgbClr val="00B0F0"/>
                </a:solidFill>
              </a:rPr>
              <a:t>2.82 million, down from a peak of 6.53 in 1841</a:t>
            </a:r>
          </a:p>
          <a:p>
            <a:r>
              <a:rPr lang="en-IE" dirty="0" smtClean="0">
                <a:solidFill>
                  <a:srgbClr val="00B0F0"/>
                </a:solidFill>
              </a:rPr>
              <a:t>Pop density was 39km</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62" name="Picture 2" descr="http://fistfulofeuros.net/pedantry/images/immigration.jpg"/>
          <p:cNvPicPr>
            <a:picLocks noChangeAspect="1" noChangeArrowheads="1"/>
          </p:cNvPicPr>
          <p:nvPr/>
        </p:nvPicPr>
        <p:blipFill>
          <a:blip r:embed="rId3" cstate="print"/>
          <a:srcRect/>
          <a:stretch>
            <a:fillRect/>
          </a:stretch>
        </p:blipFill>
        <p:spPr bwMode="auto">
          <a:xfrm>
            <a:off x="1285852" y="576642"/>
            <a:ext cx="7658125" cy="596227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Global Distribution. </a:t>
            </a:r>
            <a:endParaRPr lang="en-US" dirty="0"/>
          </a:p>
        </p:txBody>
      </p:sp>
      <p:sp>
        <p:nvSpPr>
          <p:cNvPr id="3" name="Content Placeholder 2"/>
          <p:cNvSpPr>
            <a:spLocks noGrp="1"/>
          </p:cNvSpPr>
          <p:nvPr>
            <p:ph idx="1"/>
          </p:nvPr>
        </p:nvSpPr>
        <p:spPr>
          <a:xfrm>
            <a:off x="971600" y="1268760"/>
            <a:ext cx="8172400" cy="5296102"/>
          </a:xfrm>
        </p:spPr>
        <p:txBody>
          <a:bodyPr>
            <a:normAutofit lnSpcReduction="10000"/>
          </a:bodyPr>
          <a:lstStyle/>
          <a:p>
            <a:r>
              <a:rPr lang="en-GB" dirty="0" smtClean="0">
                <a:solidFill>
                  <a:srgbClr val="00B050"/>
                </a:solidFill>
              </a:rPr>
              <a:t>70%</a:t>
            </a:r>
            <a:r>
              <a:rPr lang="en-GB" dirty="0" smtClean="0"/>
              <a:t> of the worlds surface is covered by </a:t>
            </a:r>
            <a:r>
              <a:rPr lang="en-GB" dirty="0" smtClean="0">
                <a:solidFill>
                  <a:srgbClr val="00B050"/>
                </a:solidFill>
              </a:rPr>
              <a:t>water</a:t>
            </a:r>
            <a:r>
              <a:rPr lang="en-GB" dirty="0" smtClean="0"/>
              <a:t>,  </a:t>
            </a:r>
            <a:r>
              <a:rPr lang="en-GB" dirty="0" smtClean="0">
                <a:solidFill>
                  <a:srgbClr val="00B050"/>
                </a:solidFill>
              </a:rPr>
              <a:t>30% land.  Population </a:t>
            </a:r>
            <a:r>
              <a:rPr lang="en-GB" dirty="0" smtClean="0"/>
              <a:t>is distributed unevenly </a:t>
            </a:r>
            <a:r>
              <a:rPr lang="en-GB" dirty="0" smtClean="0">
                <a:solidFill>
                  <a:srgbClr val="00B050"/>
                </a:solidFill>
              </a:rPr>
              <a:t>40-60 degrees north and south of the equator</a:t>
            </a:r>
            <a:r>
              <a:rPr lang="en-GB" dirty="0" smtClean="0"/>
              <a:t>. EX India, China, Europe and East America.</a:t>
            </a:r>
          </a:p>
          <a:p>
            <a:r>
              <a:rPr lang="en-IE" dirty="0" smtClean="0">
                <a:solidFill>
                  <a:srgbClr val="00B050"/>
                </a:solidFill>
              </a:rPr>
              <a:t>80% of the worlds population occupies 10% of the land</a:t>
            </a:r>
            <a:r>
              <a:rPr lang="en-IE" dirty="0" smtClean="0"/>
              <a:t>, with only </a:t>
            </a:r>
            <a:r>
              <a:rPr lang="en-IE" dirty="0" smtClean="0">
                <a:solidFill>
                  <a:srgbClr val="00B050"/>
                </a:solidFill>
              </a:rPr>
              <a:t>11% of the land presenting no constraints for cultivation</a:t>
            </a:r>
            <a:r>
              <a:rPr lang="en-IE" dirty="0" smtClean="0"/>
              <a:t>. People are mainly attracted to </a:t>
            </a:r>
            <a:r>
              <a:rPr lang="en-IE" dirty="0" smtClean="0">
                <a:solidFill>
                  <a:srgbClr val="00B050"/>
                </a:solidFill>
              </a:rPr>
              <a:t>warm, humid lowland </a:t>
            </a:r>
            <a:r>
              <a:rPr lang="en-IE" dirty="0" smtClean="0"/>
              <a:t>areas </a:t>
            </a:r>
            <a:r>
              <a:rPr lang="en-IE" dirty="0" smtClean="0">
                <a:solidFill>
                  <a:srgbClr val="00B050"/>
                </a:solidFill>
              </a:rPr>
              <a:t>less than 450m</a:t>
            </a:r>
            <a:r>
              <a:rPr lang="en-IE" dirty="0" smtClean="0"/>
              <a:t> in height.</a:t>
            </a:r>
          </a:p>
          <a:p>
            <a:r>
              <a:rPr lang="en-IE" dirty="0" smtClean="0"/>
              <a:t>60% of people live in urban areas.</a:t>
            </a:r>
            <a:endParaRPr lang="en-US" dirty="0" smtClean="0"/>
          </a:p>
          <a:p>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 1960’s and 1970’s.</a:t>
            </a:r>
            <a:endParaRPr lang="en-US" dirty="0"/>
          </a:p>
        </p:txBody>
      </p:sp>
      <p:sp>
        <p:nvSpPr>
          <p:cNvPr id="3" name="Content Placeholder 2"/>
          <p:cNvSpPr>
            <a:spLocks noGrp="1"/>
          </p:cNvSpPr>
          <p:nvPr>
            <p:ph idx="1"/>
          </p:nvPr>
        </p:nvSpPr>
        <p:spPr/>
        <p:txBody>
          <a:bodyPr/>
          <a:lstStyle/>
          <a:p>
            <a:r>
              <a:rPr lang="en-IE" dirty="0" smtClean="0"/>
              <a:t>Experienced an </a:t>
            </a:r>
            <a:r>
              <a:rPr lang="en-IE" dirty="0" smtClean="0">
                <a:solidFill>
                  <a:srgbClr val="00B0F0"/>
                </a:solidFill>
              </a:rPr>
              <a:t>industrial revolution </a:t>
            </a:r>
            <a:r>
              <a:rPr lang="en-IE" dirty="0" smtClean="0"/>
              <a:t>and emigration slowed with the first growth in the population in 120 years. The population balance changed </a:t>
            </a:r>
            <a:r>
              <a:rPr lang="en-IE" dirty="0" smtClean="0">
                <a:solidFill>
                  <a:srgbClr val="00B0F0"/>
                </a:solidFill>
              </a:rPr>
              <a:t>as immigrants outnumbered emigrants.</a:t>
            </a:r>
          </a:p>
          <a:p>
            <a:r>
              <a:rPr lang="en-IE" dirty="0" smtClean="0"/>
              <a:t>1971-1981 there was a </a:t>
            </a:r>
            <a:r>
              <a:rPr lang="en-IE" dirty="0" smtClean="0">
                <a:solidFill>
                  <a:srgbClr val="00B0F0"/>
                </a:solidFill>
              </a:rPr>
              <a:t>natural increase of 361,268 which was helped by net migration of 103,889 to produce a population increase of 456,157</a:t>
            </a:r>
            <a:r>
              <a:rPr lang="en-IE" dirty="0" smtClean="0"/>
              <a:t>. (15%)</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1906" name="Picture 2"/>
          <p:cNvPicPr>
            <a:picLocks noChangeAspect="1" noChangeArrowheads="1"/>
          </p:cNvPicPr>
          <p:nvPr/>
        </p:nvPicPr>
        <p:blipFill>
          <a:blip r:embed="rId3" cstate="print"/>
          <a:srcRect l="1465" t="24414" r="20898" b="9179"/>
          <a:stretch>
            <a:fillRect/>
          </a:stretch>
        </p:blipFill>
        <p:spPr bwMode="auto">
          <a:xfrm>
            <a:off x="1285852" y="214290"/>
            <a:ext cx="7858148" cy="62151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1980’s</a:t>
            </a:r>
            <a:endParaRPr lang="en-US" dirty="0"/>
          </a:p>
        </p:txBody>
      </p:sp>
      <p:sp>
        <p:nvSpPr>
          <p:cNvPr id="3" name="Content Placeholder 2"/>
          <p:cNvSpPr>
            <a:spLocks noGrp="1"/>
          </p:cNvSpPr>
          <p:nvPr>
            <p:ph idx="1"/>
          </p:nvPr>
        </p:nvSpPr>
        <p:spPr/>
        <p:txBody>
          <a:bodyPr/>
          <a:lstStyle/>
          <a:p>
            <a:r>
              <a:rPr lang="en-IE" dirty="0" smtClean="0"/>
              <a:t>Severe </a:t>
            </a:r>
            <a:r>
              <a:rPr lang="en-IE" dirty="0" smtClean="0">
                <a:solidFill>
                  <a:srgbClr val="00B0F0"/>
                </a:solidFill>
              </a:rPr>
              <a:t>economic recession led to high unemployment and renewed emigration with many of the 200,000</a:t>
            </a:r>
            <a:r>
              <a:rPr lang="en-IE" dirty="0" smtClean="0"/>
              <a:t> young people becoming illegal immigrants in the US. The </a:t>
            </a:r>
            <a:r>
              <a:rPr lang="en-IE" dirty="0" smtClean="0">
                <a:solidFill>
                  <a:srgbClr val="00B0F0"/>
                </a:solidFill>
              </a:rPr>
              <a:t>birth rate also declined </a:t>
            </a:r>
            <a:r>
              <a:rPr lang="en-IE" dirty="0" smtClean="0"/>
              <a:t>reducing the population in Ireland</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35608" y="1000108"/>
            <a:ext cx="7498080" cy="5248292"/>
          </a:xfrm>
        </p:spPr>
        <p:txBody>
          <a:bodyPr/>
          <a:lstStyle/>
          <a:p>
            <a:endParaRPr lang="en-US" dirty="0"/>
          </a:p>
        </p:txBody>
      </p:sp>
      <p:pic>
        <p:nvPicPr>
          <p:cNvPr id="253954" name="Picture 2" descr="http://www.education.ie/images/1.4_graph.gif"/>
          <p:cNvPicPr>
            <a:picLocks noChangeAspect="1" noChangeArrowheads="1"/>
          </p:cNvPicPr>
          <p:nvPr/>
        </p:nvPicPr>
        <p:blipFill>
          <a:blip r:embed="rId3" cstate="print"/>
          <a:srcRect/>
          <a:stretch>
            <a:fillRect/>
          </a:stretch>
        </p:blipFill>
        <p:spPr bwMode="auto">
          <a:xfrm>
            <a:off x="1285852" y="1357298"/>
            <a:ext cx="7417673" cy="4410087"/>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1990’s- 2000’S</a:t>
            </a:r>
            <a:endParaRPr lang="en-US" dirty="0"/>
          </a:p>
        </p:txBody>
      </p:sp>
      <p:sp>
        <p:nvSpPr>
          <p:cNvPr id="3" name="Content Placeholder 2"/>
          <p:cNvSpPr>
            <a:spLocks noGrp="1"/>
          </p:cNvSpPr>
          <p:nvPr>
            <p:ph idx="1"/>
          </p:nvPr>
        </p:nvSpPr>
        <p:spPr/>
        <p:txBody>
          <a:bodyPr/>
          <a:lstStyle/>
          <a:p>
            <a:r>
              <a:rPr lang="en-IE" dirty="0" smtClean="0"/>
              <a:t>The </a:t>
            </a:r>
            <a:r>
              <a:rPr lang="en-IE" dirty="0" err="1" smtClean="0">
                <a:solidFill>
                  <a:srgbClr val="00B0F0"/>
                </a:solidFill>
              </a:rPr>
              <a:t>celtic</a:t>
            </a:r>
            <a:r>
              <a:rPr lang="en-IE" dirty="0" smtClean="0">
                <a:solidFill>
                  <a:srgbClr val="00B0F0"/>
                </a:solidFill>
              </a:rPr>
              <a:t> tiger led to an economic expansion </a:t>
            </a:r>
            <a:r>
              <a:rPr lang="en-IE" dirty="0" smtClean="0"/>
              <a:t>and the number of people employed in Ireland grew by </a:t>
            </a:r>
            <a:r>
              <a:rPr lang="en-IE" dirty="0" smtClean="0">
                <a:solidFill>
                  <a:srgbClr val="00B0F0"/>
                </a:solidFill>
              </a:rPr>
              <a:t>40%</a:t>
            </a:r>
            <a:r>
              <a:rPr lang="en-IE" dirty="0" smtClean="0"/>
              <a:t> and the population rising to </a:t>
            </a:r>
            <a:r>
              <a:rPr lang="en-IE" dirty="0" smtClean="0">
                <a:solidFill>
                  <a:srgbClr val="00B0F0"/>
                </a:solidFill>
              </a:rPr>
              <a:t>3.92 million by 2002</a:t>
            </a:r>
            <a:endParaRPr lang="en-US" dirty="0">
              <a:solidFill>
                <a:srgbClr val="00B0F0"/>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7026" name="Picture 2" descr="http://www.heritage.org/research/worldwidefreedom/upload/98945_1.gif"/>
          <p:cNvPicPr>
            <a:picLocks noChangeAspect="1" noChangeArrowheads="1"/>
          </p:cNvPicPr>
          <p:nvPr/>
        </p:nvPicPr>
        <p:blipFill>
          <a:blip r:embed="rId3" cstate="print"/>
          <a:srcRect/>
          <a:stretch>
            <a:fillRect/>
          </a:stretch>
        </p:blipFill>
        <p:spPr bwMode="auto">
          <a:xfrm>
            <a:off x="1743093" y="285728"/>
            <a:ext cx="6900873" cy="6170622"/>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2000’s</a:t>
            </a:r>
            <a:endParaRPr lang="en-US" dirty="0"/>
          </a:p>
        </p:txBody>
      </p:sp>
      <p:sp>
        <p:nvSpPr>
          <p:cNvPr id="3" name="Content Placeholder 2"/>
          <p:cNvSpPr>
            <a:spLocks noGrp="1"/>
          </p:cNvSpPr>
          <p:nvPr>
            <p:ph idx="1"/>
          </p:nvPr>
        </p:nvSpPr>
        <p:spPr/>
        <p:txBody>
          <a:bodyPr/>
          <a:lstStyle/>
          <a:p>
            <a:r>
              <a:rPr lang="en-IE" dirty="0" smtClean="0"/>
              <a:t>The Celtic Tiger was quickly followed by another recession which led to mass emigration of young people to Australia, Canada and America.</a:t>
            </a:r>
          </a:p>
          <a:p>
            <a:r>
              <a:rPr lang="en-IE" dirty="0" smtClean="0"/>
              <a:t>In 2008 the pop was 4.47 million, by 2020 it is expected to be 5.3 million.</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normAutofit fontScale="90000"/>
          </a:bodyPr>
          <a:lstStyle/>
          <a:p>
            <a:pPr eaLnBrk="1" fontAlgn="auto" hangingPunct="1">
              <a:spcAft>
                <a:spcPts val="0"/>
              </a:spcAft>
              <a:defRPr/>
            </a:pPr>
            <a:r>
              <a:rPr lang="en-GB" sz="4000" dirty="0">
                <a:solidFill>
                  <a:schemeClr val="accent1">
                    <a:tint val="88000"/>
                    <a:satMod val="150000"/>
                  </a:schemeClr>
                </a:solidFill>
              </a:rPr>
              <a:t>Events that caused a change of Ireland’s population</a:t>
            </a:r>
          </a:p>
        </p:txBody>
      </p:sp>
      <p:graphicFrame>
        <p:nvGraphicFramePr>
          <p:cNvPr id="20520" name="Group 40"/>
          <p:cNvGraphicFramePr>
            <a:graphicFrameLocks noGrp="1"/>
          </p:cNvGraphicFramePr>
          <p:nvPr>
            <p:ph type="tbl" idx="1"/>
          </p:nvPr>
        </p:nvGraphicFramePr>
        <p:xfrm>
          <a:off x="0" y="1143000"/>
          <a:ext cx="9144000" cy="5836215"/>
        </p:xfrm>
        <a:graphic>
          <a:graphicData uri="http://schemas.openxmlformats.org/drawingml/2006/table">
            <a:tbl>
              <a:tblPr/>
              <a:tblGrid>
                <a:gridCol w="4565818"/>
                <a:gridCol w="4578182"/>
              </a:tblGrid>
              <a:tr h="1218608">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dirty="0" smtClean="0">
                          <a:ln>
                            <a:noFill/>
                          </a:ln>
                          <a:solidFill>
                            <a:schemeClr val="tx1"/>
                          </a:solidFill>
                          <a:effectLst/>
                          <a:latin typeface="Arial" charset="0"/>
                        </a:rPr>
                        <a:t>Famine 1845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1 million emigrated</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1million died of starvation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72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Economic recession 1951-61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Population fell to 2.6 due to emigration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252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Industrial revolution 1960’s and 70’s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People came back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031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Economic recession 1980’s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Renewed emigration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031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Celtic tiger 1990’s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GB" sz="2800" b="0" i="0" u="none" strike="noStrike" cap="none" normalizeH="0" baseline="0" smtClean="0">
                          <a:ln>
                            <a:noFill/>
                          </a:ln>
                          <a:solidFill>
                            <a:schemeClr val="tx1"/>
                          </a:solidFill>
                          <a:effectLst/>
                          <a:latin typeface="Arial" charset="0"/>
                        </a:rPr>
                        <a:t>Immigration and more work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38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IE" sz="2800" b="0" i="0" u="none" strike="noStrike" cap="none" normalizeH="0" baseline="0" dirty="0" smtClean="0">
                          <a:ln>
                            <a:noFill/>
                          </a:ln>
                          <a:solidFill>
                            <a:schemeClr val="tx1"/>
                          </a:solidFill>
                          <a:effectLst/>
                          <a:latin typeface="Arial" charset="0"/>
                        </a:rPr>
                        <a:t>Present day recession</a:t>
                      </a: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IE" sz="2800" b="0" i="0" u="none" strike="noStrike" cap="none" normalizeH="0" baseline="0" dirty="0" smtClean="0">
                          <a:ln>
                            <a:noFill/>
                          </a:ln>
                          <a:solidFill>
                            <a:schemeClr val="tx1"/>
                          </a:solidFill>
                          <a:effectLst/>
                          <a:latin typeface="Arial" charset="0"/>
                        </a:rPr>
                        <a:t>High emigration/ High birth rates</a:t>
                      </a: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4983163"/>
            <a:ext cx="8183562" cy="1052512"/>
          </a:xfrm>
        </p:spPr>
        <p:txBody>
          <a:bodyPr/>
          <a:lstStyle/>
          <a:p>
            <a:pPr eaLnBrk="1" fontAlgn="auto" hangingPunct="1">
              <a:spcAft>
                <a:spcPts val="0"/>
              </a:spcAft>
              <a:defRPr/>
            </a:pPr>
            <a:r>
              <a:rPr lang="en-GB">
                <a:solidFill>
                  <a:schemeClr val="accent1">
                    <a:tint val="88000"/>
                    <a:satMod val="150000"/>
                  </a:schemeClr>
                </a:solidFill>
              </a:rPr>
              <a:t>Ireland’s Population Growth</a:t>
            </a:r>
          </a:p>
        </p:txBody>
      </p:sp>
      <p:sp>
        <p:nvSpPr>
          <p:cNvPr id="11267" name="Rectangle 3"/>
          <p:cNvSpPr>
            <a:spLocks noGrp="1" noChangeArrowheads="1"/>
          </p:cNvSpPr>
          <p:nvPr>
            <p:ph idx="1"/>
          </p:nvPr>
        </p:nvSpPr>
        <p:spPr>
          <a:xfrm>
            <a:off x="503238" y="530225"/>
            <a:ext cx="8183562" cy="4187825"/>
          </a:xfrm>
        </p:spPr>
        <p:txBody>
          <a:bodyPr/>
          <a:lstStyle/>
          <a:p>
            <a:pPr eaLnBrk="1" hangingPunct="1"/>
            <a:r>
              <a:rPr lang="en-GB" smtClean="0"/>
              <a:t>6 million before famine (1845)</a:t>
            </a:r>
          </a:p>
          <a:p>
            <a:pPr eaLnBrk="1" hangingPunct="1"/>
            <a:r>
              <a:rPr lang="en-GB" smtClean="0"/>
              <a:t>2.6 million in 1960’s</a:t>
            </a:r>
          </a:p>
          <a:p>
            <a:pPr eaLnBrk="1" hangingPunct="1"/>
            <a:r>
              <a:rPr lang="en-GB" smtClean="0"/>
              <a:t>Boom in 1990’s</a:t>
            </a:r>
          </a:p>
          <a:p>
            <a:pPr eaLnBrk="1" hangingPunct="1"/>
            <a:r>
              <a:rPr lang="en-GB" smtClean="0"/>
              <a:t>4.13 million in 2006</a:t>
            </a:r>
          </a:p>
          <a:p>
            <a:pPr eaLnBrk="1" hangingPunct="1"/>
            <a:r>
              <a:rPr lang="en-GB" smtClean="0"/>
              <a:t>Projected to be 5 million in 2015</a:t>
            </a:r>
          </a:p>
          <a:p>
            <a:pPr eaLnBrk="1" hangingPunct="1"/>
            <a:r>
              <a:rPr lang="en-GB" smtClean="0"/>
              <a:t>Projected to be 5.3 million in 2020</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28"/>
            <a:ext cx="8229600" cy="2557458"/>
          </a:xfrm>
        </p:spPr>
        <p:txBody>
          <a:bodyPr>
            <a:normAutofit/>
          </a:bodyPr>
          <a:lstStyle/>
          <a:p>
            <a:r>
              <a:rPr lang="en-IE" dirty="0" smtClean="0"/>
              <a:t>Patterns in population change; these have varied within Ireland over space and time</a:t>
            </a:r>
            <a:endParaRPr lang="en-US" dirty="0"/>
          </a:p>
        </p:txBody>
      </p:sp>
      <p:sp>
        <p:nvSpPr>
          <p:cNvPr id="3" name="Table Placeholder 2"/>
          <p:cNvSpPr>
            <a:spLocks noGrp="1"/>
          </p:cNvSpPr>
          <p:nvPr>
            <p:ph type="tbl" idx="1"/>
          </p:nvPr>
        </p:nvSpPr>
        <p:spPr>
          <a:xfrm>
            <a:off x="457200" y="4714884"/>
            <a:ext cx="8229600" cy="1381116"/>
          </a:xfrm>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endParaRPr lang="ga-IE">
              <a:solidFill>
                <a:schemeClr val="accent1">
                  <a:tint val="88000"/>
                  <a:satMod val="150000"/>
                </a:schemeClr>
              </a:solidFill>
            </a:endParaRPr>
          </a:p>
        </p:txBody>
      </p:sp>
      <p:sp>
        <p:nvSpPr>
          <p:cNvPr id="22530" name="Content Placeholder 2"/>
          <p:cNvSpPr>
            <a:spLocks noGrp="1"/>
          </p:cNvSpPr>
          <p:nvPr>
            <p:ph idx="1"/>
          </p:nvPr>
        </p:nvSpPr>
        <p:spPr>
          <a:xfrm>
            <a:off x="503238" y="530225"/>
            <a:ext cx="8183562" cy="4187825"/>
          </a:xfrm>
        </p:spPr>
        <p:txBody>
          <a:bodyPr/>
          <a:lstStyle/>
          <a:p>
            <a:endParaRPr lang="en-US" smtClean="0"/>
          </a:p>
        </p:txBody>
      </p:sp>
      <p:pic>
        <p:nvPicPr>
          <p:cNvPr id="2253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pic>
        <p:nvPicPr>
          <p:cNvPr id="230402" name="Picture 2" descr="http://media-2.web.britannica.com/eb-media/44/1744-004-0266AA49.gif"/>
          <p:cNvPicPr>
            <a:picLocks noChangeAspect="1" noChangeArrowheads="1"/>
          </p:cNvPicPr>
          <p:nvPr/>
        </p:nvPicPr>
        <p:blipFill>
          <a:blip r:embed="rId3" cstate="print"/>
          <a:srcRect/>
          <a:stretch>
            <a:fillRect/>
          </a:stretch>
        </p:blipFill>
        <p:spPr bwMode="auto">
          <a:xfrm>
            <a:off x="1547664" y="358289"/>
            <a:ext cx="6192688" cy="6499711"/>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5852" y="274638"/>
            <a:ext cx="7647836" cy="582594"/>
          </a:xfrm>
        </p:spPr>
        <p:txBody>
          <a:bodyPr>
            <a:normAutofit fontScale="90000"/>
          </a:bodyPr>
          <a:lstStyle/>
          <a:p>
            <a:r>
              <a:rPr lang="en-IE" dirty="0" smtClean="0"/>
              <a:t>Rural depopulation</a:t>
            </a:r>
            <a:endParaRPr lang="en-US" dirty="0"/>
          </a:p>
        </p:txBody>
      </p:sp>
      <p:sp>
        <p:nvSpPr>
          <p:cNvPr id="5" name="Content Placeholder 4"/>
          <p:cNvSpPr>
            <a:spLocks noGrp="1"/>
          </p:cNvSpPr>
          <p:nvPr>
            <p:ph idx="1"/>
          </p:nvPr>
        </p:nvSpPr>
        <p:spPr>
          <a:xfrm>
            <a:off x="928662" y="857232"/>
            <a:ext cx="8215338" cy="5391168"/>
          </a:xfrm>
        </p:spPr>
        <p:txBody>
          <a:bodyPr>
            <a:normAutofit lnSpcReduction="10000"/>
          </a:bodyPr>
          <a:lstStyle/>
          <a:p>
            <a:r>
              <a:rPr lang="en-IE" dirty="0" smtClean="0"/>
              <a:t>From the 1920’s to 2000’s there has been a huge increase in the population living in the east 122% in Dublin while the west has seen a large decrease 32% in Mayo</a:t>
            </a:r>
          </a:p>
          <a:p>
            <a:r>
              <a:rPr lang="en-IE" dirty="0" smtClean="0"/>
              <a:t>1920’s-rural depopulation to east coast. Ex-In 2002 Leitrim had only 42.2% of its 1926 total while Kildare's increased by 183%. This is due to the availability of employment in urban centres.</a:t>
            </a:r>
          </a:p>
          <a:p>
            <a:r>
              <a:rPr lang="en-GB" dirty="0" smtClean="0"/>
              <a:t>Today 66% of the Irish population live in an urban area.</a:t>
            </a:r>
          </a:p>
          <a:p>
            <a:endParaRPr lang="en-IE" dirty="0" smtClean="0"/>
          </a:p>
          <a:p>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6066" name="Picture 2" descr="http://scaa.usask.ca/gallery/kids/depopulation/images/splash.jpg"/>
          <p:cNvPicPr>
            <a:picLocks noChangeAspect="1" noChangeArrowheads="1"/>
          </p:cNvPicPr>
          <p:nvPr/>
        </p:nvPicPr>
        <p:blipFill>
          <a:blip r:embed="rId3" cstate="print"/>
          <a:srcRect/>
          <a:stretch>
            <a:fillRect/>
          </a:stretch>
        </p:blipFill>
        <p:spPr bwMode="auto">
          <a:xfrm>
            <a:off x="1285852" y="1214422"/>
            <a:ext cx="6429375" cy="428625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5234" name="Picture 2" descr="http://rutlishgeography.files.wordpress.com/2008/10/rural-depopulation.gif"/>
          <p:cNvPicPr>
            <a:picLocks noChangeAspect="1" noChangeArrowheads="1"/>
          </p:cNvPicPr>
          <p:nvPr/>
        </p:nvPicPr>
        <p:blipFill>
          <a:blip r:embed="rId3" cstate="print"/>
          <a:srcRect/>
          <a:stretch>
            <a:fillRect/>
          </a:stretch>
        </p:blipFill>
        <p:spPr bwMode="auto">
          <a:xfrm>
            <a:off x="1643042" y="1428736"/>
            <a:ext cx="6543692" cy="4362461"/>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Counter Urbanisation</a:t>
            </a:r>
            <a:endParaRPr lang="en-US" dirty="0"/>
          </a:p>
        </p:txBody>
      </p:sp>
      <p:sp>
        <p:nvSpPr>
          <p:cNvPr id="3" name="Content Placeholder 2"/>
          <p:cNvSpPr>
            <a:spLocks noGrp="1"/>
          </p:cNvSpPr>
          <p:nvPr>
            <p:ph idx="1"/>
          </p:nvPr>
        </p:nvSpPr>
        <p:spPr>
          <a:xfrm>
            <a:off x="1285852" y="1214422"/>
            <a:ext cx="7647836" cy="5033978"/>
          </a:xfrm>
        </p:spPr>
        <p:txBody>
          <a:bodyPr>
            <a:normAutofit/>
          </a:bodyPr>
          <a:lstStyle/>
          <a:p>
            <a:r>
              <a:rPr lang="en-IE" sz="3600" dirty="0" smtClean="0"/>
              <a:t>Since the 70’s small commuter towns (Carlow, Navan, Mullingar) have grown as with the desire to live in less densely populated area with improved infrastructure such as roads that are used to travel to work.</a:t>
            </a:r>
          </a:p>
          <a:p>
            <a:pPr>
              <a:buNone/>
            </a:pP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8" y="533400"/>
            <a:ext cx="2971800" cy="914400"/>
          </a:xfrm>
        </p:spPr>
        <p:txBody>
          <a:bodyPr/>
          <a:lstStyle/>
          <a:p>
            <a:pPr fontAlgn="auto">
              <a:spcAft>
                <a:spcPts val="0"/>
              </a:spcAft>
              <a:defRPr/>
            </a:pPr>
            <a:endParaRPr lang="ga-IE"/>
          </a:p>
        </p:txBody>
      </p:sp>
      <p:sp>
        <p:nvSpPr>
          <p:cNvPr id="30722" name="Text Placeholder 2"/>
          <p:cNvSpPr>
            <a:spLocks noGrp="1"/>
          </p:cNvSpPr>
          <p:nvPr>
            <p:ph type="body" idx="2"/>
          </p:nvPr>
        </p:nvSpPr>
        <p:spPr>
          <a:xfrm>
            <a:off x="5538788" y="1447800"/>
            <a:ext cx="2971800" cy="4206875"/>
          </a:xfrm>
        </p:spPr>
        <p:txBody>
          <a:bodyPr/>
          <a:lstStyle/>
          <a:p>
            <a:pPr marL="17463" marR="0">
              <a:spcBef>
                <a:spcPct val="0"/>
              </a:spcBef>
            </a:pPr>
            <a:endParaRPr lang="en-US" smtClean="0"/>
          </a:p>
        </p:txBody>
      </p:sp>
      <p:sp>
        <p:nvSpPr>
          <p:cNvPr id="30723" name="Content Placeholder 3"/>
          <p:cNvSpPr>
            <a:spLocks noGrp="1"/>
          </p:cNvSpPr>
          <p:nvPr>
            <p:ph sz="half" idx="1"/>
          </p:nvPr>
        </p:nvSpPr>
        <p:spPr>
          <a:xfrm>
            <a:off x="762000" y="930275"/>
            <a:ext cx="4625975" cy="4724400"/>
          </a:xfrm>
        </p:spPr>
        <p:txBody>
          <a:bodyPr/>
          <a:lstStyle/>
          <a:p>
            <a:endParaRPr lang="en-US" smtClean="0"/>
          </a:p>
        </p:txBody>
      </p:sp>
      <p:pic>
        <p:nvPicPr>
          <p:cNvPr id="30724" name="Picture 2" descr="C:\Users\Denis\Pictures\navan historic.bmp"/>
          <p:cNvPicPr>
            <a:picLocks noChangeAspect="1" noChangeArrowheads="1"/>
          </p:cNvPicPr>
          <p:nvPr/>
        </p:nvPicPr>
        <p:blipFill>
          <a:blip r:embed="rId3" cstate="print"/>
          <a:srcRect/>
          <a:stretch>
            <a:fillRect/>
          </a:stretch>
        </p:blipFill>
        <p:spPr bwMode="auto">
          <a:xfrm>
            <a:off x="0" y="0"/>
            <a:ext cx="9048750"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8" y="533400"/>
            <a:ext cx="2971800" cy="914400"/>
          </a:xfrm>
        </p:spPr>
        <p:txBody>
          <a:bodyPr/>
          <a:lstStyle/>
          <a:p>
            <a:pPr fontAlgn="auto">
              <a:spcAft>
                <a:spcPts val="0"/>
              </a:spcAft>
              <a:defRPr/>
            </a:pPr>
            <a:endParaRPr lang="ga-IE"/>
          </a:p>
        </p:txBody>
      </p:sp>
      <p:sp>
        <p:nvSpPr>
          <p:cNvPr id="22530" name="Text Placeholder 2"/>
          <p:cNvSpPr>
            <a:spLocks noGrp="1"/>
          </p:cNvSpPr>
          <p:nvPr>
            <p:ph type="body" idx="2"/>
          </p:nvPr>
        </p:nvSpPr>
        <p:spPr>
          <a:xfrm>
            <a:off x="5538788" y="1447800"/>
            <a:ext cx="2971800" cy="4206875"/>
          </a:xfrm>
        </p:spPr>
        <p:txBody>
          <a:bodyPr/>
          <a:lstStyle/>
          <a:p>
            <a:pPr marL="17463" marR="0">
              <a:spcBef>
                <a:spcPct val="0"/>
              </a:spcBef>
            </a:pPr>
            <a:endParaRPr lang="en-US" smtClean="0"/>
          </a:p>
        </p:txBody>
      </p:sp>
      <p:sp>
        <p:nvSpPr>
          <p:cNvPr id="22531" name="Content Placeholder 3"/>
          <p:cNvSpPr>
            <a:spLocks noGrp="1"/>
          </p:cNvSpPr>
          <p:nvPr>
            <p:ph sz="half" idx="1"/>
          </p:nvPr>
        </p:nvSpPr>
        <p:spPr>
          <a:xfrm>
            <a:off x="762000" y="930275"/>
            <a:ext cx="4625975" cy="4724400"/>
          </a:xfrm>
        </p:spPr>
        <p:txBody>
          <a:bodyPr/>
          <a:lstStyle/>
          <a:p>
            <a:endParaRPr lang="en-US" smtClean="0"/>
          </a:p>
        </p:txBody>
      </p:sp>
      <p:pic>
        <p:nvPicPr>
          <p:cNvPr id="22532" name="Picture 2" descr="C:\Users\Denis\Pictures\Navan castle.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8114" name="Picture 2" descr="http://www.staff.ncl.ac.uk/s.alvanides/grpopchange/Lorenz-Gini.gif"/>
          <p:cNvPicPr>
            <a:picLocks noChangeAspect="1" noChangeArrowheads="1"/>
          </p:cNvPicPr>
          <p:nvPr/>
        </p:nvPicPr>
        <p:blipFill>
          <a:blip r:embed="rId3" cstate="print"/>
          <a:srcRect/>
          <a:stretch>
            <a:fillRect/>
          </a:stretch>
        </p:blipFill>
        <p:spPr bwMode="auto">
          <a:xfrm>
            <a:off x="1785918" y="285728"/>
            <a:ext cx="6672284" cy="6283950"/>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03238" y="4983163"/>
            <a:ext cx="8183562" cy="1052512"/>
          </a:xfrm>
        </p:spPr>
        <p:txBody>
          <a:bodyPr>
            <a:normAutofit/>
          </a:bodyPr>
          <a:lstStyle/>
          <a:p>
            <a:pPr eaLnBrk="1" fontAlgn="auto" hangingPunct="1">
              <a:spcAft>
                <a:spcPts val="0"/>
              </a:spcAft>
              <a:defRPr/>
            </a:pPr>
            <a:r>
              <a:rPr lang="en-GB" sz="4000">
                <a:solidFill>
                  <a:schemeClr val="accent1">
                    <a:tint val="88000"/>
                    <a:satMod val="150000"/>
                  </a:schemeClr>
                </a:solidFill>
              </a:rPr>
              <a:t>Future Irish Population Predictions</a:t>
            </a:r>
          </a:p>
        </p:txBody>
      </p:sp>
      <p:sp>
        <p:nvSpPr>
          <p:cNvPr id="12291" name="Rectangle 3"/>
          <p:cNvSpPr>
            <a:spLocks noGrp="1" noChangeArrowheads="1"/>
          </p:cNvSpPr>
          <p:nvPr>
            <p:ph idx="1"/>
          </p:nvPr>
        </p:nvSpPr>
        <p:spPr>
          <a:xfrm>
            <a:off x="503238" y="530225"/>
            <a:ext cx="8183562" cy="4187825"/>
          </a:xfrm>
        </p:spPr>
        <p:txBody>
          <a:bodyPr>
            <a:normAutofit fontScale="92500" lnSpcReduction="10000"/>
          </a:bodyPr>
          <a:lstStyle/>
          <a:p>
            <a:pPr eaLnBrk="1" hangingPunct="1"/>
            <a:r>
              <a:rPr lang="en-GB" dirty="0" smtClean="0"/>
              <a:t>The number of young people (under 15) will decrease slightly (currently 21% of the total population).</a:t>
            </a:r>
          </a:p>
          <a:p>
            <a:pPr eaLnBrk="1" hangingPunct="1"/>
            <a:r>
              <a:rPr lang="en-GB" dirty="0" smtClean="0"/>
              <a:t>The economically active (working population aged between 16-64) will grow steadily (currently 68%)</a:t>
            </a:r>
          </a:p>
          <a:p>
            <a:pPr eaLnBrk="1" hangingPunct="1"/>
            <a:r>
              <a:rPr lang="en-GB" dirty="0" smtClean="0"/>
              <a:t>It should reach 70% in the next 15 years</a:t>
            </a:r>
          </a:p>
          <a:p>
            <a:pPr eaLnBrk="1" hangingPunct="1"/>
            <a:r>
              <a:rPr lang="en-GB" dirty="0" smtClean="0"/>
              <a:t>Dependency ration will increase as population ages.</a:t>
            </a:r>
          </a:p>
          <a:p>
            <a:pPr eaLnBrk="1" hangingPunct="1">
              <a:buFontTx/>
              <a:buNone/>
            </a:pPr>
            <a:endParaRPr lang="en-GB" dirty="0" smtClean="0"/>
          </a:p>
          <a:p>
            <a:pPr eaLnBrk="1" hangingPunct="1"/>
            <a:endParaRPr lang="en-GB"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Dependency Ratio</a:t>
            </a:r>
            <a:endParaRPr lang="en-US" dirty="0"/>
          </a:p>
        </p:txBody>
      </p:sp>
      <p:sp>
        <p:nvSpPr>
          <p:cNvPr id="3" name="Content Placeholder 2"/>
          <p:cNvSpPr>
            <a:spLocks noGrp="1"/>
          </p:cNvSpPr>
          <p:nvPr>
            <p:ph idx="1"/>
          </p:nvPr>
        </p:nvSpPr>
        <p:spPr/>
        <p:txBody>
          <a:bodyPr/>
          <a:lstStyle/>
          <a:p>
            <a:r>
              <a:rPr lang="en-IE" dirty="0" smtClean="0"/>
              <a:t>In 1966 there were 1.4 people in the active age group to every dependent.</a:t>
            </a:r>
          </a:p>
          <a:p>
            <a:r>
              <a:rPr lang="en-IE" dirty="0" smtClean="0"/>
              <a:t>In 2020, it was 2.1 for every dependent.</a:t>
            </a:r>
          </a:p>
          <a:p>
            <a:r>
              <a:rPr lang="en-IE" dirty="0" smtClean="0"/>
              <a:t>By 2050 it will be 1 for every dependent.</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E" b="1" u="sng" dirty="0" smtClean="0">
                <a:solidFill>
                  <a:srgbClr val="00B050"/>
                </a:solidFill>
              </a:rPr>
              <a:t>People, historically, are always attracted to land that can be farmed</a:t>
            </a:r>
            <a:endParaRPr lang="en-US" b="1" u="sng" dirty="0">
              <a:solidFill>
                <a:srgbClr val="00B050"/>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a:stretch>
            <a:fillRect/>
          </a:stretch>
        </p:blipFill>
        <p:spPr bwMode="auto">
          <a:xfrm>
            <a:off x="468313" y="1123950"/>
            <a:ext cx="8128000" cy="5257800"/>
          </a:xfrm>
          <a:prstGeom prst="rect">
            <a:avLst/>
          </a:prstGeom>
          <a:noFill/>
          <a:ln w="9525">
            <a:noFill/>
            <a:miter lim="800000"/>
            <a:headEnd/>
            <a:tailEnd/>
          </a:ln>
        </p:spPr>
      </p:pic>
      <p:sp>
        <p:nvSpPr>
          <p:cNvPr id="2" name="Rounded Rectangle 1"/>
          <p:cNvSpPr/>
          <p:nvPr/>
        </p:nvSpPr>
        <p:spPr>
          <a:xfrm>
            <a:off x="611188" y="1341438"/>
            <a:ext cx="7345362" cy="4319587"/>
          </a:xfrm>
          <a:prstGeom prst="roundRect">
            <a:avLst>
              <a:gd name="adj" fmla="val 7190"/>
            </a:avLst>
          </a:prstGeom>
          <a:solidFill>
            <a:srgbClr val="0070C0">
              <a:alpha val="80000"/>
            </a:srgbClr>
          </a:solidFill>
          <a:ln w="12700">
            <a:solidFill>
              <a:srgbClr val="FFFFFF"/>
            </a:solidFill>
          </a:ln>
          <a:effectLst>
            <a:outerShdw blurRad="101600" dist="88900" dir="2700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1268" name="Title 1"/>
          <p:cNvSpPr txBox="1">
            <a:spLocks/>
          </p:cNvSpPr>
          <p:nvPr/>
        </p:nvSpPr>
        <p:spPr bwMode="auto">
          <a:xfrm>
            <a:off x="0" y="152400"/>
            <a:ext cx="9144000" cy="647700"/>
          </a:xfrm>
          <a:prstGeom prst="rect">
            <a:avLst/>
          </a:prstGeom>
          <a:noFill/>
          <a:ln w="9525">
            <a:noFill/>
            <a:miter lim="800000"/>
            <a:headEnd/>
            <a:tailEnd/>
          </a:ln>
        </p:spPr>
        <p:txBody>
          <a:bodyPr anchor="ctr"/>
          <a:lstStyle/>
          <a:p>
            <a:pPr algn="ctr"/>
            <a:r>
              <a:rPr lang="en-US" sz="1900" b="1">
                <a:solidFill>
                  <a:srgbClr val="002060"/>
                </a:solidFill>
                <a:latin typeface="Trebuchet MS" pitchFamily="34" charset="0"/>
              </a:rPr>
              <a:t>Chapter 1: The Dynamics of Population</a:t>
            </a:r>
            <a:r>
              <a:rPr lang="en-GB" sz="2000">
                <a:solidFill>
                  <a:srgbClr val="002060"/>
                </a:solidFill>
                <a:latin typeface="Trebuchet MS" pitchFamily="34" charset="0"/>
              </a:rPr>
              <a:t/>
            </a:r>
            <a:br>
              <a:rPr lang="en-GB" sz="2000">
                <a:solidFill>
                  <a:srgbClr val="002060"/>
                </a:solidFill>
                <a:latin typeface="Trebuchet MS" pitchFamily="34" charset="0"/>
              </a:rPr>
            </a:br>
            <a:endParaRPr lang="en-GB" sz="2000">
              <a:solidFill>
                <a:srgbClr val="002060"/>
              </a:solidFill>
              <a:latin typeface="Trebuchet MS" pitchFamily="34" charset="0"/>
            </a:endParaRPr>
          </a:p>
        </p:txBody>
      </p:sp>
      <p:sp>
        <p:nvSpPr>
          <p:cNvPr id="33795" name="Rectangle 3"/>
          <p:cNvSpPr>
            <a:spLocks noGrp="1"/>
          </p:cNvSpPr>
          <p:nvPr>
            <p:ph type="body" idx="1"/>
          </p:nvPr>
        </p:nvSpPr>
        <p:spPr>
          <a:xfrm>
            <a:off x="323850" y="1411288"/>
            <a:ext cx="8351838" cy="4465637"/>
          </a:xfrm>
        </p:spPr>
        <p:txBody>
          <a:bodyPr/>
          <a:lstStyle/>
          <a:p>
            <a:pPr lvl="1">
              <a:lnSpc>
                <a:spcPct val="150000"/>
              </a:lnSpc>
              <a:buFont typeface="Wingdings" pitchFamily="2" charset="2"/>
              <a:buChar char="§"/>
              <a:defRPr/>
            </a:pPr>
            <a:r>
              <a:rPr lang="en-US" altLang="ja-JP" sz="1800" dirty="0" smtClean="0">
                <a:solidFill>
                  <a:schemeClr val="bg1"/>
                </a:solidFill>
                <a:latin typeface="+mj-lt"/>
              </a:rPr>
              <a:t>1990s boom, ‘Celtic Tiger’, inward migration, </a:t>
            </a:r>
            <a:r>
              <a:rPr lang="en-US" altLang="ja-JP" sz="1800" dirty="0" err="1" smtClean="0">
                <a:solidFill>
                  <a:schemeClr val="bg1"/>
                </a:solidFill>
                <a:latin typeface="+mj-lt"/>
              </a:rPr>
              <a:t>urbanisation</a:t>
            </a:r>
            <a:endParaRPr lang="en-US" altLang="ja-JP" sz="1800" dirty="0" smtClean="0">
              <a:solidFill>
                <a:schemeClr val="bg1"/>
              </a:solidFill>
              <a:latin typeface="+mj-lt"/>
            </a:endParaRPr>
          </a:p>
          <a:p>
            <a:pPr lvl="1">
              <a:lnSpc>
                <a:spcPct val="150000"/>
              </a:lnSpc>
              <a:buFont typeface="Wingdings" pitchFamily="2" charset="2"/>
              <a:buChar char="§"/>
              <a:defRPr/>
            </a:pPr>
            <a:r>
              <a:rPr lang="en-US" altLang="ja-JP" sz="1800" dirty="0" smtClean="0">
                <a:solidFill>
                  <a:schemeClr val="bg1"/>
                </a:solidFill>
                <a:latin typeface="+mj-lt"/>
              </a:rPr>
              <a:t>Rapid ‘greying’ 11% over 65 years</a:t>
            </a:r>
          </a:p>
          <a:p>
            <a:pPr lvl="1">
              <a:lnSpc>
                <a:spcPct val="150000"/>
              </a:lnSpc>
              <a:buFont typeface="Wingdings" pitchFamily="2" charset="2"/>
              <a:buChar char="§"/>
              <a:defRPr/>
            </a:pPr>
            <a:r>
              <a:rPr lang="en-US" altLang="ja-JP" sz="1800" dirty="0" smtClean="0">
                <a:solidFill>
                  <a:schemeClr val="bg1"/>
                </a:solidFill>
                <a:latin typeface="+mj-lt"/>
              </a:rPr>
              <a:t>Under 15 years down 10% since 1970</a:t>
            </a:r>
          </a:p>
          <a:p>
            <a:pPr lvl="1">
              <a:lnSpc>
                <a:spcPct val="150000"/>
              </a:lnSpc>
              <a:buFont typeface="Wingdings" pitchFamily="2" charset="2"/>
              <a:buChar char="§"/>
              <a:defRPr/>
            </a:pPr>
            <a:r>
              <a:rPr lang="en-US" altLang="ja-JP" sz="1800" dirty="0" smtClean="0">
                <a:solidFill>
                  <a:schemeClr val="bg1"/>
                </a:solidFill>
                <a:latin typeface="+mj-lt"/>
              </a:rPr>
              <a:t>Economically active age group increased from 58% to 68% in 45 years</a:t>
            </a:r>
          </a:p>
          <a:p>
            <a:pPr lvl="1">
              <a:lnSpc>
                <a:spcPct val="150000"/>
              </a:lnSpc>
              <a:buFont typeface="Wingdings" pitchFamily="2" charset="2"/>
              <a:buChar char="§"/>
              <a:defRPr/>
            </a:pPr>
            <a:r>
              <a:rPr lang="en-US" altLang="ja-JP" sz="1800" dirty="0" smtClean="0">
                <a:solidFill>
                  <a:schemeClr val="bg1"/>
                </a:solidFill>
                <a:latin typeface="+mj-lt"/>
              </a:rPr>
              <a:t>Dependency ratio highest 74% in 1966, now 46% increasing</a:t>
            </a:r>
          </a:p>
          <a:p>
            <a:pPr lvl="1">
              <a:lnSpc>
                <a:spcPct val="150000"/>
              </a:lnSpc>
              <a:buFont typeface="Wingdings" pitchFamily="2" charset="2"/>
              <a:buChar char="§"/>
              <a:defRPr/>
            </a:pPr>
            <a:r>
              <a:rPr lang="en-US" altLang="ja-JP" sz="1800" dirty="0" smtClean="0">
                <a:solidFill>
                  <a:schemeClr val="bg1"/>
                </a:solidFill>
                <a:latin typeface="+mj-lt"/>
              </a:rPr>
              <a:t>TFR 1.98</a:t>
            </a:r>
          </a:p>
          <a:p>
            <a:pPr lvl="1">
              <a:lnSpc>
                <a:spcPct val="150000"/>
              </a:lnSpc>
              <a:buFont typeface="Wingdings" pitchFamily="2" charset="2"/>
              <a:buChar char="§"/>
              <a:defRPr/>
            </a:pPr>
            <a:r>
              <a:rPr lang="en-US" altLang="ja-JP" sz="1800" dirty="0" smtClean="0">
                <a:solidFill>
                  <a:schemeClr val="bg1"/>
                </a:solidFill>
                <a:latin typeface="+mj-lt"/>
              </a:rPr>
              <a:t>Life expectancy from 1926 to today:</a:t>
            </a:r>
            <a:br>
              <a:rPr lang="en-US" altLang="ja-JP" sz="1800" dirty="0" smtClean="0">
                <a:solidFill>
                  <a:schemeClr val="bg1"/>
                </a:solidFill>
                <a:latin typeface="+mj-lt"/>
              </a:rPr>
            </a:br>
            <a:r>
              <a:rPr lang="en-US" altLang="ja-JP" sz="1800" dirty="0" smtClean="0">
                <a:solidFill>
                  <a:srgbClr val="FFC000"/>
                </a:solidFill>
                <a:latin typeface="+mj-lt"/>
              </a:rPr>
              <a:t>Men </a:t>
            </a:r>
            <a:r>
              <a:rPr lang="en-US" altLang="ja-JP" sz="1800" dirty="0" smtClean="0">
                <a:solidFill>
                  <a:schemeClr val="bg1"/>
                </a:solidFill>
                <a:latin typeface="+mj-lt"/>
              </a:rPr>
              <a:t>57.4–76.8 years  </a:t>
            </a:r>
            <a:br>
              <a:rPr lang="en-US" altLang="ja-JP" sz="1800" dirty="0" smtClean="0">
                <a:solidFill>
                  <a:schemeClr val="bg1"/>
                </a:solidFill>
                <a:latin typeface="+mj-lt"/>
              </a:rPr>
            </a:br>
            <a:r>
              <a:rPr lang="en-US" altLang="ja-JP" sz="1800" dirty="0" smtClean="0">
                <a:solidFill>
                  <a:srgbClr val="FFC000"/>
                </a:solidFill>
                <a:latin typeface="+mj-lt"/>
              </a:rPr>
              <a:t>Women </a:t>
            </a:r>
            <a:r>
              <a:rPr lang="en-US" altLang="ja-JP" sz="1800" dirty="0" smtClean="0">
                <a:solidFill>
                  <a:schemeClr val="bg1"/>
                </a:solidFill>
                <a:latin typeface="+mj-lt"/>
              </a:rPr>
              <a:t>57.9 –81.6 years</a:t>
            </a:r>
          </a:p>
        </p:txBody>
      </p:sp>
      <p:sp>
        <p:nvSpPr>
          <p:cNvPr id="11270" name="Rectangle 3"/>
          <p:cNvSpPr txBox="1">
            <a:spLocks/>
          </p:cNvSpPr>
          <p:nvPr/>
        </p:nvSpPr>
        <p:spPr bwMode="auto">
          <a:xfrm>
            <a:off x="250825" y="547688"/>
            <a:ext cx="4392613" cy="577850"/>
          </a:xfrm>
          <a:prstGeom prst="rect">
            <a:avLst/>
          </a:prstGeom>
          <a:noFill/>
          <a:ln w="9525">
            <a:noFill/>
            <a:miter lim="800000"/>
            <a:headEnd/>
            <a:tailEnd/>
          </a:ln>
        </p:spPr>
        <p:txBody>
          <a:bodyPr/>
          <a:lstStyle/>
          <a:p>
            <a:pPr marL="342900" indent="-342900" eaLnBrk="0" hangingPunct="0">
              <a:buFont typeface="Arial" charset="0"/>
              <a:buNone/>
            </a:pPr>
            <a:r>
              <a:rPr lang="en-US" altLang="ja-JP" sz="1900" b="1">
                <a:solidFill>
                  <a:srgbClr val="404040"/>
                </a:solidFill>
                <a:latin typeface="Trebuchet MS" pitchFamily="34" charset="0"/>
              </a:rPr>
              <a:t>   </a:t>
            </a:r>
            <a:r>
              <a:rPr lang="en-US" altLang="ja-JP" sz="1900" b="1" i="1">
                <a:solidFill>
                  <a:srgbClr val="404040"/>
                </a:solidFill>
                <a:latin typeface="Trebuchet MS" pitchFamily="34" charset="0"/>
              </a:rPr>
              <a:t>Ireland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47" presetClass="entr" presetSubtype="0" fill="hold" nodeType="afterEffect">
                                  <p:stCondLst>
                                    <p:cond delay="0"/>
                                  </p:stCondLst>
                                  <p:childTnLst>
                                    <p:set>
                                      <p:cBhvr>
                                        <p:cTn id="13" dur="1" fill="hold">
                                          <p:stCondLst>
                                            <p:cond delay="0"/>
                                          </p:stCondLst>
                                        </p:cTn>
                                        <p:tgtEl>
                                          <p:spTgt spid="33795">
                                            <p:txEl>
                                              <p:pRg st="0" end="0"/>
                                            </p:txEl>
                                          </p:spTgt>
                                        </p:tgtEl>
                                        <p:attrNameLst>
                                          <p:attrName>style.visibility</p:attrName>
                                        </p:attrNameLst>
                                      </p:cBhvr>
                                      <p:to>
                                        <p:strVal val="visible"/>
                                      </p:to>
                                    </p:set>
                                    <p:animEffect transition="in" filter="fade">
                                      <p:cBhvr>
                                        <p:cTn id="14" dur="500"/>
                                        <p:tgtEl>
                                          <p:spTgt spid="33795">
                                            <p:txEl>
                                              <p:pRg st="0" end="0"/>
                                            </p:txEl>
                                          </p:spTgt>
                                        </p:tgtEl>
                                      </p:cBhvr>
                                    </p:animEffect>
                                    <p:anim calcmode="lin" valueType="num">
                                      <p:cBhvr>
                                        <p:cTn id="15"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33795">
                                            <p:txEl>
                                              <p:pRg st="1" end="1"/>
                                            </p:txEl>
                                          </p:spTgt>
                                        </p:tgtEl>
                                        <p:attrNameLst>
                                          <p:attrName>style.visibility</p:attrName>
                                        </p:attrNameLst>
                                      </p:cBhvr>
                                      <p:to>
                                        <p:strVal val="visible"/>
                                      </p:to>
                                    </p:set>
                                    <p:animEffect transition="in" filter="fade">
                                      <p:cBhvr>
                                        <p:cTn id="21" dur="500"/>
                                        <p:tgtEl>
                                          <p:spTgt spid="33795">
                                            <p:txEl>
                                              <p:pRg st="1" end="1"/>
                                            </p:txEl>
                                          </p:spTgt>
                                        </p:tgtEl>
                                      </p:cBhvr>
                                    </p:animEffect>
                                    <p:anim calcmode="lin" valueType="num">
                                      <p:cBhvr>
                                        <p:cTn id="22"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33795">
                                            <p:txEl>
                                              <p:pRg st="2" end="2"/>
                                            </p:txEl>
                                          </p:spTgt>
                                        </p:tgtEl>
                                        <p:attrNameLst>
                                          <p:attrName>style.visibility</p:attrName>
                                        </p:attrNameLst>
                                      </p:cBhvr>
                                      <p:to>
                                        <p:strVal val="visible"/>
                                      </p:to>
                                    </p:set>
                                    <p:animEffect transition="in" filter="fade">
                                      <p:cBhvr>
                                        <p:cTn id="28" dur="500"/>
                                        <p:tgtEl>
                                          <p:spTgt spid="33795">
                                            <p:txEl>
                                              <p:pRg st="2" end="2"/>
                                            </p:txEl>
                                          </p:spTgt>
                                        </p:tgtEl>
                                      </p:cBhvr>
                                    </p:animEffect>
                                    <p:anim calcmode="lin" valueType="num">
                                      <p:cBhvr>
                                        <p:cTn id="2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33795">
                                            <p:txEl>
                                              <p:pRg st="3" end="3"/>
                                            </p:txEl>
                                          </p:spTgt>
                                        </p:tgtEl>
                                        <p:attrNameLst>
                                          <p:attrName>style.visibility</p:attrName>
                                        </p:attrNameLst>
                                      </p:cBhvr>
                                      <p:to>
                                        <p:strVal val="visible"/>
                                      </p:to>
                                    </p:set>
                                    <p:animEffect transition="in" filter="fade">
                                      <p:cBhvr>
                                        <p:cTn id="35" dur="500"/>
                                        <p:tgtEl>
                                          <p:spTgt spid="33795">
                                            <p:txEl>
                                              <p:pRg st="3" end="3"/>
                                            </p:txEl>
                                          </p:spTgt>
                                        </p:tgtEl>
                                      </p:cBhvr>
                                    </p:animEffect>
                                    <p:anim calcmode="lin" valueType="num">
                                      <p:cBhvr>
                                        <p:cTn id="36"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37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33795">
                                            <p:txEl>
                                              <p:pRg st="4" end="4"/>
                                            </p:txEl>
                                          </p:spTgt>
                                        </p:tgtEl>
                                        <p:attrNameLst>
                                          <p:attrName>style.visibility</p:attrName>
                                        </p:attrNameLst>
                                      </p:cBhvr>
                                      <p:to>
                                        <p:strVal val="visible"/>
                                      </p:to>
                                    </p:set>
                                    <p:animEffect transition="in" filter="fade">
                                      <p:cBhvr>
                                        <p:cTn id="42" dur="500"/>
                                        <p:tgtEl>
                                          <p:spTgt spid="33795">
                                            <p:txEl>
                                              <p:pRg st="4" end="4"/>
                                            </p:txEl>
                                          </p:spTgt>
                                        </p:tgtEl>
                                      </p:cBhvr>
                                    </p:animEffect>
                                    <p:anim calcmode="lin" valueType="num">
                                      <p:cBhvr>
                                        <p:cTn id="43"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37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nodeType="clickEffect">
                                  <p:stCondLst>
                                    <p:cond delay="0"/>
                                  </p:stCondLst>
                                  <p:childTnLst>
                                    <p:set>
                                      <p:cBhvr>
                                        <p:cTn id="48" dur="1" fill="hold">
                                          <p:stCondLst>
                                            <p:cond delay="0"/>
                                          </p:stCondLst>
                                        </p:cTn>
                                        <p:tgtEl>
                                          <p:spTgt spid="33795">
                                            <p:txEl>
                                              <p:pRg st="5" end="5"/>
                                            </p:txEl>
                                          </p:spTgt>
                                        </p:tgtEl>
                                        <p:attrNameLst>
                                          <p:attrName>style.visibility</p:attrName>
                                        </p:attrNameLst>
                                      </p:cBhvr>
                                      <p:to>
                                        <p:strVal val="visible"/>
                                      </p:to>
                                    </p:set>
                                    <p:animEffect transition="in" filter="fade">
                                      <p:cBhvr>
                                        <p:cTn id="49" dur="500"/>
                                        <p:tgtEl>
                                          <p:spTgt spid="33795">
                                            <p:txEl>
                                              <p:pRg st="5" end="5"/>
                                            </p:txEl>
                                          </p:spTgt>
                                        </p:tgtEl>
                                      </p:cBhvr>
                                    </p:animEffect>
                                    <p:anim calcmode="lin" valueType="num">
                                      <p:cBhvr>
                                        <p:cTn id="50"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nodeType="clickEffect">
                                  <p:stCondLst>
                                    <p:cond delay="0"/>
                                  </p:stCondLst>
                                  <p:childTnLst>
                                    <p:set>
                                      <p:cBhvr>
                                        <p:cTn id="55" dur="1" fill="hold">
                                          <p:stCondLst>
                                            <p:cond delay="0"/>
                                          </p:stCondLst>
                                        </p:cTn>
                                        <p:tgtEl>
                                          <p:spTgt spid="33795">
                                            <p:txEl>
                                              <p:pRg st="6" end="6"/>
                                            </p:txEl>
                                          </p:spTgt>
                                        </p:tgtEl>
                                        <p:attrNameLst>
                                          <p:attrName>style.visibility</p:attrName>
                                        </p:attrNameLst>
                                      </p:cBhvr>
                                      <p:to>
                                        <p:strVal val="visible"/>
                                      </p:to>
                                    </p:set>
                                    <p:animEffect transition="in" filter="fade">
                                      <p:cBhvr>
                                        <p:cTn id="56" dur="500"/>
                                        <p:tgtEl>
                                          <p:spTgt spid="33795">
                                            <p:txEl>
                                              <p:pRg st="6" end="6"/>
                                            </p:txEl>
                                          </p:spTgt>
                                        </p:tgtEl>
                                      </p:cBhvr>
                                    </p:animEffect>
                                    <p:anim calcmode="lin" valueType="num">
                                      <p:cBhvr>
                                        <p:cTn id="57"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3379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Overpopulation and underpopulation.</a:t>
            </a:r>
            <a:endParaRPr lang="en-US" dirty="0"/>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32098" name="Picture 2" descr="http://isiria.files.wordpress.com/2008/07/overpopulation.jpg"/>
          <p:cNvPicPr>
            <a:picLocks noChangeAspect="1" noChangeArrowheads="1"/>
          </p:cNvPicPr>
          <p:nvPr/>
        </p:nvPicPr>
        <p:blipFill>
          <a:blip r:embed="rId3" cstate="print"/>
          <a:srcRect/>
          <a:stretch>
            <a:fillRect/>
          </a:stretch>
        </p:blipFill>
        <p:spPr bwMode="auto">
          <a:xfrm>
            <a:off x="611560" y="1355018"/>
            <a:ext cx="7560840" cy="5502982"/>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endParaRPr lang="en-US">
              <a:solidFill>
                <a:schemeClr val="accent1">
                  <a:tint val="88000"/>
                  <a:satMod val="150000"/>
                </a:schemeClr>
              </a:solidFill>
            </a:endParaRPr>
          </a:p>
        </p:txBody>
      </p:sp>
      <p:sp>
        <p:nvSpPr>
          <p:cNvPr id="7171" name="Content Placeholder 2"/>
          <p:cNvSpPr>
            <a:spLocks noGrp="1"/>
          </p:cNvSpPr>
          <p:nvPr>
            <p:ph idx="1"/>
          </p:nvPr>
        </p:nvSpPr>
        <p:spPr>
          <a:xfrm>
            <a:off x="503238" y="530225"/>
            <a:ext cx="8183562" cy="4187825"/>
          </a:xfrm>
        </p:spPr>
        <p:txBody>
          <a:bodyPr>
            <a:normAutofit fontScale="92500" lnSpcReduction="10000"/>
          </a:bodyPr>
          <a:lstStyle/>
          <a:p>
            <a:r>
              <a:rPr lang="en-GB" dirty="0" smtClean="0"/>
              <a:t>In this section you need to know </a:t>
            </a:r>
          </a:p>
          <a:p>
            <a:pPr>
              <a:buFont typeface="Wingdings 2" pitchFamily="18" charset="2"/>
              <a:buNone/>
            </a:pPr>
            <a:r>
              <a:rPr lang="en-GB" dirty="0" smtClean="0"/>
              <a:t>-what the difference between overpopulation and under population.</a:t>
            </a:r>
          </a:p>
          <a:p>
            <a:pPr>
              <a:buFont typeface="Wingdings 2" pitchFamily="18" charset="2"/>
              <a:buNone/>
            </a:pPr>
            <a:r>
              <a:rPr lang="en-GB" dirty="0" smtClean="0"/>
              <a:t>-examples of both</a:t>
            </a:r>
          </a:p>
          <a:p>
            <a:pPr>
              <a:buFont typeface="Wingdings 2" pitchFamily="18" charset="2"/>
              <a:buNone/>
            </a:pPr>
            <a:r>
              <a:rPr lang="en-GB" dirty="0" smtClean="0"/>
              <a:t>-reasons for both.</a:t>
            </a:r>
          </a:p>
          <a:p>
            <a:pPr>
              <a:buFont typeface="Wingdings 2" pitchFamily="18" charset="2"/>
              <a:buNone/>
            </a:pPr>
            <a:r>
              <a:rPr lang="en-GB" dirty="0" smtClean="0"/>
              <a:t>-a case study of unwise development of a natural resource- the Aral sea</a:t>
            </a:r>
          </a:p>
          <a:p>
            <a:pPr>
              <a:buFont typeface="Wingdings 2" pitchFamily="18" charset="2"/>
              <a:buNone/>
            </a:pPr>
            <a:r>
              <a:rPr lang="en-GB" dirty="0" smtClean="0"/>
              <a:t>-Describe how technology can influence population growth</a:t>
            </a:r>
          </a:p>
          <a:p>
            <a:endParaRPr lang="en-US" dirty="0"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02" name="Picture 2" descr="http://knol.google.com/k/-/-/kpxsjkpzgwux/uwr4tm/bio.png"/>
          <p:cNvPicPr>
            <a:picLocks noChangeAspect="1" noChangeArrowheads="1"/>
          </p:cNvPicPr>
          <p:nvPr/>
        </p:nvPicPr>
        <p:blipFill>
          <a:blip r:embed="rId3" cstate="print"/>
          <a:srcRect/>
          <a:stretch>
            <a:fillRect/>
          </a:stretch>
        </p:blipFill>
        <p:spPr bwMode="auto">
          <a:xfrm>
            <a:off x="0" y="285728"/>
            <a:ext cx="9053840" cy="6429420"/>
          </a:xfrm>
          <a:prstGeom prst="rect">
            <a:avLst/>
          </a:prstGeo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500688"/>
            <a:ext cx="8183563" cy="1071562"/>
          </a:xfrm>
        </p:spPr>
        <p:txBody>
          <a:bodyPr>
            <a:normAutofit fontScale="90000"/>
          </a:bodyPr>
          <a:lstStyle/>
          <a:p>
            <a:pPr fontAlgn="auto">
              <a:spcAft>
                <a:spcPts val="0"/>
              </a:spcAft>
              <a:defRPr/>
            </a:pPr>
            <a:r>
              <a:rPr lang="en-IE" dirty="0" smtClean="0">
                <a:solidFill>
                  <a:schemeClr val="accent1">
                    <a:tint val="88000"/>
                    <a:satMod val="150000"/>
                  </a:schemeClr>
                </a:solidFill>
              </a:rPr>
              <a:t>Overpopulation and underpopulation</a:t>
            </a:r>
            <a:endParaRPr lang="en-US" dirty="0">
              <a:solidFill>
                <a:schemeClr val="accent1">
                  <a:tint val="88000"/>
                  <a:satMod val="150000"/>
                </a:schemeClr>
              </a:solidFill>
            </a:endParaRPr>
          </a:p>
        </p:txBody>
      </p:sp>
      <p:sp>
        <p:nvSpPr>
          <p:cNvPr id="3" name="Content Placeholder 2"/>
          <p:cNvSpPr>
            <a:spLocks noGrp="1"/>
          </p:cNvSpPr>
          <p:nvPr>
            <p:ph idx="1"/>
          </p:nvPr>
        </p:nvSpPr>
        <p:spPr>
          <a:xfrm>
            <a:off x="285720" y="285728"/>
            <a:ext cx="8501122" cy="5643585"/>
          </a:xfrm>
        </p:spPr>
        <p:txBody>
          <a:bodyPr>
            <a:normAutofit/>
          </a:bodyPr>
          <a:lstStyle/>
          <a:p>
            <a:pPr marL="265176" indent="-265176" fontAlgn="auto">
              <a:spcAft>
                <a:spcPts val="0"/>
              </a:spcAft>
              <a:buFont typeface="Wingdings 2"/>
              <a:buChar char=""/>
              <a:defRPr/>
            </a:pPr>
            <a:r>
              <a:rPr lang="en-GB" dirty="0" smtClean="0">
                <a:solidFill>
                  <a:srgbClr val="FF0000"/>
                </a:solidFill>
              </a:rPr>
              <a:t>Overpopulation</a:t>
            </a:r>
            <a:r>
              <a:rPr lang="en-GB" dirty="0" smtClean="0"/>
              <a:t> is where there are too many people in relation to the areas resources and technology. </a:t>
            </a:r>
          </a:p>
          <a:p>
            <a:pPr marL="265176" indent="-265176" fontAlgn="auto">
              <a:spcAft>
                <a:spcPts val="0"/>
              </a:spcAft>
              <a:buFont typeface="Wingdings 2"/>
              <a:buChar char=""/>
              <a:defRPr/>
            </a:pPr>
            <a:r>
              <a:rPr lang="en-GB" dirty="0" smtClean="0"/>
              <a:t>The number of people that a region can support with its basic resources is called its </a:t>
            </a:r>
            <a:r>
              <a:rPr lang="en-GB" dirty="0" smtClean="0">
                <a:solidFill>
                  <a:srgbClr val="FF0000"/>
                </a:solidFill>
              </a:rPr>
              <a:t>carrying capacity</a:t>
            </a:r>
            <a:r>
              <a:rPr lang="en-GB" dirty="0" smtClean="0"/>
              <a:t>.</a:t>
            </a:r>
          </a:p>
          <a:p>
            <a:pPr marL="265176" indent="-265176" fontAlgn="auto">
              <a:spcAft>
                <a:spcPts val="0"/>
              </a:spcAft>
              <a:buFont typeface="Wingdings 2"/>
              <a:buChar char=""/>
              <a:defRPr/>
            </a:pPr>
            <a:r>
              <a:rPr lang="en-GB" dirty="0" smtClean="0"/>
              <a:t>Basic resources include clean water, food shelter and farmland.</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500688"/>
            <a:ext cx="8183563" cy="1071562"/>
          </a:xfrm>
        </p:spPr>
        <p:txBody>
          <a:bodyPr>
            <a:normAutofit fontScale="90000"/>
          </a:bodyPr>
          <a:lstStyle/>
          <a:p>
            <a:pPr fontAlgn="auto">
              <a:spcAft>
                <a:spcPts val="0"/>
              </a:spcAft>
              <a:defRPr/>
            </a:pPr>
            <a:r>
              <a:rPr lang="en-IE" dirty="0" smtClean="0">
                <a:solidFill>
                  <a:schemeClr val="accent1">
                    <a:tint val="88000"/>
                    <a:satMod val="150000"/>
                  </a:schemeClr>
                </a:solidFill>
              </a:rPr>
              <a:t>Overpopulation and Underpopulation</a:t>
            </a:r>
            <a:endParaRPr lang="en-US" dirty="0">
              <a:solidFill>
                <a:schemeClr val="accent1">
                  <a:tint val="88000"/>
                  <a:satMod val="150000"/>
                </a:schemeClr>
              </a:solidFill>
            </a:endParaRPr>
          </a:p>
        </p:txBody>
      </p:sp>
      <p:sp>
        <p:nvSpPr>
          <p:cNvPr id="3" name="Content Placeholder 2"/>
          <p:cNvSpPr>
            <a:spLocks noGrp="1"/>
          </p:cNvSpPr>
          <p:nvPr>
            <p:ph idx="1"/>
          </p:nvPr>
        </p:nvSpPr>
        <p:spPr>
          <a:xfrm>
            <a:off x="285720" y="285728"/>
            <a:ext cx="8501122" cy="5643585"/>
          </a:xfrm>
        </p:spPr>
        <p:txBody>
          <a:bodyPr>
            <a:normAutofit/>
          </a:bodyPr>
          <a:lstStyle/>
          <a:p>
            <a:pPr marL="265176" indent="-265176" fontAlgn="auto">
              <a:spcAft>
                <a:spcPts val="0"/>
              </a:spcAft>
              <a:buFont typeface="Wingdings 2"/>
              <a:buChar char=""/>
              <a:defRPr/>
            </a:pPr>
            <a:r>
              <a:rPr lang="en-GB" dirty="0" smtClean="0"/>
              <a:t>If a region contains 10 people and only has enough food for 7 it is over populated.</a:t>
            </a:r>
          </a:p>
          <a:p>
            <a:pPr marL="265176" indent="-265176" fontAlgn="auto">
              <a:spcAft>
                <a:spcPts val="0"/>
              </a:spcAft>
              <a:buFont typeface="Wingdings 2"/>
              <a:buChar char=""/>
              <a:defRPr/>
            </a:pPr>
            <a:r>
              <a:rPr lang="en-GB" dirty="0" smtClean="0"/>
              <a:t>Overpopulation areas generally are on the verge of famine and have high levels of emigration. </a:t>
            </a:r>
          </a:p>
          <a:p>
            <a:pPr marL="265176" indent="-265176" fontAlgn="auto">
              <a:spcAft>
                <a:spcPts val="0"/>
              </a:spcAft>
              <a:buFont typeface="Wingdings 2"/>
              <a:buChar char=""/>
              <a:defRPr/>
            </a:pPr>
            <a:r>
              <a:rPr lang="en-GB" dirty="0" smtClean="0"/>
              <a:t>Main causes of overpopulation are</a:t>
            </a:r>
          </a:p>
          <a:p>
            <a:pPr marL="514350" indent="-514350" fontAlgn="auto">
              <a:spcAft>
                <a:spcPts val="0"/>
              </a:spcAft>
              <a:buFont typeface="+mj-lt"/>
              <a:buAutoNum type="arabicPeriod"/>
              <a:defRPr/>
            </a:pPr>
            <a:r>
              <a:rPr lang="en-GB" dirty="0" smtClean="0"/>
              <a:t>High birth rates</a:t>
            </a:r>
          </a:p>
          <a:p>
            <a:pPr marL="514350" indent="-514350" fontAlgn="auto">
              <a:spcAft>
                <a:spcPts val="0"/>
              </a:spcAft>
              <a:buFont typeface="+mj-lt"/>
              <a:buAutoNum type="arabicPeriod"/>
              <a:defRPr/>
            </a:pPr>
            <a:r>
              <a:rPr lang="en-GB" dirty="0" smtClean="0"/>
              <a:t>Migration</a:t>
            </a:r>
          </a:p>
          <a:p>
            <a:pPr marL="514350" indent="-514350" fontAlgn="auto">
              <a:spcAft>
                <a:spcPts val="0"/>
              </a:spcAft>
              <a:buFont typeface="+mj-lt"/>
              <a:buAutoNum type="arabicPeriod"/>
              <a:defRPr/>
            </a:pPr>
            <a:r>
              <a:rPr lang="en-GB" dirty="0" smtClean="0"/>
              <a:t>Overuse of a resource.</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5154" name="Picture 2" descr="http://network.nationalpost.com/np/blogs/francis/ENVIRONMENT%20INDIA.jpg"/>
          <p:cNvPicPr>
            <a:picLocks noChangeAspect="1" noChangeArrowheads="1"/>
          </p:cNvPicPr>
          <p:nvPr/>
        </p:nvPicPr>
        <p:blipFill>
          <a:blip r:embed="rId3" cstate="print"/>
          <a:srcRect/>
          <a:stretch>
            <a:fillRect/>
          </a:stretch>
        </p:blipFill>
        <p:spPr bwMode="auto">
          <a:xfrm>
            <a:off x="5772150" y="2028825"/>
            <a:ext cx="3371850" cy="4829175"/>
          </a:xfrm>
          <a:prstGeom prst="rect">
            <a:avLst/>
          </a:prstGeom>
          <a:noFill/>
        </p:spPr>
      </p:pic>
      <p:pic>
        <p:nvPicPr>
          <p:cNvPr id="305156" name="Picture 4" descr="http://filipspagnoli.files.wordpress.com/2009/02/transportation-overpopulation-tsunami-of-the-poor.jpg"/>
          <p:cNvPicPr>
            <a:picLocks noChangeAspect="1" noChangeArrowheads="1"/>
          </p:cNvPicPr>
          <p:nvPr/>
        </p:nvPicPr>
        <p:blipFill>
          <a:blip r:embed="rId4" cstate="print"/>
          <a:srcRect/>
          <a:stretch>
            <a:fillRect/>
          </a:stretch>
        </p:blipFill>
        <p:spPr bwMode="auto">
          <a:xfrm>
            <a:off x="0" y="3000372"/>
            <a:ext cx="5286380" cy="3857628"/>
          </a:xfrm>
          <a:prstGeom prst="rect">
            <a:avLst/>
          </a:prstGeom>
          <a:noFill/>
        </p:spPr>
      </p:pic>
      <p:pic>
        <p:nvPicPr>
          <p:cNvPr id="305158" name="Picture 6" descr="http://www.canadiangeographic.ca/Atlas/Images/Glossary/Underpopulation.jpg"/>
          <p:cNvPicPr>
            <a:picLocks noChangeAspect="1" noChangeArrowheads="1"/>
          </p:cNvPicPr>
          <p:nvPr/>
        </p:nvPicPr>
        <p:blipFill>
          <a:blip r:embed="rId5" cstate="print"/>
          <a:srcRect/>
          <a:stretch>
            <a:fillRect/>
          </a:stretch>
        </p:blipFill>
        <p:spPr bwMode="auto">
          <a:xfrm>
            <a:off x="1000100" y="0"/>
            <a:ext cx="3714744" cy="3076557"/>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500688"/>
            <a:ext cx="8183563" cy="1071562"/>
          </a:xfrm>
        </p:spPr>
        <p:txBody>
          <a:bodyPr>
            <a:normAutofit fontScale="90000"/>
          </a:bodyPr>
          <a:lstStyle/>
          <a:p>
            <a:pPr fontAlgn="auto">
              <a:spcAft>
                <a:spcPts val="0"/>
              </a:spcAft>
              <a:defRPr/>
            </a:pPr>
            <a:r>
              <a:rPr lang="en-IE" dirty="0" smtClean="0">
                <a:solidFill>
                  <a:schemeClr val="accent1">
                    <a:tint val="88000"/>
                    <a:satMod val="150000"/>
                  </a:schemeClr>
                </a:solidFill>
              </a:rPr>
              <a:t>Overpopulation and underpopulation</a:t>
            </a:r>
            <a:endParaRPr lang="en-US" dirty="0">
              <a:solidFill>
                <a:schemeClr val="accent1">
                  <a:tint val="88000"/>
                  <a:satMod val="150000"/>
                </a:schemeClr>
              </a:solidFill>
            </a:endParaRPr>
          </a:p>
        </p:txBody>
      </p:sp>
      <p:sp>
        <p:nvSpPr>
          <p:cNvPr id="3" name="Content Placeholder 2"/>
          <p:cNvSpPr>
            <a:spLocks noGrp="1"/>
          </p:cNvSpPr>
          <p:nvPr>
            <p:ph idx="1"/>
          </p:nvPr>
        </p:nvSpPr>
        <p:spPr>
          <a:xfrm>
            <a:off x="285720" y="285728"/>
            <a:ext cx="8501122" cy="5643585"/>
          </a:xfrm>
        </p:spPr>
        <p:txBody>
          <a:bodyPr>
            <a:normAutofit/>
          </a:bodyPr>
          <a:lstStyle/>
          <a:p>
            <a:pPr marL="265176" indent="-265176" fontAlgn="auto">
              <a:spcAft>
                <a:spcPts val="0"/>
              </a:spcAft>
              <a:buNone/>
              <a:defRPr/>
            </a:pPr>
            <a:endParaRPr lang="en-GB" dirty="0" smtClean="0"/>
          </a:p>
          <a:p>
            <a:pPr marL="265176" indent="-265176" fontAlgn="auto">
              <a:spcAft>
                <a:spcPts val="0"/>
              </a:spcAft>
              <a:buFont typeface="Wingdings 2"/>
              <a:buChar char=""/>
              <a:defRPr/>
            </a:pPr>
            <a:r>
              <a:rPr lang="en-GB" dirty="0" smtClean="0">
                <a:solidFill>
                  <a:srgbClr val="FF0000"/>
                </a:solidFill>
              </a:rPr>
              <a:t>Under population </a:t>
            </a:r>
            <a:r>
              <a:rPr lang="en-GB" dirty="0" smtClean="0"/>
              <a:t>is where there are not enough people to utilise the resources and technology in an area. Canada is an example of this, with a surplus of food, rich resources and a high rate of immigration.</a:t>
            </a: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which </a:t>
            </a:r>
            <a:r>
              <a:rPr lang="en-IE" dirty="0" smtClean="0">
                <a:solidFill>
                  <a:srgbClr val="00B050"/>
                </a:solidFill>
              </a:rPr>
              <a:t>Increase</a:t>
            </a:r>
            <a:r>
              <a:rPr lang="en-IE" dirty="0" smtClean="0"/>
              <a:t> Carrying Capacity</a:t>
            </a:r>
            <a:endParaRPr lang="en-US" dirty="0"/>
          </a:p>
        </p:txBody>
      </p:sp>
      <p:sp>
        <p:nvSpPr>
          <p:cNvPr id="4" name="Content Placeholder 3"/>
          <p:cNvSpPr>
            <a:spLocks noGrp="1"/>
          </p:cNvSpPr>
          <p:nvPr>
            <p:ph idx="1"/>
          </p:nvPr>
        </p:nvSpPr>
        <p:spPr/>
        <p:txBody>
          <a:bodyPr/>
          <a:lstStyle/>
          <a:p>
            <a:r>
              <a:rPr lang="en-IE" dirty="0" smtClean="0"/>
              <a:t>Decreasing population.-</a:t>
            </a:r>
            <a:r>
              <a:rPr lang="en-IE" dirty="0" smtClean="0">
                <a:solidFill>
                  <a:srgbClr val="00B050"/>
                </a:solidFill>
              </a:rPr>
              <a:t>Reduces demand on resources</a:t>
            </a:r>
          </a:p>
          <a:p>
            <a:r>
              <a:rPr lang="en-IE" dirty="0" smtClean="0"/>
              <a:t>Fertilisers-</a:t>
            </a:r>
            <a:r>
              <a:rPr lang="en-IE" dirty="0" smtClean="0">
                <a:solidFill>
                  <a:srgbClr val="00B050"/>
                </a:solidFill>
              </a:rPr>
              <a:t>Increase Food supply</a:t>
            </a:r>
          </a:p>
          <a:p>
            <a:r>
              <a:rPr lang="en-IE" dirty="0" smtClean="0"/>
              <a:t>New farming methods.</a:t>
            </a:r>
          </a:p>
          <a:p>
            <a:r>
              <a:rPr lang="en-IE" dirty="0" smtClean="0"/>
              <a:t>Irrigation</a:t>
            </a:r>
          </a:p>
          <a:p>
            <a:r>
              <a:rPr lang="en-IE" dirty="0" smtClean="0"/>
              <a:t>Land reclamation.</a:t>
            </a:r>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which </a:t>
            </a:r>
            <a:r>
              <a:rPr lang="en-IE" dirty="0" smtClean="0">
                <a:solidFill>
                  <a:srgbClr val="FF0000"/>
                </a:solidFill>
              </a:rPr>
              <a:t>Decrease</a:t>
            </a:r>
            <a:r>
              <a:rPr lang="en-IE" dirty="0" smtClean="0"/>
              <a:t> Carrying Capacity</a:t>
            </a:r>
            <a:endParaRPr lang="en-US" dirty="0"/>
          </a:p>
        </p:txBody>
      </p:sp>
      <p:sp>
        <p:nvSpPr>
          <p:cNvPr id="4" name="Content Placeholder 3"/>
          <p:cNvSpPr>
            <a:spLocks noGrp="1"/>
          </p:cNvSpPr>
          <p:nvPr>
            <p:ph idx="1"/>
          </p:nvPr>
        </p:nvSpPr>
        <p:spPr/>
        <p:txBody>
          <a:bodyPr/>
          <a:lstStyle/>
          <a:p>
            <a:r>
              <a:rPr lang="en-IE" dirty="0" smtClean="0"/>
              <a:t>Pop growth-</a:t>
            </a:r>
            <a:r>
              <a:rPr lang="en-IE" dirty="0" smtClean="0">
                <a:solidFill>
                  <a:srgbClr val="FF0000"/>
                </a:solidFill>
              </a:rPr>
              <a:t>Raises demand of Resources.</a:t>
            </a:r>
          </a:p>
          <a:p>
            <a:r>
              <a:rPr lang="en-IE" dirty="0" smtClean="0"/>
              <a:t>Soil erosion-</a:t>
            </a:r>
            <a:r>
              <a:rPr lang="en-IE" dirty="0" smtClean="0">
                <a:solidFill>
                  <a:srgbClr val="FF0000"/>
                </a:solidFill>
              </a:rPr>
              <a:t>Reduces food supply</a:t>
            </a:r>
            <a:endParaRPr lang="en-IE" dirty="0" smtClean="0"/>
          </a:p>
          <a:p>
            <a:r>
              <a:rPr lang="en-IE" dirty="0" smtClean="0"/>
              <a:t>Overgrazing</a:t>
            </a:r>
          </a:p>
          <a:p>
            <a:r>
              <a:rPr lang="en-IE" dirty="0" smtClean="0"/>
              <a:t>Deforestation</a:t>
            </a:r>
          </a:p>
          <a:p>
            <a:r>
              <a:rPr lang="en-IE" dirty="0" smtClean="0"/>
              <a:t>Flooding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Physical affects population density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0"/>
            <a:ext cx="7498080" cy="857256"/>
          </a:xfrm>
        </p:spPr>
        <p:txBody>
          <a:bodyPr>
            <a:normAutofit/>
          </a:bodyPr>
          <a:lstStyle/>
          <a:p>
            <a:r>
              <a:rPr lang="en-IE" dirty="0" smtClean="0"/>
              <a:t>Optimum Population</a:t>
            </a:r>
            <a:endParaRPr lang="en-US" dirty="0"/>
          </a:p>
        </p:txBody>
      </p:sp>
      <p:sp>
        <p:nvSpPr>
          <p:cNvPr id="3" name="Content Placeholder 2"/>
          <p:cNvSpPr>
            <a:spLocks noGrp="1"/>
          </p:cNvSpPr>
          <p:nvPr>
            <p:ph idx="1"/>
          </p:nvPr>
        </p:nvSpPr>
        <p:spPr>
          <a:xfrm>
            <a:off x="1071538" y="928670"/>
            <a:ext cx="7862150" cy="5319730"/>
          </a:xfrm>
        </p:spPr>
        <p:txBody>
          <a:bodyPr/>
          <a:lstStyle/>
          <a:p>
            <a:r>
              <a:rPr lang="en-IE" dirty="0" smtClean="0"/>
              <a:t>The optimum population is where an area has enough people to use the resources and have a good quality of life.</a:t>
            </a:r>
          </a:p>
          <a:p>
            <a:r>
              <a:rPr lang="en-IE" dirty="0" smtClean="0"/>
              <a:t>Population densities can be uneven also West V East Ireland and North V South Italy</a:t>
            </a:r>
          </a:p>
        </p:txBody>
      </p:sp>
      <p:pic>
        <p:nvPicPr>
          <p:cNvPr id="282626" name="Picture 2" descr="http://www.wpromote.com/blog/wp-content/uploads/2008/10/overpopulation-scales.jpg"/>
          <p:cNvPicPr>
            <a:picLocks noChangeAspect="1" noChangeArrowheads="1"/>
          </p:cNvPicPr>
          <p:nvPr/>
        </p:nvPicPr>
        <p:blipFill>
          <a:blip r:embed="rId3" cstate="print"/>
          <a:srcRect/>
          <a:stretch>
            <a:fillRect/>
          </a:stretch>
        </p:blipFill>
        <p:spPr bwMode="auto">
          <a:xfrm>
            <a:off x="2357422" y="3643314"/>
            <a:ext cx="4391025" cy="3214686"/>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Relationship between density and over/ under population</a:t>
            </a:r>
            <a:endParaRPr lang="en-US" dirty="0"/>
          </a:p>
        </p:txBody>
      </p:sp>
      <p:sp>
        <p:nvSpPr>
          <p:cNvPr id="3" name="Content Placeholder 2"/>
          <p:cNvSpPr>
            <a:spLocks noGrp="1"/>
          </p:cNvSpPr>
          <p:nvPr>
            <p:ph idx="1"/>
          </p:nvPr>
        </p:nvSpPr>
        <p:spPr/>
        <p:txBody>
          <a:bodyPr/>
          <a:lstStyle/>
          <a:p>
            <a:r>
              <a:rPr lang="en-IE" dirty="0" smtClean="0"/>
              <a:t>There are no direct relationships between population density and over/ under population.  In the drought prone Sertao Brazil with a density of 2 per km this is overpopulated as the area cant support its population. While Rio de Janerio has high pop density but is not over populated</a:t>
            </a:r>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8226" name="Picture 2"/>
          <p:cNvPicPr>
            <a:picLocks noChangeAspect="1" noChangeArrowheads="1"/>
          </p:cNvPicPr>
          <p:nvPr/>
        </p:nvPicPr>
        <p:blipFill>
          <a:blip r:embed="rId3" cstate="print"/>
          <a:srcRect l="21972" t="14648" r="20898" b="12109"/>
          <a:stretch>
            <a:fillRect/>
          </a:stretch>
        </p:blipFill>
        <p:spPr bwMode="auto">
          <a:xfrm>
            <a:off x="0" y="0"/>
            <a:ext cx="5572132" cy="6858000"/>
          </a:xfrm>
          <a:prstGeom prst="rect">
            <a:avLst/>
          </a:prstGeom>
          <a:noFill/>
          <a:ln w="9525">
            <a:noFill/>
            <a:miter lim="800000"/>
            <a:headEnd/>
            <a:tailEnd/>
          </a:ln>
        </p:spPr>
      </p:pic>
      <p:pic>
        <p:nvPicPr>
          <p:cNvPr id="308228" name="Picture 4" descr="http://einsteinnjr.files.wordpress.com/2008/06/sertao.jpg"/>
          <p:cNvPicPr>
            <a:picLocks noChangeAspect="1" noChangeArrowheads="1"/>
          </p:cNvPicPr>
          <p:nvPr/>
        </p:nvPicPr>
        <p:blipFill>
          <a:blip r:embed="rId4" cstate="print"/>
          <a:srcRect/>
          <a:stretch>
            <a:fillRect/>
          </a:stretch>
        </p:blipFill>
        <p:spPr bwMode="auto">
          <a:xfrm>
            <a:off x="5143504" y="0"/>
            <a:ext cx="4000496" cy="6215082"/>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74638"/>
            <a:ext cx="8715404" cy="1143000"/>
          </a:xfrm>
        </p:spPr>
        <p:txBody>
          <a:bodyPr>
            <a:normAutofit fontScale="90000"/>
          </a:bodyPr>
          <a:lstStyle/>
          <a:p>
            <a:r>
              <a:rPr lang="en-IE" dirty="0" smtClean="0"/>
              <a:t>Relationship between economic development and over/under population</a:t>
            </a:r>
            <a:endParaRPr lang="en-US" dirty="0"/>
          </a:p>
        </p:txBody>
      </p:sp>
      <p:sp>
        <p:nvSpPr>
          <p:cNvPr id="3" name="Content Placeholder 2"/>
          <p:cNvSpPr>
            <a:spLocks noGrp="1"/>
          </p:cNvSpPr>
          <p:nvPr>
            <p:ph idx="1"/>
          </p:nvPr>
        </p:nvSpPr>
        <p:spPr/>
        <p:txBody>
          <a:bodyPr/>
          <a:lstStyle/>
          <a:p>
            <a:r>
              <a:rPr lang="en-IE" dirty="0" smtClean="0"/>
              <a:t>There is no direct link here either. North Italy has high GDP per </a:t>
            </a:r>
            <a:r>
              <a:rPr lang="en-IE" dirty="0" err="1" smtClean="0"/>
              <a:t>captia</a:t>
            </a:r>
            <a:r>
              <a:rPr lang="en-IE" dirty="0" smtClean="0"/>
              <a:t> and high pop densities. </a:t>
            </a:r>
          </a:p>
          <a:p>
            <a:r>
              <a:rPr lang="en-IE" dirty="0" smtClean="0"/>
              <a:t>Australia and Canada have low pop densities while high GDP per </a:t>
            </a:r>
            <a:r>
              <a:rPr lang="en-IE" dirty="0" err="1" smtClean="0"/>
              <a:t>captia</a:t>
            </a:r>
            <a:r>
              <a:rPr lang="en-IE" dirty="0" smtClean="0"/>
              <a:t>.</a:t>
            </a:r>
          </a:p>
          <a:p>
            <a:r>
              <a:rPr lang="en-IE" dirty="0" smtClean="0"/>
              <a:t>Bangladesh have high pop densities while low GDP per </a:t>
            </a:r>
            <a:r>
              <a:rPr lang="en-IE" dirty="0" err="1" smtClean="0"/>
              <a:t>captia</a:t>
            </a:r>
            <a:r>
              <a:rPr lang="en-IE" dirty="0" smtClean="0"/>
              <a:t>.</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3106" name="Picture 2" descr="http://media-2.web.britannica.com/eb-media/10/70010-004-BBFE93FB.gif"/>
          <p:cNvPicPr>
            <a:picLocks noChangeAspect="1" noChangeArrowheads="1"/>
          </p:cNvPicPr>
          <p:nvPr/>
        </p:nvPicPr>
        <p:blipFill>
          <a:blip r:embed="rId3" cstate="print"/>
          <a:srcRect/>
          <a:stretch>
            <a:fillRect/>
          </a:stretch>
        </p:blipFill>
        <p:spPr bwMode="auto">
          <a:xfrm>
            <a:off x="188675" y="285728"/>
            <a:ext cx="8955325" cy="6286515"/>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0274" name="Picture 2"/>
          <p:cNvPicPr>
            <a:picLocks noChangeAspect="1" noChangeArrowheads="1"/>
          </p:cNvPicPr>
          <p:nvPr/>
        </p:nvPicPr>
        <p:blipFill>
          <a:blip r:embed="rId3" cstate="print"/>
          <a:srcRect l="19775" t="14648" r="28955" b="9179"/>
          <a:stretch>
            <a:fillRect/>
          </a:stretch>
        </p:blipFill>
        <p:spPr bwMode="auto">
          <a:xfrm>
            <a:off x="0" y="0"/>
            <a:ext cx="9144000" cy="66069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1298" name="Picture 2"/>
          <p:cNvPicPr>
            <a:picLocks noChangeAspect="1" noChangeArrowheads="1"/>
          </p:cNvPicPr>
          <p:nvPr/>
        </p:nvPicPr>
        <p:blipFill>
          <a:blip r:embed="rId3" cstate="print"/>
          <a:srcRect l="32226" t="24414" r="28955" b="6250"/>
          <a:stretch>
            <a:fillRect/>
          </a:stretch>
        </p:blipFill>
        <p:spPr bwMode="auto">
          <a:xfrm>
            <a:off x="1285852" y="142852"/>
            <a:ext cx="6715172" cy="66032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42875" y="5214938"/>
            <a:ext cx="9001125" cy="820737"/>
          </a:xfrm>
        </p:spPr>
        <p:txBody>
          <a:bodyPr>
            <a:normAutofit/>
          </a:bodyPr>
          <a:lstStyle/>
          <a:p>
            <a:pPr fontAlgn="auto">
              <a:spcAft>
                <a:spcPts val="0"/>
              </a:spcAft>
              <a:defRPr/>
            </a:pPr>
            <a:r>
              <a:rPr lang="en-GB" dirty="0">
                <a:solidFill>
                  <a:schemeClr val="accent1">
                    <a:tint val="88000"/>
                    <a:satMod val="150000"/>
                  </a:schemeClr>
                </a:solidFill>
              </a:rPr>
              <a:t>Cause and Affects of Overpopulation</a:t>
            </a:r>
          </a:p>
        </p:txBody>
      </p:sp>
      <p:sp>
        <p:nvSpPr>
          <p:cNvPr id="9219" name="Rectangle 3"/>
          <p:cNvSpPr>
            <a:spLocks noGrp="1" noChangeArrowheads="1"/>
          </p:cNvSpPr>
          <p:nvPr>
            <p:ph idx="1"/>
          </p:nvPr>
        </p:nvSpPr>
        <p:spPr>
          <a:xfrm>
            <a:off x="503238" y="530225"/>
            <a:ext cx="8183562" cy="4187825"/>
          </a:xfrm>
        </p:spPr>
        <p:txBody>
          <a:bodyPr/>
          <a:lstStyle/>
          <a:p>
            <a:pPr>
              <a:buNone/>
            </a:pPr>
            <a:r>
              <a:rPr lang="en-GB" dirty="0" smtClean="0"/>
              <a:t>An area can become overpopulated when its population is greater than the carrying capacity. This can be due to</a:t>
            </a:r>
          </a:p>
          <a:p>
            <a:r>
              <a:rPr lang="en-GB" dirty="0" smtClean="0"/>
              <a:t>1 High birth Rates</a:t>
            </a:r>
          </a:p>
          <a:p>
            <a:r>
              <a:rPr lang="en-GB" dirty="0" smtClean="0"/>
              <a:t>2. Migration</a:t>
            </a:r>
          </a:p>
          <a:p>
            <a:r>
              <a:rPr lang="en-GB" dirty="0" smtClean="0"/>
              <a:t>3. Overuse of resources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High birth rates</a:t>
            </a:r>
            <a:endParaRPr lang="en-US" dirty="0"/>
          </a:p>
        </p:txBody>
      </p:sp>
      <p:sp>
        <p:nvSpPr>
          <p:cNvPr id="3" name="Content Placeholder 2"/>
          <p:cNvSpPr>
            <a:spLocks noGrp="1"/>
          </p:cNvSpPr>
          <p:nvPr>
            <p:ph idx="1"/>
          </p:nvPr>
        </p:nvSpPr>
        <p:spPr/>
        <p:txBody>
          <a:bodyPr/>
          <a:lstStyle/>
          <a:p>
            <a:r>
              <a:rPr lang="en-IE" dirty="0" smtClean="0"/>
              <a:t>An increase in Pop increases the demand for basic resources. It these resources are not available the area is overpopulated and the standard of living is falling. Ex Sahel.</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 Migration</a:t>
            </a:r>
            <a:endParaRPr lang="en-US" dirty="0"/>
          </a:p>
        </p:txBody>
      </p:sp>
      <p:sp>
        <p:nvSpPr>
          <p:cNvPr id="3" name="Content Placeholder 2"/>
          <p:cNvSpPr>
            <a:spLocks noGrp="1"/>
          </p:cNvSpPr>
          <p:nvPr>
            <p:ph idx="1"/>
          </p:nvPr>
        </p:nvSpPr>
        <p:spPr/>
        <p:txBody>
          <a:bodyPr/>
          <a:lstStyle/>
          <a:p>
            <a:r>
              <a:rPr lang="en-IE" dirty="0" smtClean="0"/>
              <a:t>This can raise Pop in an area, and put an area under more stress in the land is depleted.</a:t>
            </a:r>
          </a:p>
          <a:p>
            <a:r>
              <a:rPr lang="en-IE" dirty="0" smtClean="0"/>
              <a:t>Areas that experience rural-to- urban migration like Calcutta and Bombay lead to the building of shanty town, homelessness, congestion and crime.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smtClean="0"/>
              <a:t>1.Physical.</a:t>
            </a:r>
            <a:br>
              <a:rPr lang="en-GB" sz="3200" dirty="0" smtClean="0"/>
            </a:br>
            <a:r>
              <a:rPr lang="en-GB" sz="3200" dirty="0" smtClean="0"/>
              <a:t>Relief</a:t>
            </a:r>
            <a:endParaRPr lang="en-US" sz="3200" dirty="0"/>
          </a:p>
        </p:txBody>
      </p:sp>
      <p:sp>
        <p:nvSpPr>
          <p:cNvPr id="6" name="Text Placeholder 5"/>
          <p:cNvSpPr>
            <a:spLocks noGrp="1"/>
          </p:cNvSpPr>
          <p:nvPr>
            <p:ph type="body" idx="2"/>
          </p:nvPr>
        </p:nvSpPr>
        <p:spPr>
          <a:xfrm>
            <a:off x="179512" y="1406964"/>
            <a:ext cx="3600400" cy="4450928"/>
          </a:xfrm>
        </p:spPr>
        <p:txBody>
          <a:bodyPr>
            <a:noAutofit/>
          </a:bodyPr>
          <a:lstStyle/>
          <a:p>
            <a:pPr>
              <a:buFont typeface="Arial" pitchFamily="34" charset="0"/>
              <a:buChar char="•"/>
            </a:pPr>
            <a:r>
              <a:rPr lang="en-GB" sz="2800" dirty="0" smtClean="0"/>
              <a:t>Relief refers to </a:t>
            </a:r>
            <a:r>
              <a:rPr lang="en-GB" sz="2800" dirty="0" smtClean="0">
                <a:solidFill>
                  <a:srgbClr val="00B050"/>
                </a:solidFill>
              </a:rPr>
              <a:t>the slope of the lands</a:t>
            </a:r>
            <a:r>
              <a:rPr lang="en-GB" sz="2800" dirty="0" smtClean="0"/>
              <a:t>. People are attracted to </a:t>
            </a:r>
            <a:r>
              <a:rPr lang="en-GB" sz="2800" dirty="0" smtClean="0">
                <a:solidFill>
                  <a:srgbClr val="00B050"/>
                </a:solidFill>
              </a:rPr>
              <a:t>low lying flat lands</a:t>
            </a:r>
            <a:r>
              <a:rPr lang="en-GB" sz="2800" dirty="0" smtClean="0"/>
              <a:t> to live like in.</a:t>
            </a:r>
          </a:p>
          <a:p>
            <a:pPr>
              <a:buFont typeface="Arial" pitchFamily="34" charset="0"/>
              <a:buChar char="•"/>
            </a:pPr>
            <a:r>
              <a:rPr lang="en-GB" sz="2800" dirty="0" smtClean="0"/>
              <a:t>Paris Basin/ GDA</a:t>
            </a:r>
          </a:p>
          <a:p>
            <a:pPr>
              <a:buFont typeface="Arial" pitchFamily="34" charset="0"/>
              <a:buChar char="•"/>
            </a:pPr>
            <a:endParaRPr lang="en-GB" sz="2800" dirty="0" smtClean="0"/>
          </a:p>
          <a:p>
            <a:pPr>
              <a:buFont typeface="Arial" pitchFamily="34" charset="0"/>
              <a:buChar char="•"/>
            </a:pPr>
            <a:r>
              <a:rPr lang="en-GB" sz="2800" dirty="0" smtClean="0">
                <a:solidFill>
                  <a:srgbClr val="00B050"/>
                </a:solidFill>
              </a:rPr>
              <a:t>Population are less dense in mountainous </a:t>
            </a:r>
            <a:r>
              <a:rPr lang="en-GB" sz="2800" dirty="0" smtClean="0"/>
              <a:t>areas like BMW/ Mezzogiorno.</a:t>
            </a:r>
          </a:p>
          <a:p>
            <a:pPr>
              <a:buFont typeface="Arial" pitchFamily="34" charset="0"/>
              <a:buChar char="•"/>
            </a:pPr>
            <a:r>
              <a:rPr lang="en-GB" sz="2800" dirty="0" smtClean="0">
                <a:solidFill>
                  <a:srgbClr val="FF0000"/>
                </a:solidFill>
              </a:rPr>
              <a:t>Discuss</a:t>
            </a:r>
            <a:endParaRPr lang="en-US" sz="2800" dirty="0">
              <a:solidFill>
                <a:srgbClr val="FF0000"/>
              </a:solidFill>
            </a:endParaRPr>
          </a:p>
        </p:txBody>
      </p:sp>
      <p:sp>
        <p:nvSpPr>
          <p:cNvPr id="5" name="Content Placeholder 4"/>
          <p:cNvSpPr>
            <a:spLocks noGrp="1"/>
          </p:cNvSpPr>
          <p:nvPr>
            <p:ph sz="half" idx="1"/>
          </p:nvPr>
        </p:nvSpPr>
        <p:spPr>
          <a:xfrm>
            <a:off x="4071934" y="5000636"/>
            <a:ext cx="2181212" cy="1411279"/>
          </a:xfrm>
        </p:spPr>
        <p:txBody>
          <a:bodyPr/>
          <a:lstStyle/>
          <a:p>
            <a:endParaRPr lang="en-US" dirty="0"/>
          </a:p>
        </p:txBody>
      </p:sp>
      <p:pic>
        <p:nvPicPr>
          <p:cNvPr id="8" name="Picture 7" descr="http://www.skynomad.com/photos/spring-flatlands.jpg"/>
          <p:cNvPicPr/>
          <p:nvPr/>
        </p:nvPicPr>
        <p:blipFill>
          <a:blip r:embed="rId3" cstate="print"/>
          <a:srcRect/>
          <a:stretch>
            <a:fillRect/>
          </a:stretch>
        </p:blipFill>
        <p:spPr bwMode="auto">
          <a:xfrm>
            <a:off x="3714744" y="3429000"/>
            <a:ext cx="5429256" cy="3429000"/>
          </a:xfrm>
          <a:prstGeom prst="rect">
            <a:avLst/>
          </a:prstGeom>
          <a:noFill/>
          <a:ln w="9525">
            <a:noFill/>
            <a:miter lim="800000"/>
            <a:headEnd/>
            <a:tailEnd/>
          </a:ln>
        </p:spPr>
      </p:pic>
      <p:pic>
        <p:nvPicPr>
          <p:cNvPr id="9" name="Picture 8" descr="http://indigo.ie/~waterfnt/MountainstreaminConnemara.JPG"/>
          <p:cNvPicPr/>
          <p:nvPr/>
        </p:nvPicPr>
        <p:blipFill>
          <a:blip r:embed="rId4" cstate="print"/>
          <a:srcRect/>
          <a:stretch>
            <a:fillRect/>
          </a:stretch>
        </p:blipFill>
        <p:spPr bwMode="auto">
          <a:xfrm>
            <a:off x="3714744" y="0"/>
            <a:ext cx="5429256" cy="3924300"/>
          </a:xfrm>
          <a:prstGeom prst="rect">
            <a:avLst/>
          </a:prstGeom>
          <a:noFill/>
          <a:ln w="9525">
            <a:noFill/>
            <a:miter lim="800000"/>
            <a:headEnd/>
            <a:tailEnd/>
          </a:ln>
        </p:spPr>
      </p:pic>
      <p:pic>
        <p:nvPicPr>
          <p:cNvPr id="557058" name="Picture 2" descr="http://images2.wikia.nocookie.net/__cb20101129042828/uncyclopedia/images/b/b2/Plus_sign.png"/>
          <p:cNvPicPr>
            <a:picLocks noChangeAspect="1" noChangeArrowheads="1"/>
          </p:cNvPicPr>
          <p:nvPr/>
        </p:nvPicPr>
        <p:blipFill>
          <a:blip r:embed="rId5" cstate="print"/>
          <a:srcRect/>
          <a:stretch>
            <a:fillRect/>
          </a:stretch>
        </p:blipFill>
        <p:spPr bwMode="auto">
          <a:xfrm>
            <a:off x="2843808" y="3140968"/>
            <a:ext cx="769268" cy="769268"/>
          </a:xfrm>
          <a:prstGeom prst="rect">
            <a:avLst/>
          </a:prstGeom>
          <a:noFill/>
        </p:spPr>
      </p:pic>
      <p:pic>
        <p:nvPicPr>
          <p:cNvPr id="11" name="Picture 2" descr="http://t1.gstatic.com/images?q=tbn:ANd9GcSEF6U_z9QDBx-B4nu38tSz0pE7_RPCtXcon6I3Kj6rPGzluAk9"/>
          <p:cNvPicPr>
            <a:picLocks noChangeAspect="1" noChangeArrowheads="1"/>
          </p:cNvPicPr>
          <p:nvPr/>
        </p:nvPicPr>
        <p:blipFill>
          <a:blip r:embed="rId6" cstate="print"/>
          <a:srcRect/>
          <a:stretch>
            <a:fillRect/>
          </a:stretch>
        </p:blipFill>
        <p:spPr bwMode="auto">
          <a:xfrm>
            <a:off x="2915816" y="5805264"/>
            <a:ext cx="717038" cy="819471"/>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n-GB" dirty="0" smtClean="0">
                <a:solidFill>
                  <a:schemeClr val="accent3"/>
                </a:solidFill>
              </a:rPr>
              <a:t>3. Overuse of Resource</a:t>
            </a:r>
            <a:endParaRPr lang="en-GB" dirty="0">
              <a:solidFill>
                <a:schemeClr val="accent3"/>
              </a:solidFill>
            </a:endParaRPr>
          </a:p>
        </p:txBody>
      </p:sp>
      <p:sp>
        <p:nvSpPr>
          <p:cNvPr id="7171" name="Rectangle 3"/>
          <p:cNvSpPr>
            <a:spLocks noGrp="1" noChangeArrowheads="1"/>
          </p:cNvSpPr>
          <p:nvPr>
            <p:ph idx="1"/>
          </p:nvPr>
        </p:nvSpPr>
        <p:spPr/>
        <p:txBody>
          <a:bodyPr>
            <a:normAutofit/>
          </a:bodyPr>
          <a:lstStyle/>
          <a:p>
            <a:pPr marL="265176" indent="-265176" fontAlgn="auto">
              <a:spcAft>
                <a:spcPts val="0"/>
              </a:spcAft>
              <a:buFont typeface="Wingdings 2"/>
              <a:buChar char=""/>
              <a:defRPr/>
            </a:pPr>
            <a:r>
              <a:rPr lang="en-GB" dirty="0"/>
              <a:t>Careful use of resources can increase the population of an </a:t>
            </a:r>
            <a:r>
              <a:rPr lang="en-GB" dirty="0" smtClean="0"/>
              <a:t>area. E.g</a:t>
            </a:r>
            <a:r>
              <a:rPr lang="en-GB" dirty="0"/>
              <a:t>. precious minerals mean that inhospitable areas such as northern Sweden can attract </a:t>
            </a:r>
            <a:r>
              <a:rPr lang="en-GB" dirty="0" smtClean="0"/>
              <a:t>people. In </a:t>
            </a:r>
            <a:r>
              <a:rPr lang="en-GB" dirty="0"/>
              <a:t>Spain, the tourist resource of the Spanish coast supports what once was a peripheral area.</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5394" name="Picture 2" descr="http://www.algarve-restaurants.com/maps/algarve_map_large.jpg"/>
          <p:cNvPicPr>
            <a:picLocks noChangeAspect="1" noChangeArrowheads="1"/>
          </p:cNvPicPr>
          <p:nvPr/>
        </p:nvPicPr>
        <p:blipFill>
          <a:blip r:embed="rId3" cstate="print"/>
          <a:srcRect/>
          <a:stretch>
            <a:fillRect/>
          </a:stretch>
        </p:blipFill>
        <p:spPr bwMode="auto">
          <a:xfrm>
            <a:off x="642910" y="1142984"/>
            <a:ext cx="8501090" cy="4929198"/>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n-GB" dirty="0" smtClean="0">
                <a:solidFill>
                  <a:schemeClr val="accent3"/>
                </a:solidFill>
              </a:rPr>
              <a:t>3. Overuse of Resource</a:t>
            </a:r>
            <a:endParaRPr lang="en-GB" dirty="0">
              <a:solidFill>
                <a:schemeClr val="accent3"/>
              </a:solidFill>
            </a:endParaRPr>
          </a:p>
        </p:txBody>
      </p:sp>
      <p:sp>
        <p:nvSpPr>
          <p:cNvPr id="7171" name="Rectangle 3"/>
          <p:cNvSpPr>
            <a:spLocks noGrp="1" noChangeArrowheads="1"/>
          </p:cNvSpPr>
          <p:nvPr>
            <p:ph idx="1"/>
          </p:nvPr>
        </p:nvSpPr>
        <p:spPr/>
        <p:txBody>
          <a:bodyPr>
            <a:normAutofit/>
          </a:bodyPr>
          <a:lstStyle/>
          <a:p>
            <a:pPr marL="265176" indent="-265176" fontAlgn="auto">
              <a:spcAft>
                <a:spcPts val="0"/>
              </a:spcAft>
              <a:buFont typeface="Wingdings 2"/>
              <a:buChar char=""/>
              <a:defRPr/>
            </a:pPr>
            <a:r>
              <a:rPr lang="en-GB" dirty="0" smtClean="0"/>
              <a:t>However if the resources are overused it cannot support the population. In east Canada 30,000 people were left jobless when Cod was overfished.</a:t>
            </a:r>
          </a:p>
          <a:p>
            <a:pPr marL="265176" indent="-265176" fontAlgn="auto">
              <a:spcAft>
                <a:spcPts val="0"/>
              </a:spcAft>
              <a:buFont typeface="Wingdings 2"/>
              <a:buChar char=""/>
              <a:defRPr/>
            </a:pPr>
            <a:r>
              <a:rPr lang="en-GB" dirty="0" smtClean="0"/>
              <a:t>The </a:t>
            </a:r>
            <a:r>
              <a:rPr lang="en-GB" dirty="0" err="1" smtClean="0"/>
              <a:t>aral</a:t>
            </a:r>
            <a:r>
              <a:rPr lang="en-GB" dirty="0" smtClean="0"/>
              <a:t> sea is another example of a resource that is overused</a:t>
            </a:r>
            <a:endParaRPr lang="en-GB" dirty="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The Aral Sea- The overuse of a Resource.</a:t>
            </a:r>
            <a:endParaRPr lang="en-US" dirty="0"/>
          </a:p>
        </p:txBody>
      </p:sp>
      <p:sp>
        <p:nvSpPr>
          <p:cNvPr id="3" name="Content Placeholder 2"/>
          <p:cNvSpPr>
            <a:spLocks noGrp="1"/>
          </p:cNvSpPr>
          <p:nvPr>
            <p:ph idx="1"/>
          </p:nvPr>
        </p:nvSpPr>
        <p:spPr/>
        <p:txBody>
          <a:bodyPr/>
          <a:lstStyle/>
          <a:p>
            <a:endParaRPr lang="en-US"/>
          </a:p>
        </p:txBody>
      </p:sp>
      <p:pic>
        <p:nvPicPr>
          <p:cNvPr id="542722" name="Picture 2" descr="http://www.aralsea.org/resources/08_06_15_aral_sea01.jpg"/>
          <p:cNvPicPr>
            <a:picLocks noChangeAspect="1" noChangeArrowheads="1"/>
          </p:cNvPicPr>
          <p:nvPr/>
        </p:nvPicPr>
        <p:blipFill>
          <a:blip r:embed="rId3" cstate="print"/>
          <a:srcRect/>
          <a:stretch>
            <a:fillRect/>
          </a:stretch>
        </p:blipFill>
        <p:spPr bwMode="auto">
          <a:xfrm>
            <a:off x="0" y="1386841"/>
            <a:ext cx="9144000" cy="5471160"/>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03238" y="4983163"/>
            <a:ext cx="8183562" cy="1052512"/>
          </a:xfrm>
        </p:spPr>
        <p:txBody>
          <a:bodyPr>
            <a:normAutofit fontScale="90000"/>
          </a:bodyPr>
          <a:lstStyle/>
          <a:p>
            <a:pPr fontAlgn="auto">
              <a:spcAft>
                <a:spcPts val="0"/>
              </a:spcAft>
              <a:defRPr/>
            </a:pPr>
            <a:r>
              <a:rPr lang="en-GB" dirty="0">
                <a:solidFill>
                  <a:schemeClr val="accent1">
                    <a:tint val="88000"/>
                    <a:satMod val="150000"/>
                  </a:schemeClr>
                </a:solidFill>
              </a:rPr>
              <a:t>Overuse of resources</a:t>
            </a:r>
            <a:br>
              <a:rPr lang="en-GB" dirty="0">
                <a:solidFill>
                  <a:schemeClr val="accent1">
                    <a:tint val="88000"/>
                    <a:satMod val="150000"/>
                  </a:schemeClr>
                </a:solidFill>
              </a:rPr>
            </a:br>
            <a:r>
              <a:rPr lang="en-GB" dirty="0">
                <a:solidFill>
                  <a:schemeClr val="accent1">
                    <a:tint val="88000"/>
                    <a:satMod val="150000"/>
                  </a:schemeClr>
                </a:solidFill>
              </a:rPr>
              <a:t>Case study: the Aral </a:t>
            </a:r>
            <a:r>
              <a:rPr lang="en-GB" dirty="0" smtClean="0">
                <a:solidFill>
                  <a:schemeClr val="accent1">
                    <a:tint val="88000"/>
                    <a:satMod val="150000"/>
                  </a:schemeClr>
                </a:solidFill>
              </a:rPr>
              <a:t>Sea Kazakhstan</a:t>
            </a:r>
            <a:endParaRPr lang="en-GB" dirty="0">
              <a:solidFill>
                <a:schemeClr val="accent1">
                  <a:tint val="88000"/>
                  <a:satMod val="150000"/>
                </a:schemeClr>
              </a:solidFill>
            </a:endParaRPr>
          </a:p>
        </p:txBody>
      </p:sp>
      <p:sp>
        <p:nvSpPr>
          <p:cNvPr id="11267" name="Rectangle 3"/>
          <p:cNvSpPr>
            <a:spLocks noGrp="1" noChangeArrowheads="1"/>
          </p:cNvSpPr>
          <p:nvPr>
            <p:ph idx="1"/>
          </p:nvPr>
        </p:nvSpPr>
        <p:spPr>
          <a:xfrm>
            <a:off x="503238" y="530225"/>
            <a:ext cx="8183562" cy="4187825"/>
          </a:xfrm>
        </p:spPr>
        <p:txBody>
          <a:bodyPr>
            <a:normAutofit fontScale="92500"/>
          </a:bodyPr>
          <a:lstStyle/>
          <a:p>
            <a:r>
              <a:rPr lang="en-GB" dirty="0" smtClean="0"/>
              <a:t>The misuse of resources can lead to overpopulation of an area, which was previously well able to support its population.</a:t>
            </a:r>
          </a:p>
          <a:p>
            <a:pPr>
              <a:buFont typeface="Wingdings 2" pitchFamily="18" charset="2"/>
              <a:buNone/>
            </a:pPr>
            <a:endParaRPr lang="en-GB" dirty="0" smtClean="0"/>
          </a:p>
          <a:p>
            <a:r>
              <a:rPr lang="en-GB" dirty="0" smtClean="0"/>
              <a:t>The Aral Sea project in the former Soviet Union is an example of this.</a:t>
            </a:r>
          </a:p>
          <a:p>
            <a:endParaRPr lang="en-GB" dirty="0" smtClean="0"/>
          </a:p>
          <a:p>
            <a:r>
              <a:rPr lang="en-GB" dirty="0" smtClean="0"/>
              <a:t>The Aral Sea was the 4</a:t>
            </a:r>
            <a:r>
              <a:rPr lang="en-GB" baseline="30000" dirty="0" smtClean="0"/>
              <a:t>th</a:t>
            </a:r>
            <a:r>
              <a:rPr lang="en-GB" dirty="0" smtClean="0"/>
              <a:t> largest lake in the world</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1058" name="Picture 2" descr="http://www.gly.uga.edu/railsback/CTW/AralSeaBoats.jpeg"/>
          <p:cNvPicPr>
            <a:picLocks noChangeAspect="1" noChangeArrowheads="1"/>
          </p:cNvPicPr>
          <p:nvPr/>
        </p:nvPicPr>
        <p:blipFill>
          <a:blip r:embed="rId3" cstate="print"/>
          <a:srcRect b="8283"/>
          <a:stretch>
            <a:fillRect/>
          </a:stretch>
        </p:blipFill>
        <p:spPr bwMode="auto">
          <a:xfrm>
            <a:off x="-1" y="0"/>
            <a:ext cx="8931293" cy="6858000"/>
          </a:xfrm>
          <a:prstGeom prst="rect">
            <a:avLst/>
          </a:prstGeom>
          <a:noFill/>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0578" name="Picture 2" descr="http://earthobservatory.nasa.gov/images/imagerecords/3000/3730/aral_sea_1989_2003.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03238" y="4983163"/>
            <a:ext cx="8183562" cy="1052512"/>
          </a:xfrm>
        </p:spPr>
        <p:txBody>
          <a:bodyPr/>
          <a:lstStyle/>
          <a:p>
            <a:pPr fontAlgn="auto">
              <a:spcAft>
                <a:spcPts val="0"/>
              </a:spcAft>
              <a:defRPr/>
            </a:pPr>
            <a:r>
              <a:rPr lang="en-GB">
                <a:solidFill>
                  <a:schemeClr val="accent1">
                    <a:tint val="88000"/>
                    <a:satMod val="150000"/>
                  </a:schemeClr>
                </a:solidFill>
              </a:rPr>
              <a:t>The Aral Sea</a:t>
            </a:r>
          </a:p>
        </p:txBody>
      </p:sp>
      <p:sp>
        <p:nvSpPr>
          <p:cNvPr id="12291" name="Rectangle 3"/>
          <p:cNvSpPr>
            <a:spLocks noGrp="1" noChangeArrowheads="1"/>
          </p:cNvSpPr>
          <p:nvPr>
            <p:ph idx="1"/>
          </p:nvPr>
        </p:nvSpPr>
        <p:spPr>
          <a:xfrm>
            <a:off x="503238" y="530225"/>
            <a:ext cx="8183562" cy="4613275"/>
          </a:xfrm>
        </p:spPr>
        <p:txBody>
          <a:bodyPr>
            <a:normAutofit fontScale="92500" lnSpcReduction="10000"/>
          </a:bodyPr>
          <a:lstStyle/>
          <a:p>
            <a:r>
              <a:rPr lang="en-GB" dirty="0" smtClean="0"/>
              <a:t>The Aral Sea is located in central Asia, it flows through the </a:t>
            </a:r>
            <a:r>
              <a:rPr lang="en-GB" dirty="0" err="1" smtClean="0"/>
              <a:t>Thar</a:t>
            </a:r>
            <a:r>
              <a:rPr lang="en-GB" dirty="0" smtClean="0"/>
              <a:t> desert.</a:t>
            </a:r>
          </a:p>
          <a:p>
            <a:endParaRPr lang="en-GB" dirty="0" smtClean="0"/>
          </a:p>
          <a:p>
            <a:r>
              <a:rPr lang="en-GB" dirty="0" smtClean="0"/>
              <a:t>In 1950, its natural resource of fresh water supply supported mixed agriculture around its shores and a flourishing fishing industry.</a:t>
            </a:r>
          </a:p>
          <a:p>
            <a:endParaRPr lang="en-GB" dirty="0" smtClean="0"/>
          </a:p>
          <a:p>
            <a:r>
              <a:rPr lang="en-GB" dirty="0" smtClean="0"/>
              <a:t>The Aral Sea Project was set up to irrigate 7 million hectares of cotton “White gold” as the Soviets diverted rivers that fed the lake</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descr="http://www.columbia.edu/~tmt2120/aral_sea_2006.jpg"/>
          <p:cNvPicPr>
            <a:picLocks noChangeAspect="1" noChangeArrowheads="1"/>
          </p:cNvPicPr>
          <p:nvPr/>
        </p:nvPicPr>
        <p:blipFill>
          <a:blip r:embed="rId3" cstate="print"/>
          <a:srcRect/>
          <a:stretch>
            <a:fillRect/>
          </a:stretch>
        </p:blipFill>
        <p:spPr bwMode="auto">
          <a:xfrm>
            <a:off x="0" y="214290"/>
            <a:ext cx="9143999" cy="5872179"/>
          </a:xfrm>
          <a:prstGeom prst="rect">
            <a:avLst/>
          </a:prstGeom>
          <a:noFill/>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357158" y="5500702"/>
            <a:ext cx="8183562" cy="1052512"/>
          </a:xfrm>
        </p:spPr>
        <p:txBody>
          <a:bodyPr/>
          <a:lstStyle/>
          <a:p>
            <a:pPr fontAlgn="auto">
              <a:spcAft>
                <a:spcPts val="0"/>
              </a:spcAft>
              <a:defRPr/>
            </a:pPr>
            <a:r>
              <a:rPr lang="en-GB" dirty="0">
                <a:solidFill>
                  <a:schemeClr val="accent1">
                    <a:tint val="88000"/>
                    <a:satMod val="150000"/>
                  </a:schemeClr>
                </a:solidFill>
              </a:rPr>
              <a:t>The Aral Sea</a:t>
            </a:r>
          </a:p>
        </p:txBody>
      </p:sp>
      <p:sp>
        <p:nvSpPr>
          <p:cNvPr id="13315" name="Rectangle 5"/>
          <p:cNvSpPr>
            <a:spLocks noGrp="1" noChangeArrowheads="1"/>
          </p:cNvSpPr>
          <p:nvPr>
            <p:ph idx="1"/>
          </p:nvPr>
        </p:nvSpPr>
        <p:spPr>
          <a:xfrm>
            <a:off x="503238" y="530225"/>
            <a:ext cx="8183562" cy="4899039"/>
          </a:xfrm>
        </p:spPr>
        <p:txBody>
          <a:bodyPr>
            <a:normAutofit/>
          </a:bodyPr>
          <a:lstStyle/>
          <a:p>
            <a:r>
              <a:rPr lang="en-US" dirty="0" smtClean="0"/>
              <a:t>The lake formally 68,000 km</a:t>
            </a:r>
            <a:r>
              <a:rPr lang="en-US" baseline="30000" dirty="0" smtClean="0"/>
              <a:t>2</a:t>
            </a:r>
            <a:r>
              <a:rPr lang="en-US" dirty="0" smtClean="0"/>
              <a:t>, (Ireland is 70,000km) the Aral Sea has been steadily shrinking since the 1960s</a:t>
            </a:r>
            <a:r>
              <a:rPr lang="en-US" baseline="30000" dirty="0" smtClean="0"/>
              <a:t> </a:t>
            </a:r>
            <a:r>
              <a:rPr lang="en-US" dirty="0" smtClean="0"/>
              <a:t>after the rivers that fed it were diverted by Soviet Union irrigation projects. </a:t>
            </a:r>
          </a:p>
          <a:p>
            <a:r>
              <a:rPr lang="en-US" dirty="0" smtClean="0"/>
              <a:t>By 2007 it had declined to 10% of its original size, splitting into three lakes– the North Aral Sea and the eastern and western basins of the once far larger South Aral Sea.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Demography</a:t>
            </a:r>
            <a:endParaRPr lang="en-US" dirty="0"/>
          </a:p>
        </p:txBody>
      </p:sp>
      <p:sp>
        <p:nvSpPr>
          <p:cNvPr id="3" name="Content Placeholder 2"/>
          <p:cNvSpPr>
            <a:spLocks noGrp="1"/>
          </p:cNvSpPr>
          <p:nvPr>
            <p:ph idx="1"/>
          </p:nvPr>
        </p:nvSpPr>
        <p:spPr/>
        <p:txBody>
          <a:bodyPr/>
          <a:lstStyle/>
          <a:p>
            <a:r>
              <a:rPr lang="en-IE" dirty="0" smtClean="0"/>
              <a:t>The study of the human population is called </a:t>
            </a:r>
            <a:r>
              <a:rPr lang="en-IE" b="1" u="sng" dirty="0" smtClean="0">
                <a:solidFill>
                  <a:srgbClr val="00B050"/>
                </a:solidFill>
              </a:rPr>
              <a:t>demography</a:t>
            </a:r>
            <a:r>
              <a:rPr lang="en-IE" dirty="0" smtClean="0"/>
              <a:t>. Populations numbers, distribution, density and movements are constantly moving.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4" y="214290"/>
            <a:ext cx="2971800" cy="785818"/>
          </a:xfrm>
        </p:spPr>
        <p:txBody>
          <a:bodyPr>
            <a:normAutofit/>
          </a:bodyPr>
          <a:lstStyle/>
          <a:p>
            <a:r>
              <a:rPr lang="en-GB" sz="3200" dirty="0" smtClean="0"/>
              <a:t>1. Physical</a:t>
            </a:r>
            <a:br>
              <a:rPr lang="en-GB" sz="3200" dirty="0" smtClean="0"/>
            </a:br>
            <a:r>
              <a:rPr lang="en-GB" sz="3200" dirty="0" smtClean="0"/>
              <a:t>Climate</a:t>
            </a:r>
            <a:endParaRPr lang="en-US" sz="3200" dirty="0"/>
          </a:p>
        </p:txBody>
      </p:sp>
      <p:sp>
        <p:nvSpPr>
          <p:cNvPr id="3" name="Text Placeholder 2"/>
          <p:cNvSpPr>
            <a:spLocks noGrp="1"/>
          </p:cNvSpPr>
          <p:nvPr>
            <p:ph type="body" idx="2"/>
          </p:nvPr>
        </p:nvSpPr>
        <p:spPr>
          <a:xfrm>
            <a:off x="5538847" y="928670"/>
            <a:ext cx="2971800" cy="5572164"/>
          </a:xfrm>
        </p:spPr>
        <p:txBody>
          <a:bodyPr>
            <a:normAutofit lnSpcReduction="10000"/>
          </a:bodyPr>
          <a:lstStyle/>
          <a:p>
            <a:r>
              <a:rPr lang="en-GB" sz="2200" dirty="0" smtClean="0"/>
              <a:t>Regions with </a:t>
            </a:r>
            <a:r>
              <a:rPr lang="en-GB" sz="2200" dirty="0" smtClean="0">
                <a:solidFill>
                  <a:srgbClr val="00B050"/>
                </a:solidFill>
              </a:rPr>
              <a:t>extremes of climates cold/ hot/ rain/ no rain are less densely populated </a:t>
            </a:r>
            <a:r>
              <a:rPr lang="en-GB" sz="2200" dirty="0" smtClean="0"/>
              <a:t>because they are not suited to agriculture. Examples of this are the Mezzogiorno.</a:t>
            </a:r>
          </a:p>
          <a:p>
            <a:endParaRPr lang="en-GB" sz="2200" dirty="0" smtClean="0"/>
          </a:p>
          <a:p>
            <a:r>
              <a:rPr lang="en-GB" sz="2200" dirty="0" smtClean="0"/>
              <a:t>Regions with </a:t>
            </a:r>
            <a:r>
              <a:rPr lang="en-GB" sz="2200" dirty="0" smtClean="0">
                <a:solidFill>
                  <a:srgbClr val="00B050"/>
                </a:solidFill>
              </a:rPr>
              <a:t>good growing seasons, with mild weather and reliable rainfall attract large densities</a:t>
            </a:r>
            <a:r>
              <a:rPr lang="en-GB" sz="2200" dirty="0" smtClean="0"/>
              <a:t>. Examples of this are in Paris Basin.</a:t>
            </a:r>
          </a:p>
          <a:p>
            <a:r>
              <a:rPr lang="en-GB" sz="2400" dirty="0" smtClean="0">
                <a:solidFill>
                  <a:srgbClr val="FF0000"/>
                </a:solidFill>
              </a:rPr>
              <a:t>Discuss</a:t>
            </a:r>
            <a:endParaRPr lang="en-US" sz="2400" dirty="0" smtClean="0">
              <a:solidFill>
                <a:srgbClr val="FF0000"/>
              </a:solidFill>
            </a:endParaRPr>
          </a:p>
          <a:p>
            <a:endParaRPr lang="en-GB" sz="2200" dirty="0" smtClean="0"/>
          </a:p>
          <a:p>
            <a:endParaRPr lang="en-GB" sz="2200" dirty="0" smtClean="0"/>
          </a:p>
          <a:p>
            <a:endParaRPr lang="en-US" dirty="0"/>
          </a:p>
        </p:txBody>
      </p:sp>
      <p:sp>
        <p:nvSpPr>
          <p:cNvPr id="4" name="Content Placeholder 3"/>
          <p:cNvSpPr>
            <a:spLocks noGrp="1"/>
          </p:cNvSpPr>
          <p:nvPr>
            <p:ph sz="half" idx="1"/>
          </p:nvPr>
        </p:nvSpPr>
        <p:spPr>
          <a:xfrm>
            <a:off x="457200" y="2133600"/>
            <a:ext cx="5122912" cy="3992563"/>
          </a:xfrm>
        </p:spPr>
        <p:txBody>
          <a:bodyPr/>
          <a:lstStyle/>
          <a:p>
            <a:endParaRPr lang="en-US" dirty="0"/>
          </a:p>
        </p:txBody>
      </p:sp>
      <p:pic>
        <p:nvPicPr>
          <p:cNvPr id="5" name="Picture 4" descr="http://geology.com/records/sahara-desert-map.gif"/>
          <p:cNvPicPr/>
          <p:nvPr/>
        </p:nvPicPr>
        <p:blipFill>
          <a:blip r:embed="rId3" cstate="print"/>
          <a:srcRect/>
          <a:stretch>
            <a:fillRect/>
          </a:stretch>
        </p:blipFill>
        <p:spPr bwMode="auto">
          <a:xfrm>
            <a:off x="0" y="0"/>
            <a:ext cx="5500694" cy="3714752"/>
          </a:xfrm>
          <a:prstGeom prst="rect">
            <a:avLst/>
          </a:prstGeom>
          <a:noFill/>
          <a:ln w="9525">
            <a:noFill/>
            <a:miter lim="800000"/>
            <a:headEnd/>
            <a:tailEnd/>
          </a:ln>
        </p:spPr>
      </p:pic>
      <p:pic>
        <p:nvPicPr>
          <p:cNvPr id="27650" name="Picture 2" descr="http://www.metoffice.gov.uk/education/images/worldclimate.gif"/>
          <p:cNvPicPr>
            <a:picLocks noChangeAspect="1" noChangeArrowheads="1"/>
          </p:cNvPicPr>
          <p:nvPr/>
        </p:nvPicPr>
        <p:blipFill>
          <a:blip r:embed="rId4" cstate="print"/>
          <a:srcRect/>
          <a:stretch>
            <a:fillRect/>
          </a:stretch>
        </p:blipFill>
        <p:spPr bwMode="auto">
          <a:xfrm>
            <a:off x="0" y="3548155"/>
            <a:ext cx="5572132" cy="3309846"/>
          </a:xfrm>
          <a:prstGeom prst="rect">
            <a:avLst/>
          </a:prstGeom>
          <a:noFill/>
        </p:spPr>
      </p:pic>
      <p:pic>
        <p:nvPicPr>
          <p:cNvPr id="7" name="Picture 2" descr="http://images2.wikia.nocookie.net/__cb20101129042828/uncyclopedia/images/b/b2/Plus_sign.png"/>
          <p:cNvPicPr>
            <a:picLocks noChangeAspect="1" noChangeArrowheads="1"/>
          </p:cNvPicPr>
          <p:nvPr/>
        </p:nvPicPr>
        <p:blipFill>
          <a:blip r:embed="rId5" cstate="print"/>
          <a:srcRect/>
          <a:stretch>
            <a:fillRect/>
          </a:stretch>
        </p:blipFill>
        <p:spPr bwMode="auto">
          <a:xfrm>
            <a:off x="8028384" y="5733256"/>
            <a:ext cx="769268" cy="769268"/>
          </a:xfrm>
          <a:prstGeom prst="rect">
            <a:avLst/>
          </a:prstGeom>
          <a:noFill/>
        </p:spPr>
      </p:pic>
      <p:pic>
        <p:nvPicPr>
          <p:cNvPr id="8" name="Picture 2" descr="http://t1.gstatic.com/images?q=tbn:ANd9GcSEF6U_z9QDBx-B4nu38tSz0pE7_RPCtXcon6I3Kj6rPGzluAk9"/>
          <p:cNvPicPr>
            <a:picLocks noChangeAspect="1" noChangeArrowheads="1"/>
          </p:cNvPicPr>
          <p:nvPr/>
        </p:nvPicPr>
        <p:blipFill>
          <a:blip r:embed="rId6" cstate="print"/>
          <a:srcRect/>
          <a:stretch>
            <a:fillRect/>
          </a:stretch>
        </p:blipFill>
        <p:spPr bwMode="auto">
          <a:xfrm>
            <a:off x="8244408" y="1988840"/>
            <a:ext cx="717038" cy="819471"/>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498080" cy="1143000"/>
          </a:xfrm>
        </p:spPr>
        <p:txBody>
          <a:bodyPr/>
          <a:lstStyle/>
          <a:p>
            <a:r>
              <a:rPr lang="en-IE" dirty="0" smtClean="0"/>
              <a:t>Aral sea 2009</a:t>
            </a:r>
            <a:endParaRPr lang="en-US" dirty="0"/>
          </a:p>
        </p:txBody>
      </p:sp>
      <p:sp>
        <p:nvSpPr>
          <p:cNvPr id="3" name="Content Placeholder 2"/>
          <p:cNvSpPr>
            <a:spLocks noGrp="1"/>
          </p:cNvSpPr>
          <p:nvPr>
            <p:ph idx="1"/>
          </p:nvPr>
        </p:nvSpPr>
        <p:spPr/>
        <p:txBody>
          <a:bodyPr/>
          <a:lstStyle/>
          <a:p>
            <a:endParaRPr lang="en-US"/>
          </a:p>
        </p:txBody>
      </p:sp>
      <p:pic>
        <p:nvPicPr>
          <p:cNvPr id="290818" name="Picture 2" descr="File:Aral Sea Continues to Shrink, August 2009.jpg">
            <a:hlinkClick r:id="rId3"/>
          </p:cNvPr>
          <p:cNvPicPr>
            <a:picLocks noChangeAspect="1" noChangeArrowheads="1"/>
          </p:cNvPicPr>
          <p:nvPr/>
        </p:nvPicPr>
        <p:blipFill>
          <a:blip r:embed="rId4" cstate="print"/>
          <a:srcRect/>
          <a:stretch>
            <a:fillRect/>
          </a:stretch>
        </p:blipFill>
        <p:spPr bwMode="auto">
          <a:xfrm>
            <a:off x="323528" y="836712"/>
            <a:ext cx="8532440" cy="6021288"/>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357158" y="5500702"/>
            <a:ext cx="8183562" cy="1052512"/>
          </a:xfrm>
        </p:spPr>
        <p:txBody>
          <a:bodyPr/>
          <a:lstStyle/>
          <a:p>
            <a:pPr fontAlgn="auto">
              <a:spcAft>
                <a:spcPts val="0"/>
              </a:spcAft>
              <a:defRPr/>
            </a:pPr>
            <a:r>
              <a:rPr lang="en-GB" dirty="0">
                <a:solidFill>
                  <a:schemeClr val="accent1">
                    <a:tint val="88000"/>
                    <a:satMod val="150000"/>
                  </a:schemeClr>
                </a:solidFill>
              </a:rPr>
              <a:t>The Aral Sea</a:t>
            </a:r>
          </a:p>
        </p:txBody>
      </p:sp>
      <p:sp>
        <p:nvSpPr>
          <p:cNvPr id="13315" name="Rectangle 5"/>
          <p:cNvSpPr>
            <a:spLocks noGrp="1" noChangeArrowheads="1"/>
          </p:cNvSpPr>
          <p:nvPr>
            <p:ph idx="1"/>
          </p:nvPr>
        </p:nvSpPr>
        <p:spPr>
          <a:xfrm>
            <a:off x="503238" y="530225"/>
            <a:ext cx="8183562" cy="4899039"/>
          </a:xfrm>
        </p:spPr>
        <p:txBody>
          <a:bodyPr>
            <a:normAutofit/>
          </a:bodyPr>
          <a:lstStyle/>
          <a:p>
            <a:r>
              <a:rPr lang="en-US" dirty="0" smtClean="0"/>
              <a:t>By 2009, the south-eastern lake had disappeared and the south-western lake retreated to a thin strip at the extreme west of the former southern sea.</a:t>
            </a:r>
            <a:endParaRPr lang="en-GB" dirty="0" smtClean="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3570" name="Picture 2" descr="http://www.eosnap.com/public/media/2011/01/caspiansea/20101227-caspiansea1-full.jpg"/>
          <p:cNvPicPr>
            <a:picLocks noChangeAspect="1" noChangeArrowheads="1"/>
          </p:cNvPicPr>
          <p:nvPr/>
        </p:nvPicPr>
        <p:blipFill>
          <a:blip r:embed="rId3" cstate="print"/>
          <a:srcRect/>
          <a:stretch>
            <a:fillRect/>
          </a:stretch>
        </p:blipFill>
        <p:spPr bwMode="auto">
          <a:xfrm>
            <a:off x="0" y="260648"/>
            <a:ext cx="9144001" cy="6597352"/>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0063" y="5429250"/>
            <a:ext cx="8183562" cy="1050925"/>
          </a:xfrm>
        </p:spPr>
        <p:txBody>
          <a:bodyPr/>
          <a:lstStyle/>
          <a:p>
            <a:pPr fontAlgn="auto">
              <a:spcAft>
                <a:spcPts val="0"/>
              </a:spcAft>
              <a:defRPr/>
            </a:pPr>
            <a:r>
              <a:rPr lang="en-GB" dirty="0">
                <a:solidFill>
                  <a:schemeClr val="accent1">
                    <a:tint val="88000"/>
                    <a:satMod val="150000"/>
                  </a:schemeClr>
                </a:solidFill>
              </a:rPr>
              <a:t>Consequences</a:t>
            </a:r>
          </a:p>
        </p:txBody>
      </p:sp>
      <p:sp>
        <p:nvSpPr>
          <p:cNvPr id="14339" name="Rectangle 3"/>
          <p:cNvSpPr>
            <a:spLocks noGrp="1" noChangeArrowheads="1"/>
          </p:cNvSpPr>
          <p:nvPr>
            <p:ph idx="1"/>
          </p:nvPr>
        </p:nvSpPr>
        <p:spPr>
          <a:xfrm>
            <a:off x="971600" y="500063"/>
            <a:ext cx="7886650" cy="5500687"/>
          </a:xfrm>
        </p:spPr>
        <p:txBody>
          <a:bodyPr>
            <a:normAutofit/>
          </a:bodyPr>
          <a:lstStyle/>
          <a:p>
            <a:pPr>
              <a:lnSpc>
                <a:spcPct val="80000"/>
              </a:lnSpc>
            </a:pPr>
            <a:r>
              <a:rPr lang="en-GB" dirty="0" smtClean="0"/>
              <a:t>Only tiny amounts of fresh water now reaches the Aral Sea.</a:t>
            </a:r>
          </a:p>
          <a:p>
            <a:pPr>
              <a:lnSpc>
                <a:spcPct val="80000"/>
              </a:lnSpc>
            </a:pPr>
            <a:endParaRPr lang="en-GB" dirty="0" smtClean="0"/>
          </a:p>
          <a:p>
            <a:pPr>
              <a:lnSpc>
                <a:spcPct val="80000"/>
              </a:lnSpc>
            </a:pPr>
            <a:r>
              <a:rPr lang="en-GB" dirty="0" err="1" smtClean="0"/>
              <a:t>Muynak</a:t>
            </a:r>
            <a:r>
              <a:rPr lang="en-GB" dirty="0" smtClean="0"/>
              <a:t> a fishing/tourist town of 30,000 is now deserted and 100km away from the lake</a:t>
            </a:r>
          </a:p>
          <a:p>
            <a:pPr>
              <a:lnSpc>
                <a:spcPct val="80000"/>
              </a:lnSpc>
            </a:pPr>
            <a:endParaRPr lang="en-GB" dirty="0" smtClean="0"/>
          </a:p>
          <a:p>
            <a:pPr>
              <a:lnSpc>
                <a:spcPct val="80000"/>
              </a:lnSpc>
            </a:pPr>
            <a:r>
              <a:rPr lang="en-GB" dirty="0" smtClean="0"/>
              <a:t>The ecosystem of the fresh water sea was destroyed and changed to a salt water sea.</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Muynak</a:t>
            </a:r>
            <a:endParaRPr lang="en-US" dirty="0"/>
          </a:p>
        </p:txBody>
      </p:sp>
      <p:sp>
        <p:nvSpPr>
          <p:cNvPr id="3" name="Content Placeholder 2"/>
          <p:cNvSpPr>
            <a:spLocks noGrp="1"/>
          </p:cNvSpPr>
          <p:nvPr>
            <p:ph idx="1"/>
          </p:nvPr>
        </p:nvSpPr>
        <p:spPr/>
        <p:txBody>
          <a:bodyPr/>
          <a:lstStyle/>
          <a:p>
            <a:endParaRPr lang="en-US"/>
          </a:p>
        </p:txBody>
      </p:sp>
      <p:pic>
        <p:nvPicPr>
          <p:cNvPr id="524290" name="Picture 2" descr="http://www.demotix.com/sites/default/files/imagecache/large_652x488_scaled/photos/Muynak-port-Desert_532522.jpg"/>
          <p:cNvPicPr>
            <a:picLocks noChangeAspect="1" noChangeArrowheads="1"/>
          </p:cNvPicPr>
          <p:nvPr/>
        </p:nvPicPr>
        <p:blipFill>
          <a:blip r:embed="rId3" cstate="print"/>
          <a:srcRect/>
          <a:stretch>
            <a:fillRect/>
          </a:stretch>
        </p:blipFill>
        <p:spPr bwMode="auto">
          <a:xfrm>
            <a:off x="0" y="1268760"/>
            <a:ext cx="9071765" cy="5589240"/>
          </a:xfrm>
          <a:prstGeom prst="rect">
            <a:avLst/>
          </a:prstGeom>
          <a:noFill/>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482" name="Picture 2" descr="http://www.vectornpixel.com/wp-content/uploads/2010/03/Abandoned-Town-stock359.jpg"/>
          <p:cNvPicPr>
            <a:picLocks noChangeAspect="1" noChangeArrowheads="1"/>
          </p:cNvPicPr>
          <p:nvPr/>
        </p:nvPicPr>
        <p:blipFill>
          <a:blip r:embed="rId3" cstate="print"/>
          <a:srcRect/>
          <a:stretch>
            <a:fillRect/>
          </a:stretch>
        </p:blipFill>
        <p:spPr bwMode="auto">
          <a:xfrm>
            <a:off x="539552" y="836712"/>
            <a:ext cx="8028384" cy="6021288"/>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0063" y="5429250"/>
            <a:ext cx="8183562" cy="1050925"/>
          </a:xfrm>
        </p:spPr>
        <p:txBody>
          <a:bodyPr/>
          <a:lstStyle/>
          <a:p>
            <a:pPr fontAlgn="auto">
              <a:spcAft>
                <a:spcPts val="0"/>
              </a:spcAft>
              <a:defRPr/>
            </a:pPr>
            <a:r>
              <a:rPr lang="en-GB" dirty="0">
                <a:solidFill>
                  <a:schemeClr val="accent1">
                    <a:tint val="88000"/>
                    <a:satMod val="150000"/>
                  </a:schemeClr>
                </a:solidFill>
              </a:rPr>
              <a:t>Consequences</a:t>
            </a:r>
          </a:p>
        </p:txBody>
      </p:sp>
      <p:sp>
        <p:nvSpPr>
          <p:cNvPr id="14339" name="Rectangle 3"/>
          <p:cNvSpPr>
            <a:spLocks noGrp="1" noChangeArrowheads="1"/>
          </p:cNvSpPr>
          <p:nvPr>
            <p:ph idx="1"/>
          </p:nvPr>
        </p:nvSpPr>
        <p:spPr>
          <a:xfrm>
            <a:off x="971600" y="500063"/>
            <a:ext cx="7886650" cy="5500687"/>
          </a:xfrm>
        </p:spPr>
        <p:txBody>
          <a:bodyPr>
            <a:normAutofit/>
          </a:bodyPr>
          <a:lstStyle/>
          <a:p>
            <a:pPr>
              <a:lnSpc>
                <a:spcPct val="80000"/>
              </a:lnSpc>
            </a:pPr>
            <a:r>
              <a:rPr lang="en-GB" dirty="0" smtClean="0"/>
              <a:t>Industrial and sewage pollution was left concentrating on the lake bed.</a:t>
            </a:r>
          </a:p>
          <a:p>
            <a:pPr>
              <a:lnSpc>
                <a:spcPct val="80000"/>
              </a:lnSpc>
            </a:pPr>
            <a:endParaRPr lang="en-GB" dirty="0" smtClean="0"/>
          </a:p>
          <a:p>
            <a:pPr>
              <a:lnSpc>
                <a:spcPct val="80000"/>
              </a:lnSpc>
            </a:pPr>
            <a:r>
              <a:rPr lang="en-GB" dirty="0" smtClean="0"/>
              <a:t>Drinking water reduced and contaminated as sewage pollution was concentrated in a smaller area.</a:t>
            </a:r>
          </a:p>
          <a:p>
            <a:pPr>
              <a:lnSpc>
                <a:spcPct val="80000"/>
              </a:lnSpc>
            </a:pPr>
            <a:endParaRPr lang="en-GB" dirty="0" smtClean="0"/>
          </a:p>
          <a:p>
            <a:pPr>
              <a:lnSpc>
                <a:spcPct val="80000"/>
              </a:lnSpc>
            </a:pPr>
            <a:r>
              <a:rPr lang="en-GB" dirty="0" smtClean="0"/>
              <a:t>All twenty fish species were destroyed</a:t>
            </a:r>
          </a:p>
          <a:p>
            <a:pPr>
              <a:lnSpc>
                <a:spcPct val="80000"/>
              </a:lnSpc>
            </a:pPr>
            <a:endParaRPr lang="en-GB" dirty="0" smtClean="0"/>
          </a:p>
          <a:p>
            <a:pPr>
              <a:lnSpc>
                <a:spcPct val="80000"/>
              </a:lnSpc>
            </a:pPr>
            <a:r>
              <a:rPr lang="en-GB" dirty="0" smtClean="0"/>
              <a:t>delta farmland, forestry and swampland were destroyed.</a:t>
            </a:r>
          </a:p>
          <a:p>
            <a:pPr>
              <a:lnSpc>
                <a:spcPct val="80000"/>
              </a:lnSpc>
            </a:pPr>
            <a:endParaRPr lang="en-GB" dirty="0" smtClean="0"/>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2866" name="Picture 2" descr="File:Michell-Russian-steam-barges-Kungrad.jpg">
            <a:hlinkClick r:id="rId3"/>
          </p:cNvPr>
          <p:cNvPicPr>
            <a:picLocks noChangeAspect="1" noChangeArrowheads="1"/>
          </p:cNvPicPr>
          <p:nvPr/>
        </p:nvPicPr>
        <p:blipFill>
          <a:blip r:embed="rId4" cstate="print"/>
          <a:srcRect l="11250" t="9395" r="11875"/>
          <a:stretch>
            <a:fillRect/>
          </a:stretch>
        </p:blipFill>
        <p:spPr bwMode="auto">
          <a:xfrm>
            <a:off x="179511" y="404664"/>
            <a:ext cx="8981761" cy="6284398"/>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9010" name="Picture 2" descr="File:Aralship2.jpg">
            <a:hlinkClick r:id="rId3"/>
          </p:cNvPr>
          <p:cNvPicPr>
            <a:picLocks noChangeAspect="1" noChangeArrowheads="1"/>
          </p:cNvPicPr>
          <p:nvPr/>
        </p:nvPicPr>
        <p:blipFill>
          <a:blip r:embed="rId4" cstate="print"/>
          <a:srcRect/>
          <a:stretch>
            <a:fillRect/>
          </a:stretch>
        </p:blipFill>
        <p:spPr bwMode="auto">
          <a:xfrm>
            <a:off x="1214414" y="642918"/>
            <a:ext cx="7620000" cy="5715000"/>
          </a:xfrm>
          <a:prstGeom prst="rect">
            <a:avLst/>
          </a:prstGeom>
          <a:noFill/>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62" name="Picture 2" descr="File:AralShip.jpg">
            <a:hlinkClick r:id="rId3"/>
          </p:cNvPr>
          <p:cNvPicPr>
            <a:picLocks noChangeAspect="1" noChangeArrowheads="1"/>
          </p:cNvPicPr>
          <p:nvPr/>
        </p:nvPicPr>
        <p:blipFill>
          <a:blip r:embed="rId4" cstate="print"/>
          <a:srcRect/>
          <a:stretch>
            <a:fillRect/>
          </a:stretch>
        </p:blipFill>
        <p:spPr bwMode="auto">
          <a:xfrm>
            <a:off x="1285852" y="571480"/>
            <a:ext cx="7620000" cy="5715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4" y="0"/>
            <a:ext cx="2971800" cy="928670"/>
          </a:xfrm>
        </p:spPr>
        <p:txBody>
          <a:bodyPr>
            <a:normAutofit/>
          </a:bodyPr>
          <a:lstStyle/>
          <a:p>
            <a:r>
              <a:rPr lang="en-GB" sz="3200" dirty="0" smtClean="0"/>
              <a:t>1.Physical Soil</a:t>
            </a:r>
            <a:endParaRPr lang="en-US" sz="3200" dirty="0"/>
          </a:p>
        </p:txBody>
      </p:sp>
      <p:sp>
        <p:nvSpPr>
          <p:cNvPr id="3" name="Text Placeholder 2"/>
          <p:cNvSpPr>
            <a:spLocks noGrp="1"/>
          </p:cNvSpPr>
          <p:nvPr>
            <p:ph type="body" idx="2"/>
          </p:nvPr>
        </p:nvSpPr>
        <p:spPr>
          <a:xfrm>
            <a:off x="5538847" y="928670"/>
            <a:ext cx="2971800" cy="5500726"/>
          </a:xfrm>
        </p:spPr>
        <p:txBody>
          <a:bodyPr>
            <a:noAutofit/>
          </a:bodyPr>
          <a:lstStyle/>
          <a:p>
            <a:r>
              <a:rPr lang="en-GB" sz="2400" dirty="0" smtClean="0"/>
              <a:t>Soil that are </a:t>
            </a:r>
            <a:r>
              <a:rPr lang="en-GB" sz="2400" dirty="0" smtClean="0">
                <a:solidFill>
                  <a:srgbClr val="00B050"/>
                </a:solidFill>
              </a:rPr>
              <a:t>peaty, deforested, overgrazed and frozen</a:t>
            </a:r>
            <a:r>
              <a:rPr lang="en-GB" sz="2400" dirty="0" smtClean="0"/>
              <a:t> will not attract people to these areas.</a:t>
            </a:r>
          </a:p>
          <a:p>
            <a:r>
              <a:rPr lang="en-GB" sz="2400" dirty="0" smtClean="0"/>
              <a:t>BMW</a:t>
            </a:r>
          </a:p>
          <a:p>
            <a:endParaRPr lang="en-GB" sz="2400" dirty="0" smtClean="0"/>
          </a:p>
          <a:p>
            <a:r>
              <a:rPr lang="en-GB" sz="2400" dirty="0" smtClean="0"/>
              <a:t>Soils that are </a:t>
            </a:r>
            <a:r>
              <a:rPr lang="en-GB" sz="2400" dirty="0" smtClean="0">
                <a:solidFill>
                  <a:srgbClr val="00B050"/>
                </a:solidFill>
              </a:rPr>
              <a:t>humus rich, alluvial and fertile are good for intensive farming</a:t>
            </a:r>
            <a:r>
              <a:rPr lang="en-GB" sz="2400" dirty="0" smtClean="0"/>
              <a:t> and have large populations</a:t>
            </a:r>
            <a:r>
              <a:rPr lang="en-US" sz="2400" dirty="0" smtClean="0"/>
              <a:t>. GDA</a:t>
            </a:r>
          </a:p>
          <a:p>
            <a:endParaRPr lang="en-GB" sz="2400" dirty="0" smtClean="0">
              <a:solidFill>
                <a:srgbClr val="FF0000"/>
              </a:solidFill>
            </a:endParaRPr>
          </a:p>
          <a:p>
            <a:r>
              <a:rPr lang="en-GB" sz="2400" dirty="0" smtClean="0">
                <a:solidFill>
                  <a:srgbClr val="FF0000"/>
                </a:solidFill>
              </a:rPr>
              <a:t>Discuss</a:t>
            </a:r>
            <a:endParaRPr lang="en-US" sz="2400" dirty="0" smtClean="0">
              <a:solidFill>
                <a:srgbClr val="FF0000"/>
              </a:solidFill>
            </a:endParaRPr>
          </a:p>
          <a:p>
            <a:endParaRPr lang="en-US" sz="2400" dirty="0"/>
          </a:p>
        </p:txBody>
      </p:sp>
      <p:sp>
        <p:nvSpPr>
          <p:cNvPr id="4" name="Content Placeholder 3"/>
          <p:cNvSpPr>
            <a:spLocks noGrp="1"/>
          </p:cNvSpPr>
          <p:nvPr>
            <p:ph sz="half" idx="1"/>
          </p:nvPr>
        </p:nvSpPr>
        <p:spPr>
          <a:xfrm>
            <a:off x="457200" y="2133600"/>
            <a:ext cx="4690864" cy="3992563"/>
          </a:xfrm>
        </p:spPr>
        <p:txBody>
          <a:bodyPr/>
          <a:lstStyle/>
          <a:p>
            <a:endParaRPr lang="en-US" dirty="0"/>
          </a:p>
        </p:txBody>
      </p:sp>
      <p:pic>
        <p:nvPicPr>
          <p:cNvPr id="5" name="Picture 4" descr="http://www.grid.unep.ch/product/publication/freshwater_europe/images/desert_vuln_map.jpg"/>
          <p:cNvPicPr/>
          <p:nvPr/>
        </p:nvPicPr>
        <p:blipFill>
          <a:blip r:embed="rId3" cstate="print"/>
          <a:srcRect/>
          <a:stretch>
            <a:fillRect/>
          </a:stretch>
        </p:blipFill>
        <p:spPr bwMode="auto">
          <a:xfrm>
            <a:off x="395536" y="620688"/>
            <a:ext cx="4824536" cy="5572164"/>
          </a:xfrm>
          <a:prstGeom prst="rect">
            <a:avLst/>
          </a:prstGeom>
          <a:noFill/>
          <a:ln w="9525">
            <a:noFill/>
            <a:miter lim="800000"/>
            <a:headEnd/>
            <a:tailEnd/>
          </a:ln>
        </p:spPr>
      </p:pic>
      <p:pic>
        <p:nvPicPr>
          <p:cNvPr id="6" name="Picture 2" descr="http://images2.wikia.nocookie.net/__cb20101129042828/uncyclopedia/images/b/b2/Plus_sign.png"/>
          <p:cNvPicPr>
            <a:picLocks noChangeAspect="1" noChangeArrowheads="1"/>
          </p:cNvPicPr>
          <p:nvPr/>
        </p:nvPicPr>
        <p:blipFill>
          <a:blip r:embed="rId4" cstate="print"/>
          <a:srcRect/>
          <a:stretch>
            <a:fillRect/>
          </a:stretch>
        </p:blipFill>
        <p:spPr bwMode="auto">
          <a:xfrm>
            <a:off x="7668344" y="5301208"/>
            <a:ext cx="648072" cy="769268"/>
          </a:xfrm>
          <a:prstGeom prst="rect">
            <a:avLst/>
          </a:prstGeom>
          <a:noFill/>
        </p:spPr>
      </p:pic>
      <p:pic>
        <p:nvPicPr>
          <p:cNvPr id="7" name="Picture 2" descr="http://t1.gstatic.com/images?q=tbn:ANd9GcSEF6U_z9QDBx-B4nu38tSz0pE7_RPCtXcon6I3Kj6rPGzluAk9"/>
          <p:cNvPicPr>
            <a:picLocks noChangeAspect="1" noChangeArrowheads="1"/>
          </p:cNvPicPr>
          <p:nvPr/>
        </p:nvPicPr>
        <p:blipFill>
          <a:blip r:embed="rId5" cstate="print"/>
          <a:srcRect/>
          <a:stretch>
            <a:fillRect/>
          </a:stretch>
        </p:blipFill>
        <p:spPr bwMode="auto">
          <a:xfrm>
            <a:off x="8100392" y="1124744"/>
            <a:ext cx="717038" cy="819471"/>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0063" y="5429250"/>
            <a:ext cx="8183562" cy="1050925"/>
          </a:xfrm>
        </p:spPr>
        <p:txBody>
          <a:bodyPr/>
          <a:lstStyle/>
          <a:p>
            <a:pPr fontAlgn="auto">
              <a:spcAft>
                <a:spcPts val="0"/>
              </a:spcAft>
              <a:defRPr/>
            </a:pPr>
            <a:r>
              <a:rPr lang="en-GB" dirty="0">
                <a:solidFill>
                  <a:schemeClr val="accent1">
                    <a:tint val="88000"/>
                    <a:satMod val="150000"/>
                  </a:schemeClr>
                </a:solidFill>
              </a:rPr>
              <a:t>Consequences</a:t>
            </a:r>
          </a:p>
        </p:txBody>
      </p:sp>
      <p:sp>
        <p:nvSpPr>
          <p:cNvPr id="14339" name="Rectangle 3"/>
          <p:cNvSpPr>
            <a:spLocks noGrp="1" noChangeArrowheads="1"/>
          </p:cNvSpPr>
          <p:nvPr>
            <p:ph idx="1"/>
          </p:nvPr>
        </p:nvSpPr>
        <p:spPr>
          <a:xfrm>
            <a:off x="827584" y="500063"/>
            <a:ext cx="8030666" cy="5500687"/>
          </a:xfrm>
        </p:spPr>
        <p:txBody>
          <a:bodyPr>
            <a:normAutofit fontScale="92500" lnSpcReduction="20000"/>
          </a:bodyPr>
          <a:lstStyle/>
          <a:p>
            <a:pPr>
              <a:lnSpc>
                <a:spcPct val="80000"/>
              </a:lnSpc>
            </a:pPr>
            <a:endParaRPr lang="en-GB" dirty="0" smtClean="0"/>
          </a:p>
          <a:p>
            <a:pPr>
              <a:lnSpc>
                <a:spcPct val="80000"/>
              </a:lnSpc>
            </a:pPr>
            <a:r>
              <a:rPr lang="en-GB" dirty="0" smtClean="0"/>
              <a:t>Coastal fishing industries and communities were destroyed, jobs lost and ships stranded.</a:t>
            </a:r>
          </a:p>
          <a:p>
            <a:pPr>
              <a:lnSpc>
                <a:spcPct val="80000"/>
              </a:lnSpc>
            </a:pPr>
            <a:endParaRPr lang="en-GB" dirty="0" smtClean="0"/>
          </a:p>
          <a:p>
            <a:pPr>
              <a:lnSpc>
                <a:spcPct val="80000"/>
              </a:lnSpc>
            </a:pPr>
            <a:r>
              <a:rPr lang="en-GB" dirty="0" smtClean="0"/>
              <a:t>High levels of population have led to public health problems.</a:t>
            </a:r>
          </a:p>
          <a:p>
            <a:pPr>
              <a:lnSpc>
                <a:spcPct val="80000"/>
              </a:lnSpc>
            </a:pPr>
            <a:endParaRPr lang="en-GB" dirty="0" smtClean="0"/>
          </a:p>
          <a:p>
            <a:pPr>
              <a:lnSpc>
                <a:spcPct val="80000"/>
              </a:lnSpc>
            </a:pPr>
            <a:r>
              <a:rPr lang="en-GB" dirty="0" smtClean="0"/>
              <a:t>Cancer, liver and kidney disease are five times the national average.</a:t>
            </a:r>
          </a:p>
          <a:p>
            <a:pPr>
              <a:lnSpc>
                <a:spcPct val="80000"/>
              </a:lnSpc>
            </a:pPr>
            <a:endParaRPr lang="en-GB" dirty="0" smtClean="0"/>
          </a:p>
          <a:p>
            <a:pPr>
              <a:lnSpc>
                <a:spcPct val="80000"/>
              </a:lnSpc>
            </a:pPr>
            <a:r>
              <a:rPr lang="en-GB" dirty="0" smtClean="0"/>
              <a:t>Climates have even changed with summers being hotter and winters colder.</a:t>
            </a:r>
          </a:p>
          <a:p>
            <a:pPr>
              <a:lnSpc>
                <a:spcPct val="80000"/>
              </a:lnSpc>
            </a:pPr>
            <a:endParaRPr lang="en-GB" dirty="0" smtClean="0"/>
          </a:p>
          <a:p>
            <a:pPr>
              <a:lnSpc>
                <a:spcPct val="80000"/>
              </a:lnSpc>
            </a:pPr>
            <a:endParaRPr lang="en-GB" dirty="0" smtClean="0"/>
          </a:p>
          <a:p>
            <a:pPr>
              <a:lnSpc>
                <a:spcPct val="80000"/>
              </a:lnSpc>
            </a:pPr>
            <a:r>
              <a:rPr lang="en-GB" dirty="0" smtClean="0"/>
              <a:t>This resulted in huge migration away from the area.</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4530" name="Picture 2" descr="http://euroheritage.net/aral1.jpg"/>
          <p:cNvPicPr>
            <a:picLocks noChangeAspect="1" noChangeArrowheads="1"/>
          </p:cNvPicPr>
          <p:nvPr/>
        </p:nvPicPr>
        <p:blipFill>
          <a:blip r:embed="rId3" cstate="print"/>
          <a:srcRect/>
          <a:stretch>
            <a:fillRect/>
          </a:stretch>
        </p:blipFill>
        <p:spPr bwMode="auto">
          <a:xfrm>
            <a:off x="179512" y="404664"/>
            <a:ext cx="8100392" cy="6075294"/>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03238" y="4983163"/>
            <a:ext cx="8183562" cy="1052512"/>
          </a:xfrm>
        </p:spPr>
        <p:txBody>
          <a:bodyPr/>
          <a:lstStyle/>
          <a:p>
            <a:pPr fontAlgn="auto">
              <a:spcAft>
                <a:spcPts val="0"/>
              </a:spcAft>
              <a:defRPr/>
            </a:pPr>
            <a:r>
              <a:rPr lang="en-GB">
                <a:solidFill>
                  <a:schemeClr val="accent1">
                    <a:tint val="88000"/>
                    <a:satMod val="150000"/>
                  </a:schemeClr>
                </a:solidFill>
              </a:rPr>
              <a:t>Overpopulation</a:t>
            </a:r>
          </a:p>
        </p:txBody>
      </p:sp>
      <p:sp>
        <p:nvSpPr>
          <p:cNvPr id="15363" name="Rectangle 3"/>
          <p:cNvSpPr>
            <a:spLocks noGrp="1" noChangeArrowheads="1"/>
          </p:cNvSpPr>
          <p:nvPr>
            <p:ph idx="1"/>
          </p:nvPr>
        </p:nvSpPr>
        <p:spPr>
          <a:xfrm>
            <a:off x="503238" y="530225"/>
            <a:ext cx="8183562" cy="4187825"/>
          </a:xfrm>
        </p:spPr>
        <p:txBody>
          <a:bodyPr/>
          <a:lstStyle/>
          <a:p>
            <a:r>
              <a:rPr lang="en-GB" dirty="0" smtClean="0"/>
              <a:t>As people moved away because there was not enough resources (water, fish for food etc.) the area became overpopulated.</a:t>
            </a:r>
          </a:p>
          <a:p>
            <a:endParaRPr lang="en-GB" dirty="0" smtClean="0"/>
          </a:p>
          <a:p>
            <a:r>
              <a:rPr lang="en-GB" dirty="0" smtClean="0"/>
              <a:t>Note there was less people there but it was still overpopulated.</a:t>
            </a: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4690" name="Picture 2" descr="http://unimaps.com/aral-sea/aral-pic.gif"/>
          <p:cNvPicPr>
            <a:picLocks noChangeAspect="1" noChangeArrowheads="1"/>
          </p:cNvPicPr>
          <p:nvPr/>
        </p:nvPicPr>
        <p:blipFill>
          <a:blip r:embed="rId3" cstate="print"/>
          <a:srcRect/>
          <a:stretch>
            <a:fillRect/>
          </a:stretch>
        </p:blipFill>
        <p:spPr bwMode="auto">
          <a:xfrm>
            <a:off x="683568" y="449288"/>
            <a:ext cx="8064896" cy="6408712"/>
          </a:xfrm>
          <a:prstGeom prst="rect">
            <a:avLst/>
          </a:prstGeom>
          <a:noFill/>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Solutions</a:t>
            </a:r>
            <a:endParaRPr lang="en-US" dirty="0"/>
          </a:p>
        </p:txBody>
      </p:sp>
      <p:sp>
        <p:nvSpPr>
          <p:cNvPr id="3" name="Content Placeholder 2"/>
          <p:cNvSpPr>
            <a:spLocks noGrp="1"/>
          </p:cNvSpPr>
          <p:nvPr>
            <p:ph idx="1"/>
          </p:nvPr>
        </p:nvSpPr>
        <p:spPr>
          <a:xfrm>
            <a:off x="1214414" y="1447800"/>
            <a:ext cx="7719274" cy="4800600"/>
          </a:xfrm>
        </p:spPr>
        <p:txBody>
          <a:bodyPr>
            <a:normAutofit fontScale="92500" lnSpcReduction="10000"/>
          </a:bodyPr>
          <a:lstStyle/>
          <a:p>
            <a:r>
              <a:rPr lang="en-US" dirty="0" smtClean="0"/>
              <a:t>There is now an ongoing effort in Kazakhstan to save and replenish the North Aral Sea. </a:t>
            </a:r>
          </a:p>
          <a:p>
            <a:r>
              <a:rPr lang="en-US" dirty="0" smtClean="0"/>
              <a:t>A dam project completed in 2005 has raised the water level of this lake by two </a:t>
            </a:r>
            <a:r>
              <a:rPr lang="en-US" dirty="0" err="1" smtClean="0"/>
              <a:t>metres</a:t>
            </a:r>
            <a:r>
              <a:rPr lang="en-US" dirty="0" smtClean="0"/>
              <a:t>. </a:t>
            </a:r>
          </a:p>
          <a:p>
            <a:r>
              <a:rPr lang="en-US" dirty="0" smtClean="0"/>
              <a:t>Salinity has dropped, and fish are again found in sufficient numbers for some fishing to be viable. </a:t>
            </a:r>
          </a:p>
          <a:p>
            <a:r>
              <a:rPr lang="en-US" dirty="0" smtClean="0"/>
              <a:t>The outlook for the remnants of the South Aral Sea remains bleak as water table is dropping</a:t>
            </a:r>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28625" y="5429250"/>
            <a:ext cx="8183563" cy="1050925"/>
          </a:xfrm>
        </p:spPr>
        <p:txBody>
          <a:bodyPr/>
          <a:lstStyle/>
          <a:p>
            <a:pPr fontAlgn="auto">
              <a:spcAft>
                <a:spcPts val="0"/>
              </a:spcAft>
              <a:defRPr/>
            </a:pPr>
            <a:r>
              <a:rPr lang="en-GB" dirty="0">
                <a:solidFill>
                  <a:schemeClr val="accent1">
                    <a:tint val="88000"/>
                    <a:satMod val="150000"/>
                  </a:schemeClr>
                </a:solidFill>
              </a:rPr>
              <a:t>Exam questions</a:t>
            </a:r>
          </a:p>
        </p:txBody>
      </p:sp>
      <p:sp>
        <p:nvSpPr>
          <p:cNvPr id="17411" name="Rectangle 3"/>
          <p:cNvSpPr>
            <a:spLocks noGrp="1" noChangeArrowheads="1"/>
          </p:cNvSpPr>
          <p:nvPr>
            <p:ph idx="1"/>
          </p:nvPr>
        </p:nvSpPr>
        <p:spPr>
          <a:xfrm>
            <a:off x="0" y="530225"/>
            <a:ext cx="8929688" cy="5113338"/>
          </a:xfrm>
        </p:spPr>
        <p:txBody>
          <a:bodyPr>
            <a:normAutofit fontScale="92500"/>
          </a:bodyPr>
          <a:lstStyle/>
          <a:p>
            <a:r>
              <a:rPr lang="en-GB" smtClean="0"/>
              <a:t>2006 Leaving Cert.</a:t>
            </a:r>
          </a:p>
          <a:p>
            <a:r>
              <a:rPr lang="en-GB" smtClean="0"/>
              <a:t>Examine one cause and one effect of over-population, with reference to example(s) you have studied.</a:t>
            </a:r>
          </a:p>
          <a:p>
            <a:r>
              <a:rPr lang="en-GB" smtClean="0"/>
              <a:t>2007 Leaving Cert.</a:t>
            </a:r>
          </a:p>
          <a:p>
            <a:r>
              <a:rPr lang="en-GB" smtClean="0"/>
              <a:t>Overpopulation could be defined as the condition whereby the number of people in area is to great to be supported by the available natural resources. Examine one cause and one effect of over population, referring to examples that you have studied</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03238" y="4983163"/>
            <a:ext cx="8183562" cy="1052512"/>
          </a:xfrm>
        </p:spPr>
        <p:txBody>
          <a:bodyPr/>
          <a:lstStyle/>
          <a:p>
            <a:pPr fontAlgn="auto">
              <a:spcAft>
                <a:spcPts val="0"/>
              </a:spcAft>
              <a:defRPr/>
            </a:pPr>
            <a:r>
              <a:rPr lang="en-GB">
                <a:solidFill>
                  <a:schemeClr val="accent1">
                    <a:tint val="88000"/>
                    <a:satMod val="150000"/>
                  </a:schemeClr>
                </a:solidFill>
              </a:rPr>
              <a:t>Marking Scheme</a:t>
            </a:r>
          </a:p>
        </p:txBody>
      </p:sp>
      <p:sp>
        <p:nvSpPr>
          <p:cNvPr id="18435" name="Rectangle 3"/>
          <p:cNvSpPr>
            <a:spLocks noGrp="1" noChangeArrowheads="1"/>
          </p:cNvSpPr>
          <p:nvPr>
            <p:ph idx="1"/>
          </p:nvPr>
        </p:nvSpPr>
        <p:spPr>
          <a:xfrm>
            <a:off x="503238" y="530225"/>
            <a:ext cx="8183562" cy="4187825"/>
          </a:xfrm>
        </p:spPr>
        <p:txBody>
          <a:bodyPr/>
          <a:lstStyle/>
          <a:p>
            <a:r>
              <a:rPr lang="en-GB" smtClean="0"/>
              <a:t>Cause stated		2marks</a:t>
            </a:r>
          </a:p>
          <a:p>
            <a:r>
              <a:rPr lang="en-GB" smtClean="0"/>
              <a:t>Effect stated		2 marks</a:t>
            </a:r>
          </a:p>
          <a:p>
            <a:r>
              <a:rPr lang="en-GB" smtClean="0"/>
              <a:t>Example(s)		2 marks</a:t>
            </a:r>
          </a:p>
          <a:p>
            <a:r>
              <a:rPr lang="en-GB" smtClean="0"/>
              <a:t>Discussion		10 SRP’s</a:t>
            </a:r>
          </a:p>
          <a:p>
            <a:r>
              <a:rPr lang="en-GB" smtClean="0"/>
              <a:t>Overall coherence 4 marks graded</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03238" y="4983163"/>
            <a:ext cx="8183562" cy="1052512"/>
          </a:xfrm>
        </p:spPr>
        <p:txBody>
          <a:bodyPr/>
          <a:lstStyle/>
          <a:p>
            <a:pPr fontAlgn="auto">
              <a:spcAft>
                <a:spcPts val="0"/>
              </a:spcAft>
              <a:defRPr/>
            </a:pPr>
            <a:r>
              <a:rPr lang="en-GB">
                <a:solidFill>
                  <a:schemeClr val="accent1">
                    <a:tint val="88000"/>
                    <a:satMod val="150000"/>
                  </a:schemeClr>
                </a:solidFill>
              </a:rPr>
              <a:t>Exam questions</a:t>
            </a:r>
          </a:p>
        </p:txBody>
      </p:sp>
      <p:sp>
        <p:nvSpPr>
          <p:cNvPr id="19459" name="Rectangle 3"/>
          <p:cNvSpPr>
            <a:spLocks noGrp="1" noChangeArrowheads="1"/>
          </p:cNvSpPr>
          <p:nvPr>
            <p:ph idx="1"/>
          </p:nvPr>
        </p:nvSpPr>
        <p:spPr>
          <a:xfrm>
            <a:off x="503238" y="530225"/>
            <a:ext cx="8183562" cy="4187825"/>
          </a:xfrm>
        </p:spPr>
        <p:txBody>
          <a:bodyPr/>
          <a:lstStyle/>
          <a:p>
            <a:r>
              <a:rPr lang="en-GB" dirty="0" smtClean="0"/>
              <a:t>Explain how the unwise development of a natural resource has created overpopulation in a region which you have studied. (30 Marks)</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The Effect of Overpopulation on Resources</a:t>
            </a:r>
            <a:endParaRPr lang="en-US" dirty="0"/>
          </a:p>
        </p:txBody>
      </p:sp>
      <p:sp>
        <p:nvSpPr>
          <p:cNvPr id="5" name="Subtitle 4"/>
          <p:cNvSpPr>
            <a:spLocks noGrp="1"/>
          </p:cNvSpPr>
          <p:nvPr>
            <p:ph type="subTitle" idx="1"/>
          </p:nvPr>
        </p:nvSpPr>
        <p:spPr/>
        <p:txBody>
          <a:bodyPr/>
          <a:lstStyle/>
          <a:p>
            <a:endParaRPr lang="en-US"/>
          </a:p>
        </p:txBody>
      </p:sp>
      <p:pic>
        <p:nvPicPr>
          <p:cNvPr id="686082" name="Picture 2" descr="http://us.123rf.com/400wm/400/400/bill2499/bill24991201/bill2499120100077/11884161-the-only-tree-on-the-barren-soil.jpg"/>
          <p:cNvPicPr>
            <a:picLocks noChangeAspect="1" noChangeArrowheads="1"/>
          </p:cNvPicPr>
          <p:nvPr/>
        </p:nvPicPr>
        <p:blipFill>
          <a:blip r:embed="rId3" cstate="print"/>
          <a:srcRect/>
          <a:stretch>
            <a:fillRect/>
          </a:stretch>
        </p:blipFill>
        <p:spPr bwMode="auto">
          <a:xfrm>
            <a:off x="0" y="2132856"/>
            <a:ext cx="9144000" cy="4637966"/>
          </a:xfrm>
          <a:prstGeom prst="rect">
            <a:avLst/>
          </a:prstGeom>
          <a:noFill/>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The effect of overpopulation on resources</a:t>
            </a:r>
            <a:endParaRPr lang="en-US" dirty="0"/>
          </a:p>
        </p:txBody>
      </p:sp>
      <p:sp>
        <p:nvSpPr>
          <p:cNvPr id="3" name="Content Placeholder 2"/>
          <p:cNvSpPr>
            <a:spLocks noGrp="1"/>
          </p:cNvSpPr>
          <p:nvPr>
            <p:ph idx="1"/>
          </p:nvPr>
        </p:nvSpPr>
        <p:spPr/>
        <p:txBody>
          <a:bodyPr/>
          <a:lstStyle/>
          <a:p>
            <a:r>
              <a:rPr lang="en-IE" dirty="0" smtClean="0"/>
              <a:t>Overpopulation lead to an overuse and decrease on resources.</a:t>
            </a:r>
          </a:p>
          <a:p>
            <a:r>
              <a:rPr lang="en-IE" dirty="0" smtClean="0"/>
              <a:t>This leads to competition for resources which may generate conflict and further the causes of overpopulation</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1. Physical</a:t>
            </a:r>
            <a:br>
              <a:rPr lang="en-GB" sz="2800" dirty="0" smtClean="0"/>
            </a:br>
            <a:r>
              <a:rPr lang="en-GB" sz="2800" dirty="0" smtClean="0"/>
              <a:t>Vegetation</a:t>
            </a:r>
            <a:endParaRPr lang="en-US" sz="2800" dirty="0"/>
          </a:p>
        </p:txBody>
      </p:sp>
      <p:sp>
        <p:nvSpPr>
          <p:cNvPr id="3" name="Text Placeholder 2"/>
          <p:cNvSpPr>
            <a:spLocks noGrp="1"/>
          </p:cNvSpPr>
          <p:nvPr>
            <p:ph type="body" idx="2"/>
          </p:nvPr>
        </p:nvSpPr>
        <p:spPr>
          <a:xfrm>
            <a:off x="179512" y="1406964"/>
            <a:ext cx="3535232" cy="5190388"/>
          </a:xfrm>
        </p:spPr>
        <p:txBody>
          <a:bodyPr>
            <a:noAutofit/>
          </a:bodyPr>
          <a:lstStyle/>
          <a:p>
            <a:r>
              <a:rPr lang="en-GB" sz="2400" dirty="0" smtClean="0"/>
              <a:t>Areas where there are </a:t>
            </a:r>
            <a:r>
              <a:rPr lang="en-GB" sz="2400" dirty="0" smtClean="0">
                <a:solidFill>
                  <a:srgbClr val="00B050"/>
                </a:solidFill>
              </a:rPr>
              <a:t>large rainforest, coniferous forests are sparsely populated</a:t>
            </a:r>
            <a:r>
              <a:rPr lang="en-GB" sz="2400" dirty="0" smtClean="0"/>
              <a:t>. (BMW)</a:t>
            </a:r>
          </a:p>
          <a:p>
            <a:endParaRPr lang="en-GB" sz="2400" dirty="0" smtClean="0"/>
          </a:p>
          <a:p>
            <a:r>
              <a:rPr lang="en-GB" sz="2400" dirty="0" smtClean="0"/>
              <a:t>Areas covered by </a:t>
            </a:r>
            <a:r>
              <a:rPr lang="en-GB" sz="2400" dirty="0" smtClean="0">
                <a:solidFill>
                  <a:srgbClr val="00B050"/>
                </a:solidFill>
              </a:rPr>
              <a:t>deciduous trees are cleared </a:t>
            </a:r>
            <a:r>
              <a:rPr lang="en-GB" sz="2400" dirty="0" smtClean="0"/>
              <a:t>for settlements and are intensely farmed. </a:t>
            </a:r>
          </a:p>
          <a:p>
            <a:r>
              <a:rPr lang="en-GB" sz="2400" dirty="0" smtClean="0"/>
              <a:t>(GDA)</a:t>
            </a:r>
          </a:p>
          <a:p>
            <a:endParaRPr lang="en-GB" sz="2400" dirty="0" smtClean="0"/>
          </a:p>
          <a:p>
            <a:r>
              <a:rPr lang="en-GB" sz="2400" dirty="0" smtClean="0">
                <a:solidFill>
                  <a:srgbClr val="FF0000"/>
                </a:solidFill>
              </a:rPr>
              <a:t>Discuss</a:t>
            </a:r>
            <a:endParaRPr lang="en-US" sz="2400" dirty="0" smtClean="0">
              <a:solidFill>
                <a:srgbClr val="FF0000"/>
              </a:solidFill>
            </a:endParaRPr>
          </a:p>
          <a:p>
            <a:endParaRPr lang="en-GB" sz="2400" dirty="0" smtClean="0"/>
          </a:p>
          <a:p>
            <a:endParaRPr lang="en-US" sz="2400" dirty="0"/>
          </a:p>
        </p:txBody>
      </p:sp>
      <p:sp>
        <p:nvSpPr>
          <p:cNvPr id="4" name="Content Placeholder 3"/>
          <p:cNvSpPr>
            <a:spLocks noGrp="1"/>
          </p:cNvSpPr>
          <p:nvPr>
            <p:ph sz="half" idx="1"/>
          </p:nvPr>
        </p:nvSpPr>
        <p:spPr>
          <a:xfrm>
            <a:off x="3929058" y="2133600"/>
            <a:ext cx="4681542" cy="3992563"/>
          </a:xfrm>
        </p:spPr>
        <p:txBody>
          <a:bodyPr/>
          <a:lstStyle/>
          <a:p>
            <a:endParaRPr lang="en-US" dirty="0"/>
          </a:p>
        </p:txBody>
      </p:sp>
      <p:pic>
        <p:nvPicPr>
          <p:cNvPr id="5" name="Picture 4" descr="http://www.mapsofworld.com/images/world-natural-vegetation-map.gif"/>
          <p:cNvPicPr/>
          <p:nvPr/>
        </p:nvPicPr>
        <p:blipFill>
          <a:blip r:embed="rId3" cstate="print"/>
          <a:srcRect/>
          <a:stretch>
            <a:fillRect/>
          </a:stretch>
        </p:blipFill>
        <p:spPr bwMode="auto">
          <a:xfrm>
            <a:off x="3714744" y="0"/>
            <a:ext cx="5429256" cy="6572272"/>
          </a:xfrm>
          <a:prstGeom prst="rect">
            <a:avLst/>
          </a:prstGeom>
          <a:noFill/>
          <a:ln w="9525">
            <a:noFill/>
            <a:miter lim="800000"/>
            <a:headEnd/>
            <a:tailEnd/>
          </a:ln>
        </p:spPr>
      </p:pic>
      <p:pic>
        <p:nvPicPr>
          <p:cNvPr id="6" name="Picture 2" descr="http://images2.wikia.nocookie.net/__cb20101129042828/uncyclopedia/images/b/b2/Plus_sign.png"/>
          <p:cNvPicPr>
            <a:picLocks noChangeAspect="1" noChangeArrowheads="1"/>
          </p:cNvPicPr>
          <p:nvPr/>
        </p:nvPicPr>
        <p:blipFill>
          <a:blip r:embed="rId4" cstate="print"/>
          <a:srcRect/>
          <a:stretch>
            <a:fillRect/>
          </a:stretch>
        </p:blipFill>
        <p:spPr bwMode="auto">
          <a:xfrm>
            <a:off x="2411760" y="4869160"/>
            <a:ext cx="769268" cy="769268"/>
          </a:xfrm>
          <a:prstGeom prst="rect">
            <a:avLst/>
          </a:prstGeom>
          <a:noFill/>
        </p:spPr>
      </p:pic>
      <p:pic>
        <p:nvPicPr>
          <p:cNvPr id="7" name="Picture 2" descr="http://t1.gstatic.com/images?q=tbn:ANd9GcSEF6U_z9QDBx-B4nu38tSz0pE7_RPCtXcon6I3Kj6rPGzluAk9"/>
          <p:cNvPicPr>
            <a:picLocks noChangeAspect="1" noChangeArrowheads="1"/>
          </p:cNvPicPr>
          <p:nvPr/>
        </p:nvPicPr>
        <p:blipFill>
          <a:blip r:embed="rId5" cstate="print"/>
          <a:srcRect/>
          <a:stretch>
            <a:fillRect/>
          </a:stretch>
        </p:blipFill>
        <p:spPr bwMode="auto">
          <a:xfrm>
            <a:off x="2843808" y="2564904"/>
            <a:ext cx="717038" cy="819471"/>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a:stretch>
            <a:fillRect/>
          </a:stretch>
        </p:blipFill>
        <p:spPr bwMode="auto">
          <a:xfrm>
            <a:off x="-92075" y="1268413"/>
            <a:ext cx="9236075" cy="4824412"/>
          </a:xfrm>
          <a:prstGeom prst="rect">
            <a:avLst/>
          </a:prstGeom>
          <a:noFill/>
          <a:ln w="9525">
            <a:noFill/>
            <a:miter lim="800000"/>
            <a:headEnd/>
            <a:tailEnd/>
          </a:ln>
        </p:spPr>
      </p:pic>
      <p:sp>
        <p:nvSpPr>
          <p:cNvPr id="5" name="Rounded Rectangle 4"/>
          <p:cNvSpPr/>
          <p:nvPr/>
        </p:nvSpPr>
        <p:spPr>
          <a:xfrm>
            <a:off x="433388" y="1557338"/>
            <a:ext cx="6442868" cy="3815878"/>
          </a:xfrm>
          <a:prstGeom prst="roundRect">
            <a:avLst>
              <a:gd name="adj" fmla="val 5067"/>
            </a:avLst>
          </a:prstGeom>
          <a:solidFill>
            <a:srgbClr val="0070C0">
              <a:alpha val="74118"/>
            </a:srgbClr>
          </a:solidFill>
          <a:ln w="9525">
            <a:solidFill>
              <a:schemeClr val="bg1"/>
            </a:solidFill>
          </a:ln>
          <a:effectLst>
            <a:outerShdw blurRad="76200" dist="76200" dir="2700000" algn="tl" rotWithShape="0">
              <a:srgbClr val="000000">
                <a:alpha val="5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05475" name="Rectangle 3"/>
          <p:cNvSpPr>
            <a:spLocks noGrp="1"/>
          </p:cNvSpPr>
          <p:nvPr>
            <p:ph idx="1"/>
          </p:nvPr>
        </p:nvSpPr>
        <p:spPr>
          <a:xfrm>
            <a:off x="539750" y="765174"/>
            <a:ext cx="6069013" cy="4752058"/>
          </a:xfrm>
        </p:spPr>
        <p:txBody>
          <a:bodyPr/>
          <a:lstStyle/>
          <a:p>
            <a:pPr marL="0" indent="0" eaLnBrk="1" hangingPunct="1">
              <a:buFont typeface="Arial" charset="0"/>
              <a:buNone/>
              <a:defRPr/>
            </a:pPr>
            <a:r>
              <a:rPr lang="en-US" altLang="ja-JP" sz="1900" b="1" i="1" dirty="0" smtClean="0">
                <a:solidFill>
                  <a:srgbClr val="404040"/>
                </a:solidFill>
                <a:latin typeface="Trebuchet MS" pitchFamily="34" charset="0"/>
              </a:rPr>
              <a:t>Overpopulation &amp; development of resources</a:t>
            </a:r>
          </a:p>
          <a:p>
            <a:pPr marL="0" indent="0" eaLnBrk="1" hangingPunct="1">
              <a:lnSpc>
                <a:spcPts val="1900"/>
              </a:lnSpc>
              <a:buFont typeface="Arial" charset="0"/>
              <a:buNone/>
              <a:defRPr/>
            </a:pPr>
            <a:endParaRPr lang="en-US" altLang="ja-JP" b="1" i="1" dirty="0" smtClean="0">
              <a:solidFill>
                <a:srgbClr val="595959"/>
              </a:solidFill>
            </a:endParaRPr>
          </a:p>
          <a:p>
            <a:pPr marL="0" indent="0" eaLnBrk="1" hangingPunct="1">
              <a:lnSpc>
                <a:spcPts val="1900"/>
              </a:lnSpc>
              <a:buFont typeface="Arial" charset="0"/>
              <a:buNone/>
              <a:defRPr/>
            </a:pPr>
            <a:endParaRPr lang="en-US" altLang="ja-JP" b="1" i="1" dirty="0" smtClean="0">
              <a:solidFill>
                <a:srgbClr val="595959"/>
              </a:solidFill>
            </a:endParaRPr>
          </a:p>
          <a:p>
            <a:pPr eaLnBrk="1" hangingPunct="1">
              <a:buClr>
                <a:srgbClr val="002060"/>
              </a:buClr>
              <a:buFont typeface="Trebuchet MS" pitchFamily="34" charset="0"/>
              <a:buChar char="●"/>
              <a:defRPr/>
            </a:pPr>
            <a:r>
              <a:rPr lang="en-US" altLang="ja-JP" sz="1800" b="1" dirty="0" smtClean="0">
                <a:solidFill>
                  <a:schemeClr val="bg1"/>
                </a:solidFill>
              </a:rPr>
              <a:t>Causes of overpopulation in the Sahel </a:t>
            </a:r>
          </a:p>
          <a:p>
            <a:pPr eaLnBrk="1" hangingPunct="1">
              <a:lnSpc>
                <a:spcPts val="500"/>
              </a:lnSpc>
              <a:buClr>
                <a:srgbClr val="002060"/>
              </a:buClr>
              <a:buFont typeface="Trebuchet MS" pitchFamily="34" charset="0"/>
              <a:buChar char="●"/>
              <a:defRPr/>
            </a:pPr>
            <a:endParaRPr lang="en-US" altLang="ja-JP" sz="1800" b="1" dirty="0" smtClean="0">
              <a:solidFill>
                <a:schemeClr val="bg1"/>
              </a:solidFill>
            </a:endParaRPr>
          </a:p>
          <a:p>
            <a:pPr eaLnBrk="1" hangingPunct="1">
              <a:lnSpc>
                <a:spcPct val="150000"/>
              </a:lnSpc>
              <a:buClr>
                <a:srgbClr val="002060"/>
              </a:buClr>
              <a:buFont typeface="Trebuchet MS" pitchFamily="34" charset="0"/>
              <a:buChar char="●"/>
              <a:defRPr/>
            </a:pPr>
            <a:r>
              <a:rPr lang="en-US" altLang="ja-JP" sz="1800" b="1" dirty="0" smtClean="0">
                <a:solidFill>
                  <a:schemeClr val="bg1"/>
                </a:solidFill>
              </a:rPr>
              <a:t>Global warming: increased temperatures &amp; evaporation </a:t>
            </a:r>
          </a:p>
          <a:p>
            <a:pPr eaLnBrk="1" hangingPunct="1">
              <a:lnSpc>
                <a:spcPts val="200"/>
              </a:lnSpc>
              <a:buClr>
                <a:schemeClr val="bg1"/>
              </a:buClr>
              <a:buFont typeface="Wingdings" pitchFamily="2" charset="2"/>
              <a:buChar char="§"/>
              <a:defRPr/>
            </a:pPr>
            <a:endParaRPr lang="en-US" altLang="ja-JP" sz="1800" b="1" dirty="0" smtClean="0">
              <a:solidFill>
                <a:schemeClr val="bg1"/>
              </a:solidFill>
            </a:endParaRPr>
          </a:p>
          <a:p>
            <a:pPr lvl="2" eaLnBrk="1" hangingPunct="1">
              <a:lnSpc>
                <a:spcPct val="150000"/>
              </a:lnSpc>
              <a:buClr>
                <a:schemeClr val="bg1"/>
              </a:buClr>
              <a:buFont typeface="Wingdings" pitchFamily="2" charset="2"/>
              <a:buChar char="§"/>
              <a:defRPr/>
            </a:pPr>
            <a:r>
              <a:rPr lang="en-US" altLang="ja-JP" sz="1800" dirty="0" smtClean="0">
                <a:solidFill>
                  <a:schemeClr val="bg1"/>
                </a:solidFill>
              </a:rPr>
              <a:t>Unsustainable farming methods</a:t>
            </a:r>
          </a:p>
          <a:p>
            <a:pPr lvl="2" eaLnBrk="1" hangingPunct="1">
              <a:lnSpc>
                <a:spcPct val="150000"/>
              </a:lnSpc>
              <a:buClr>
                <a:schemeClr val="bg1"/>
              </a:buClr>
              <a:buFont typeface="Wingdings" pitchFamily="2" charset="2"/>
              <a:buChar char="§"/>
              <a:defRPr/>
            </a:pPr>
            <a:r>
              <a:rPr lang="en-US" altLang="ja-JP" sz="1800" dirty="0" smtClean="0">
                <a:solidFill>
                  <a:schemeClr val="bg1"/>
                </a:solidFill>
              </a:rPr>
              <a:t>Population growth</a:t>
            </a:r>
          </a:p>
          <a:p>
            <a:pPr lvl="2" eaLnBrk="1" hangingPunct="1">
              <a:lnSpc>
                <a:spcPct val="150000"/>
              </a:lnSpc>
              <a:buClr>
                <a:schemeClr val="bg1"/>
              </a:buClr>
              <a:buFont typeface="Wingdings" pitchFamily="2" charset="2"/>
              <a:buChar char="§"/>
              <a:defRPr/>
            </a:pPr>
            <a:r>
              <a:rPr lang="en-US" altLang="ja-JP" sz="1800" dirty="0" smtClean="0">
                <a:solidFill>
                  <a:schemeClr val="bg1"/>
                </a:solidFill>
              </a:rPr>
              <a:t>Healthcare improvements </a:t>
            </a:r>
          </a:p>
          <a:p>
            <a:pPr lvl="2" eaLnBrk="1" hangingPunct="1">
              <a:lnSpc>
                <a:spcPct val="150000"/>
              </a:lnSpc>
              <a:buClr>
                <a:schemeClr val="bg1"/>
              </a:buClr>
              <a:buFont typeface="Wingdings" pitchFamily="2" charset="2"/>
              <a:buChar char="§"/>
              <a:defRPr/>
            </a:pPr>
            <a:r>
              <a:rPr lang="en-US" altLang="ja-JP" sz="1800" dirty="0" smtClean="0">
                <a:solidFill>
                  <a:schemeClr val="bg1"/>
                </a:solidFill>
              </a:rPr>
              <a:t>Increase in refugees: 1 million (Ethiopia) </a:t>
            </a:r>
          </a:p>
        </p:txBody>
      </p:sp>
      <p:sp>
        <p:nvSpPr>
          <p:cNvPr id="4101" name="Rectangle 2"/>
          <p:cNvSpPr>
            <a:spLocks/>
          </p:cNvSpPr>
          <p:nvPr/>
        </p:nvSpPr>
        <p:spPr bwMode="auto">
          <a:xfrm>
            <a:off x="468313" y="130175"/>
            <a:ext cx="8229600" cy="419100"/>
          </a:xfrm>
          <a:prstGeom prst="rect">
            <a:avLst/>
          </a:prstGeom>
          <a:noFill/>
          <a:ln w="9525">
            <a:noFill/>
            <a:miter lim="800000"/>
            <a:headEnd/>
            <a:tailEnd/>
          </a:ln>
        </p:spPr>
        <p:txBody>
          <a:bodyPr anchor="ctr"/>
          <a:lstStyle/>
          <a:p>
            <a:pPr algn="ctr" eaLnBrk="0" hangingPunct="0"/>
            <a:r>
              <a:rPr lang="en-US" altLang="ja-JP" sz="1900" b="1">
                <a:solidFill>
                  <a:srgbClr val="002060"/>
                </a:solidFill>
                <a:latin typeface="Trebuchet MS" pitchFamily="34" charset="0"/>
              </a:rPr>
              <a:t>Chapter 2: Human Development &amp; Overpopulation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animEffect transition="in" filter="fade">
                                      <p:cBhvr>
                                        <p:cTn id="19" dur="1000"/>
                                        <p:tgtEl>
                                          <p:spTgt spid="105475">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05475">
                                            <p:txEl>
                                              <p:pRg st="5" end="5"/>
                                            </p:txEl>
                                          </p:spTgt>
                                        </p:tgtEl>
                                        <p:attrNameLst>
                                          <p:attrName>style.visibility</p:attrName>
                                        </p:attrNameLst>
                                      </p:cBhvr>
                                      <p:to>
                                        <p:strVal val="visible"/>
                                      </p:to>
                                    </p:set>
                                    <p:animEffect transition="in" filter="fade">
                                      <p:cBhvr>
                                        <p:cTn id="24" dur="1000"/>
                                        <p:tgtEl>
                                          <p:spTgt spid="105475">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nodeType="clickEffect">
                                  <p:stCondLst>
                                    <p:cond delay="0"/>
                                  </p:stCondLst>
                                  <p:childTnLst>
                                    <p:set>
                                      <p:cBhvr>
                                        <p:cTn id="28" dur="1" fill="hold">
                                          <p:stCondLst>
                                            <p:cond delay="0"/>
                                          </p:stCondLst>
                                        </p:cTn>
                                        <p:tgtEl>
                                          <p:spTgt spid="105475">
                                            <p:txEl>
                                              <p:pRg st="7" end="7"/>
                                            </p:txEl>
                                          </p:spTgt>
                                        </p:tgtEl>
                                        <p:attrNameLst>
                                          <p:attrName>style.visibility</p:attrName>
                                        </p:attrNameLst>
                                      </p:cBhvr>
                                      <p:to>
                                        <p:strVal val="visible"/>
                                      </p:to>
                                    </p:set>
                                    <p:animEffect transition="in" filter="fade">
                                      <p:cBhvr>
                                        <p:cTn id="29" dur="500"/>
                                        <p:tgtEl>
                                          <p:spTgt spid="105475">
                                            <p:txEl>
                                              <p:pRg st="7" end="7"/>
                                            </p:txEl>
                                          </p:spTgt>
                                        </p:tgtEl>
                                      </p:cBhvr>
                                    </p:animEffect>
                                    <p:anim calcmode="lin" valueType="num">
                                      <p:cBhvr>
                                        <p:cTn id="30" dur="500" fill="hold"/>
                                        <p:tgtEl>
                                          <p:spTgt spid="105475">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10547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7" presetClass="entr" presetSubtype="0" fill="hold" nodeType="clickEffect">
                                  <p:stCondLst>
                                    <p:cond delay="0"/>
                                  </p:stCondLst>
                                  <p:childTnLst>
                                    <p:set>
                                      <p:cBhvr>
                                        <p:cTn id="35" dur="1" fill="hold">
                                          <p:stCondLst>
                                            <p:cond delay="0"/>
                                          </p:stCondLst>
                                        </p:cTn>
                                        <p:tgtEl>
                                          <p:spTgt spid="105475">
                                            <p:txEl>
                                              <p:pRg st="8" end="8"/>
                                            </p:txEl>
                                          </p:spTgt>
                                        </p:tgtEl>
                                        <p:attrNameLst>
                                          <p:attrName>style.visibility</p:attrName>
                                        </p:attrNameLst>
                                      </p:cBhvr>
                                      <p:to>
                                        <p:strVal val="visible"/>
                                      </p:to>
                                    </p:set>
                                    <p:animEffect transition="in" filter="fade">
                                      <p:cBhvr>
                                        <p:cTn id="36" dur="500"/>
                                        <p:tgtEl>
                                          <p:spTgt spid="105475">
                                            <p:txEl>
                                              <p:pRg st="8" end="8"/>
                                            </p:txEl>
                                          </p:spTgt>
                                        </p:tgtEl>
                                      </p:cBhvr>
                                    </p:animEffect>
                                    <p:anim calcmode="lin" valueType="num">
                                      <p:cBhvr>
                                        <p:cTn id="37" dur="500" fill="hold"/>
                                        <p:tgtEl>
                                          <p:spTgt spid="105475">
                                            <p:txEl>
                                              <p:pRg st="8" end="8"/>
                                            </p:txEl>
                                          </p:spTgt>
                                        </p:tgtEl>
                                        <p:attrNameLst>
                                          <p:attrName>ppt_x</p:attrName>
                                        </p:attrNameLst>
                                      </p:cBhvr>
                                      <p:tavLst>
                                        <p:tav tm="0">
                                          <p:val>
                                            <p:strVal val="#ppt_x"/>
                                          </p:val>
                                        </p:tav>
                                        <p:tav tm="100000">
                                          <p:val>
                                            <p:strVal val="#ppt_x"/>
                                          </p:val>
                                        </p:tav>
                                      </p:tavLst>
                                    </p:anim>
                                    <p:anim calcmode="lin" valueType="num">
                                      <p:cBhvr>
                                        <p:cTn id="38" dur="500" fill="hold"/>
                                        <p:tgtEl>
                                          <p:spTgt spid="10547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nodeType="clickEffect">
                                  <p:stCondLst>
                                    <p:cond delay="0"/>
                                  </p:stCondLst>
                                  <p:childTnLst>
                                    <p:set>
                                      <p:cBhvr>
                                        <p:cTn id="42" dur="1" fill="hold">
                                          <p:stCondLst>
                                            <p:cond delay="0"/>
                                          </p:stCondLst>
                                        </p:cTn>
                                        <p:tgtEl>
                                          <p:spTgt spid="105475">
                                            <p:txEl>
                                              <p:pRg st="9" end="9"/>
                                            </p:txEl>
                                          </p:spTgt>
                                        </p:tgtEl>
                                        <p:attrNameLst>
                                          <p:attrName>style.visibility</p:attrName>
                                        </p:attrNameLst>
                                      </p:cBhvr>
                                      <p:to>
                                        <p:strVal val="visible"/>
                                      </p:to>
                                    </p:set>
                                    <p:animEffect transition="in" filter="fade">
                                      <p:cBhvr>
                                        <p:cTn id="43" dur="500"/>
                                        <p:tgtEl>
                                          <p:spTgt spid="105475">
                                            <p:txEl>
                                              <p:pRg st="9" end="9"/>
                                            </p:txEl>
                                          </p:spTgt>
                                        </p:tgtEl>
                                      </p:cBhvr>
                                    </p:animEffect>
                                    <p:anim calcmode="lin" valueType="num">
                                      <p:cBhvr>
                                        <p:cTn id="44" dur="500" fill="hold"/>
                                        <p:tgtEl>
                                          <p:spTgt spid="105475">
                                            <p:txEl>
                                              <p:pRg st="9" end="9"/>
                                            </p:txEl>
                                          </p:spTgt>
                                        </p:tgtEl>
                                        <p:attrNameLst>
                                          <p:attrName>ppt_x</p:attrName>
                                        </p:attrNameLst>
                                      </p:cBhvr>
                                      <p:tavLst>
                                        <p:tav tm="0">
                                          <p:val>
                                            <p:strVal val="#ppt_x"/>
                                          </p:val>
                                        </p:tav>
                                        <p:tav tm="100000">
                                          <p:val>
                                            <p:strVal val="#ppt_x"/>
                                          </p:val>
                                        </p:tav>
                                      </p:tavLst>
                                    </p:anim>
                                    <p:anim calcmode="lin" valueType="num">
                                      <p:cBhvr>
                                        <p:cTn id="45" dur="500" fill="hold"/>
                                        <p:tgtEl>
                                          <p:spTgt spid="10547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7" presetClass="entr" presetSubtype="0" fill="hold" nodeType="clickEffect">
                                  <p:stCondLst>
                                    <p:cond delay="0"/>
                                  </p:stCondLst>
                                  <p:childTnLst>
                                    <p:set>
                                      <p:cBhvr>
                                        <p:cTn id="49" dur="1" fill="hold">
                                          <p:stCondLst>
                                            <p:cond delay="0"/>
                                          </p:stCondLst>
                                        </p:cTn>
                                        <p:tgtEl>
                                          <p:spTgt spid="105475">
                                            <p:txEl>
                                              <p:pRg st="10" end="10"/>
                                            </p:txEl>
                                          </p:spTgt>
                                        </p:tgtEl>
                                        <p:attrNameLst>
                                          <p:attrName>style.visibility</p:attrName>
                                        </p:attrNameLst>
                                      </p:cBhvr>
                                      <p:to>
                                        <p:strVal val="visible"/>
                                      </p:to>
                                    </p:set>
                                    <p:animEffect transition="in" filter="fade">
                                      <p:cBhvr>
                                        <p:cTn id="50" dur="500"/>
                                        <p:tgtEl>
                                          <p:spTgt spid="105475">
                                            <p:txEl>
                                              <p:pRg st="10" end="10"/>
                                            </p:txEl>
                                          </p:spTgt>
                                        </p:tgtEl>
                                      </p:cBhvr>
                                    </p:animEffect>
                                    <p:anim calcmode="lin" valueType="num">
                                      <p:cBhvr>
                                        <p:cTn id="51" dur="500" fill="hold"/>
                                        <p:tgtEl>
                                          <p:spTgt spid="105475">
                                            <p:txEl>
                                              <p:pRg st="10" end="10"/>
                                            </p:txEl>
                                          </p:spTgt>
                                        </p:tgtEl>
                                        <p:attrNameLst>
                                          <p:attrName>ppt_x</p:attrName>
                                        </p:attrNameLst>
                                      </p:cBhvr>
                                      <p:tavLst>
                                        <p:tav tm="0">
                                          <p:val>
                                            <p:strVal val="#ppt_x"/>
                                          </p:val>
                                        </p:tav>
                                        <p:tav tm="100000">
                                          <p:val>
                                            <p:strVal val="#ppt_x"/>
                                          </p:val>
                                        </p:tav>
                                      </p:tavLst>
                                    </p:anim>
                                    <p:anim calcmode="lin" valueType="num">
                                      <p:cBhvr>
                                        <p:cTn id="52" dur="500" fill="hold"/>
                                        <p:tgtEl>
                                          <p:spTgt spid="10547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9202" name="Picture 2" descr="http://upload.wikimedia.org/wikipedia/commons/thumb/9/94/Location_Sudan-N_AU_Africa.svg/250px-Location_Sudan-N_AU_Africa.svg.png"/>
          <p:cNvPicPr>
            <a:picLocks noChangeAspect="1" noChangeArrowheads="1"/>
          </p:cNvPicPr>
          <p:nvPr/>
        </p:nvPicPr>
        <p:blipFill>
          <a:blip r:embed="rId3" cstate="print"/>
          <a:srcRect/>
          <a:stretch>
            <a:fillRect/>
          </a:stretch>
        </p:blipFill>
        <p:spPr bwMode="auto">
          <a:xfrm>
            <a:off x="5148064" y="3149770"/>
            <a:ext cx="3995936" cy="3708230"/>
          </a:xfrm>
          <a:prstGeom prst="rect">
            <a:avLst/>
          </a:prstGeom>
          <a:noFill/>
        </p:spPr>
      </p:pic>
      <p:pic>
        <p:nvPicPr>
          <p:cNvPr id="179204" name="Picture 4" descr="http://graphics8.nytimes.com/images/2007/06/23/timestopics/sudan-190.jpg"/>
          <p:cNvPicPr>
            <a:picLocks noChangeAspect="1" noChangeArrowheads="1"/>
          </p:cNvPicPr>
          <p:nvPr/>
        </p:nvPicPr>
        <p:blipFill>
          <a:blip r:embed="rId4" cstate="print"/>
          <a:srcRect/>
          <a:stretch>
            <a:fillRect/>
          </a:stretch>
        </p:blipFill>
        <p:spPr bwMode="auto">
          <a:xfrm>
            <a:off x="0" y="0"/>
            <a:ext cx="9144000" cy="3468864"/>
          </a:xfrm>
          <a:prstGeom prst="rect">
            <a:avLst/>
          </a:prstGeom>
          <a:noFill/>
        </p:spPr>
      </p:pic>
      <p:pic>
        <p:nvPicPr>
          <p:cNvPr id="179206" name="Picture 6" descr="http://www.lifesip.com/images/competition-7.gif"/>
          <p:cNvPicPr>
            <a:picLocks noChangeAspect="1" noChangeArrowheads="1"/>
          </p:cNvPicPr>
          <p:nvPr/>
        </p:nvPicPr>
        <p:blipFill>
          <a:blip r:embed="rId5" cstate="print"/>
          <a:srcRect/>
          <a:stretch>
            <a:fillRect/>
          </a:stretch>
        </p:blipFill>
        <p:spPr bwMode="auto">
          <a:xfrm>
            <a:off x="0" y="3533774"/>
            <a:ext cx="4629150" cy="3324226"/>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The effect of overpopulation on soil resources in the Sahel</a:t>
            </a:r>
            <a:endParaRPr lang="en-US" dirty="0"/>
          </a:p>
        </p:txBody>
      </p:sp>
      <p:sp>
        <p:nvSpPr>
          <p:cNvPr id="3" name="Content Placeholder 2"/>
          <p:cNvSpPr>
            <a:spLocks noGrp="1"/>
          </p:cNvSpPr>
          <p:nvPr>
            <p:ph idx="1"/>
          </p:nvPr>
        </p:nvSpPr>
        <p:spPr/>
        <p:txBody>
          <a:bodyPr>
            <a:normAutofit lnSpcReduction="10000"/>
          </a:bodyPr>
          <a:lstStyle/>
          <a:p>
            <a:r>
              <a:rPr lang="en-IE" dirty="0" smtClean="0"/>
              <a:t>Sahel is south of Sahara.</a:t>
            </a:r>
          </a:p>
          <a:p>
            <a:r>
              <a:rPr lang="en-IE" dirty="0" smtClean="0"/>
              <a:t>A country in the Sahel is Sudan.</a:t>
            </a:r>
          </a:p>
          <a:p>
            <a:r>
              <a:rPr lang="en-IE" dirty="0" smtClean="0"/>
              <a:t>It is the biggest country in Africa. It has a large plain bordered on three sides by mountains.</a:t>
            </a:r>
          </a:p>
          <a:p>
            <a:r>
              <a:rPr lang="en-IE" dirty="0" smtClean="0"/>
              <a:t>Much of Sudan is barren (95%) and its people are unevenly distributed across the country.</a:t>
            </a:r>
          </a:p>
          <a:p>
            <a:r>
              <a:rPr lang="en-IE" dirty="0" smtClean="0"/>
              <a:t>About 66% of pop lives with 200 km of </a:t>
            </a:r>
            <a:r>
              <a:rPr lang="en-IE" dirty="0" err="1" smtClean="0"/>
              <a:t>khartoum</a:t>
            </a:r>
            <a:r>
              <a:rPr lang="en-IE" dirty="0" smtClean="0"/>
              <a:t> its capital</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3" cstate="print"/>
          <a:srcRect l="31371" t="23250" r="14735" b="18672"/>
          <a:stretch>
            <a:fillRect/>
          </a:stretch>
        </p:blipFill>
        <p:spPr bwMode="auto">
          <a:xfrm>
            <a:off x="683568" y="188640"/>
            <a:ext cx="8460432" cy="6837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9202" name="Picture 2" descr="http://www.sudantribune.com/local/cache-vignettes/L500xH443/sudan_population-128d7.jpg"/>
          <p:cNvPicPr>
            <a:picLocks noChangeAspect="1" noChangeArrowheads="1"/>
          </p:cNvPicPr>
          <p:nvPr/>
        </p:nvPicPr>
        <p:blipFill>
          <a:blip r:embed="rId3" cstate="print"/>
          <a:srcRect/>
          <a:stretch>
            <a:fillRect/>
          </a:stretch>
        </p:blipFill>
        <p:spPr bwMode="auto">
          <a:xfrm>
            <a:off x="611560" y="382843"/>
            <a:ext cx="8064896" cy="6475157"/>
          </a:xfrm>
          <a:prstGeom prst="rect">
            <a:avLst/>
          </a:prstGeom>
          <a:noFill/>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0482" name="Picture 2"/>
          <p:cNvPicPr>
            <a:picLocks noChangeAspect="1" noChangeArrowheads="1"/>
          </p:cNvPicPr>
          <p:nvPr/>
        </p:nvPicPr>
        <p:blipFill>
          <a:blip r:embed="rId3" cstate="print"/>
          <a:srcRect l="25465" t="38016" r="11044" b="27531"/>
          <a:stretch>
            <a:fillRect/>
          </a:stretch>
        </p:blipFill>
        <p:spPr bwMode="auto">
          <a:xfrm>
            <a:off x="0" y="836712"/>
            <a:ext cx="8846697"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2168" cy="1143000"/>
          </a:xfrm>
        </p:spPr>
        <p:txBody>
          <a:bodyPr>
            <a:normAutofit fontScale="90000"/>
          </a:bodyPr>
          <a:lstStyle/>
          <a:p>
            <a:r>
              <a:rPr lang="en-IE" dirty="0" smtClean="0"/>
              <a:t>Factors contributing to overpopulation and overuse of soil resources.</a:t>
            </a:r>
            <a:br>
              <a:rPr lang="en-IE" dirty="0" smtClean="0"/>
            </a:br>
            <a:r>
              <a:rPr lang="en-IE" dirty="0" smtClean="0"/>
              <a:t>1. Birth Rates</a:t>
            </a:r>
            <a:endParaRPr lang="en-US" dirty="0"/>
          </a:p>
        </p:txBody>
      </p:sp>
      <p:sp>
        <p:nvSpPr>
          <p:cNvPr id="3" name="Content Placeholder 2"/>
          <p:cNvSpPr>
            <a:spLocks noGrp="1"/>
          </p:cNvSpPr>
          <p:nvPr>
            <p:ph idx="1"/>
          </p:nvPr>
        </p:nvSpPr>
        <p:spPr>
          <a:xfrm>
            <a:off x="1115616" y="1628800"/>
            <a:ext cx="7642096" cy="4800600"/>
          </a:xfrm>
        </p:spPr>
        <p:txBody>
          <a:bodyPr/>
          <a:lstStyle/>
          <a:p>
            <a:r>
              <a:rPr lang="en-IE" dirty="0" smtClean="0"/>
              <a:t>Birth Rate is 33 per 1000, death rate is 10 per 1000 (stage 2 of pop cycle)</a:t>
            </a:r>
          </a:p>
          <a:p>
            <a:r>
              <a:rPr lang="en-IE" dirty="0" smtClean="0"/>
              <a:t>Pop= 43 million.</a:t>
            </a:r>
          </a:p>
          <a:p>
            <a:r>
              <a:rPr lang="en-IE" dirty="0" smtClean="0"/>
              <a:t>Child mortality= 88 per 1000</a:t>
            </a:r>
          </a:p>
          <a:p>
            <a:r>
              <a:rPr lang="en-IE" dirty="0" smtClean="0"/>
              <a:t>41% under age of 15.</a:t>
            </a:r>
          </a:p>
          <a:p>
            <a:r>
              <a:rPr lang="en-IE" dirty="0" smtClean="0"/>
              <a:t>Low life expectancy- 58.</a:t>
            </a:r>
          </a:p>
          <a:p>
            <a:r>
              <a:rPr lang="en-IE" dirty="0" smtClean="0"/>
              <a:t>No family planning/ education</a:t>
            </a:r>
          </a:p>
          <a:p>
            <a:r>
              <a:rPr lang="en-IE" dirty="0" smtClean="0"/>
              <a:t>High dependency ratio</a:t>
            </a: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8914" name="Picture 2"/>
          <p:cNvPicPr>
            <a:picLocks noChangeAspect="1" noChangeArrowheads="1"/>
          </p:cNvPicPr>
          <p:nvPr/>
        </p:nvPicPr>
        <p:blipFill>
          <a:blip r:embed="rId3" cstate="print"/>
          <a:srcRect l="29156" t="24235" r="8829" b="13750"/>
          <a:stretch>
            <a:fillRect/>
          </a:stretch>
        </p:blipFill>
        <p:spPr bwMode="auto">
          <a:xfrm>
            <a:off x="0" y="0"/>
            <a:ext cx="8964488" cy="6723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9698" name="Picture 2" descr="http://2.bp.blogspot.com/-1_jn69zHrhw/Thue4G4gomI/AAAAAAAAACk/P3FUC97c2Fw/s1600/population+pyramid.gif"/>
          <p:cNvPicPr>
            <a:picLocks noChangeAspect="1" noChangeArrowheads="1"/>
          </p:cNvPicPr>
          <p:nvPr/>
        </p:nvPicPr>
        <p:blipFill>
          <a:blip r:embed="rId3" cstate="print"/>
          <a:srcRect/>
          <a:stretch>
            <a:fillRect/>
          </a:stretch>
        </p:blipFill>
        <p:spPr bwMode="auto">
          <a:xfrm>
            <a:off x="1295243" y="836712"/>
            <a:ext cx="7848757" cy="6021288"/>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7650" name="Picture 2" descr="http://tfw.cachefly.net/snm/images/nm/pyramids/su-2020.png"/>
          <p:cNvPicPr>
            <a:picLocks noChangeAspect="1" noChangeArrowheads="1"/>
          </p:cNvPicPr>
          <p:nvPr/>
        </p:nvPicPr>
        <p:blipFill>
          <a:blip r:embed="rId3" cstate="print"/>
          <a:srcRect/>
          <a:stretch>
            <a:fillRect/>
          </a:stretch>
        </p:blipFill>
        <p:spPr bwMode="auto">
          <a:xfrm>
            <a:off x="0" y="548680"/>
            <a:ext cx="9045241" cy="630932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1.Physical</a:t>
            </a:r>
            <a:br>
              <a:rPr lang="en-GB" sz="2800" dirty="0" smtClean="0"/>
            </a:br>
            <a:r>
              <a:rPr lang="en-GB" sz="2800" dirty="0" smtClean="0"/>
              <a:t>Resources</a:t>
            </a:r>
            <a:endParaRPr lang="en-US" sz="2800" dirty="0"/>
          </a:p>
        </p:txBody>
      </p:sp>
      <p:sp>
        <p:nvSpPr>
          <p:cNvPr id="3" name="Text Placeholder 2"/>
          <p:cNvSpPr>
            <a:spLocks noGrp="1"/>
          </p:cNvSpPr>
          <p:nvPr>
            <p:ph type="body" idx="2"/>
          </p:nvPr>
        </p:nvSpPr>
        <p:spPr>
          <a:xfrm>
            <a:off x="357158" y="1357298"/>
            <a:ext cx="3714776" cy="698500"/>
          </a:xfrm>
        </p:spPr>
        <p:txBody>
          <a:bodyPr>
            <a:noAutofit/>
          </a:bodyPr>
          <a:lstStyle/>
          <a:p>
            <a:r>
              <a:rPr lang="en-GB" sz="2400" dirty="0" smtClean="0"/>
              <a:t>Regions with </a:t>
            </a:r>
            <a:r>
              <a:rPr lang="en-GB" sz="2400" dirty="0" smtClean="0">
                <a:solidFill>
                  <a:srgbClr val="00B050"/>
                </a:solidFill>
              </a:rPr>
              <a:t>poor resources</a:t>
            </a:r>
            <a:r>
              <a:rPr lang="en-GB" sz="2400" dirty="0" smtClean="0"/>
              <a:t> or lack of resources are sparsely populated.</a:t>
            </a:r>
          </a:p>
          <a:p>
            <a:endParaRPr lang="en-GB" sz="2400" dirty="0" smtClean="0"/>
          </a:p>
          <a:p>
            <a:r>
              <a:rPr lang="en-GB" sz="2400" dirty="0" smtClean="0"/>
              <a:t>Areas like the Ruhr and Sambre- Meuse with </a:t>
            </a:r>
            <a:r>
              <a:rPr lang="en-GB" sz="2400" dirty="0" smtClean="0">
                <a:solidFill>
                  <a:srgbClr val="00B050"/>
                </a:solidFill>
              </a:rPr>
              <a:t>rich mineral deposits </a:t>
            </a:r>
            <a:r>
              <a:rPr lang="en-GB" sz="2400" dirty="0" smtClean="0"/>
              <a:t>attract dense populations.</a:t>
            </a:r>
          </a:p>
          <a:p>
            <a:endParaRPr lang="en-GB" sz="2400" dirty="0" smtClean="0"/>
          </a:p>
          <a:p>
            <a:r>
              <a:rPr lang="en-GB" sz="2400" dirty="0" smtClean="0">
                <a:solidFill>
                  <a:srgbClr val="FF0000"/>
                </a:solidFill>
              </a:rPr>
              <a:t>Discuss</a:t>
            </a:r>
            <a:endParaRPr lang="en-US" sz="2400" dirty="0" smtClean="0">
              <a:solidFill>
                <a:srgbClr val="FF0000"/>
              </a:solidFill>
            </a:endParaRPr>
          </a:p>
          <a:p>
            <a:endParaRPr lang="en-US" sz="2400" dirty="0"/>
          </a:p>
        </p:txBody>
      </p:sp>
      <p:sp>
        <p:nvSpPr>
          <p:cNvPr id="4" name="Content Placeholder 3"/>
          <p:cNvSpPr>
            <a:spLocks noGrp="1"/>
          </p:cNvSpPr>
          <p:nvPr>
            <p:ph sz="half" idx="1"/>
          </p:nvPr>
        </p:nvSpPr>
        <p:spPr>
          <a:xfrm>
            <a:off x="4860032" y="2133600"/>
            <a:ext cx="3750568" cy="3992563"/>
          </a:xfrm>
        </p:spPr>
        <p:txBody>
          <a:bodyPr/>
          <a:lstStyle/>
          <a:p>
            <a:endParaRPr lang="en-US" dirty="0"/>
          </a:p>
        </p:txBody>
      </p:sp>
      <p:pic>
        <p:nvPicPr>
          <p:cNvPr id="5" name="Picture 4" descr="http://spxcooling.com/images/1940s-rhine-ruhr-region.jpg"/>
          <p:cNvPicPr/>
          <p:nvPr/>
        </p:nvPicPr>
        <p:blipFill>
          <a:blip r:embed="rId3" cstate="print"/>
          <a:srcRect/>
          <a:stretch>
            <a:fillRect/>
          </a:stretch>
        </p:blipFill>
        <p:spPr bwMode="auto">
          <a:xfrm>
            <a:off x="4214810" y="214290"/>
            <a:ext cx="4286280" cy="5929354"/>
          </a:xfrm>
          <a:prstGeom prst="rect">
            <a:avLst/>
          </a:prstGeom>
          <a:noFill/>
          <a:ln w="9525">
            <a:noFill/>
            <a:miter lim="800000"/>
            <a:headEnd/>
            <a:tailEnd/>
          </a:ln>
        </p:spPr>
      </p:pic>
      <p:pic>
        <p:nvPicPr>
          <p:cNvPr id="6" name="Picture 2" descr="http://images2.wikia.nocookie.net/__cb20101129042828/uncyclopedia/images/b/b2/Plus_sign.png"/>
          <p:cNvPicPr>
            <a:picLocks noChangeAspect="1" noChangeArrowheads="1"/>
          </p:cNvPicPr>
          <p:nvPr/>
        </p:nvPicPr>
        <p:blipFill>
          <a:blip r:embed="rId4" cstate="print"/>
          <a:srcRect/>
          <a:stretch>
            <a:fillRect/>
          </a:stretch>
        </p:blipFill>
        <p:spPr bwMode="auto">
          <a:xfrm>
            <a:off x="2771800" y="4437112"/>
            <a:ext cx="769268" cy="769268"/>
          </a:xfrm>
          <a:prstGeom prst="rect">
            <a:avLst/>
          </a:prstGeom>
          <a:noFill/>
        </p:spPr>
      </p:pic>
      <p:pic>
        <p:nvPicPr>
          <p:cNvPr id="7" name="Picture 2" descr="http://t1.gstatic.com/images?q=tbn:ANd9GcSEF6U_z9QDBx-B4nu38tSz0pE7_RPCtXcon6I3Kj6rPGzluAk9"/>
          <p:cNvPicPr>
            <a:picLocks noChangeAspect="1" noChangeArrowheads="1"/>
          </p:cNvPicPr>
          <p:nvPr/>
        </p:nvPicPr>
        <p:blipFill>
          <a:blip r:embed="rId5" cstate="print"/>
          <a:srcRect/>
          <a:stretch>
            <a:fillRect/>
          </a:stretch>
        </p:blipFill>
        <p:spPr bwMode="auto">
          <a:xfrm>
            <a:off x="3347864" y="1412776"/>
            <a:ext cx="717038" cy="819471"/>
          </a:xfrm>
          <a:prstGeom prst="rect">
            <a:avLst/>
          </a:prstGeom>
          <a:noFill/>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2168" cy="1143000"/>
          </a:xfrm>
        </p:spPr>
        <p:txBody>
          <a:bodyPr>
            <a:normAutofit fontScale="90000"/>
          </a:bodyPr>
          <a:lstStyle/>
          <a:p>
            <a:r>
              <a:rPr lang="en-IE" dirty="0" smtClean="0"/>
              <a:t>Factors contributing to overpopulation and overuse of soil resources.</a:t>
            </a:r>
            <a:br>
              <a:rPr lang="en-IE" dirty="0" smtClean="0"/>
            </a:br>
            <a:r>
              <a:rPr lang="en-IE" dirty="0" smtClean="0"/>
              <a:t>1. Birth Rates</a:t>
            </a:r>
            <a:endParaRPr lang="en-US" dirty="0"/>
          </a:p>
        </p:txBody>
      </p:sp>
      <p:sp>
        <p:nvSpPr>
          <p:cNvPr id="3" name="Content Placeholder 2"/>
          <p:cNvSpPr>
            <a:spLocks noGrp="1"/>
          </p:cNvSpPr>
          <p:nvPr>
            <p:ph idx="1"/>
          </p:nvPr>
        </p:nvSpPr>
        <p:spPr>
          <a:xfrm>
            <a:off x="1259632" y="1628800"/>
            <a:ext cx="7498080" cy="4800600"/>
          </a:xfrm>
        </p:spPr>
        <p:txBody>
          <a:bodyPr>
            <a:normAutofit lnSpcReduction="10000"/>
          </a:bodyPr>
          <a:lstStyle/>
          <a:p>
            <a:r>
              <a:rPr lang="en-IE" dirty="0" smtClean="0"/>
              <a:t>Cattle a symbol of wealth as well as survival. Increase in pop= increase in cattle. 80% of pop are farmers</a:t>
            </a:r>
          </a:p>
          <a:p>
            <a:r>
              <a:rPr lang="en-IE" dirty="0" smtClean="0"/>
              <a:t>Cattle increase has led of overgrazing, reducing soil cover and damaging soil.</a:t>
            </a:r>
          </a:p>
          <a:p>
            <a:r>
              <a:rPr lang="en-IE" dirty="0" smtClean="0"/>
              <a:t>Higher pop= demand for wood (fuel/ housing)= deforestation 20%+</a:t>
            </a:r>
          </a:p>
          <a:p>
            <a:r>
              <a:rPr lang="en-IE" dirty="0" smtClean="0"/>
              <a:t>Deforestation= loss in tree= expensive wood to burn= people burn manure depriving land of fertiliser.</a:t>
            </a:r>
            <a:endParaRPr lang="en-US"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75842" name="Picture 2" descr="http://upload.wikimedia.org/wikipedia/commons/thumb/d/dd/Nuba_farming_1.jpg/340px-Nuba_farming_1.jpg">
            <a:hlinkClick r:id="rId3"/>
          </p:cNvPr>
          <p:cNvPicPr>
            <a:picLocks noChangeAspect="1" noChangeArrowheads="1"/>
          </p:cNvPicPr>
          <p:nvPr/>
        </p:nvPicPr>
        <p:blipFill>
          <a:blip r:embed="rId4" cstate="print"/>
          <a:srcRect/>
          <a:stretch>
            <a:fillRect/>
          </a:stretch>
        </p:blipFill>
        <p:spPr bwMode="auto">
          <a:xfrm>
            <a:off x="0" y="836712"/>
            <a:ext cx="5148064" cy="6021288"/>
          </a:xfrm>
          <a:prstGeom prst="rect">
            <a:avLst/>
          </a:prstGeom>
          <a:noFill/>
        </p:spPr>
      </p:pic>
      <p:pic>
        <p:nvPicPr>
          <p:cNvPr id="675844" name="Picture 4" descr="http://upload.wikimedia.org/wikipedia/commons/thumb/3/30/Ashu_land.JPG/340px-Ashu_land.JPG">
            <a:hlinkClick r:id="rId5"/>
          </p:cNvPr>
          <p:cNvPicPr>
            <a:picLocks noChangeAspect="1" noChangeArrowheads="1"/>
          </p:cNvPicPr>
          <p:nvPr/>
        </p:nvPicPr>
        <p:blipFill>
          <a:blip r:embed="rId6" cstate="print"/>
          <a:srcRect/>
          <a:stretch>
            <a:fillRect/>
          </a:stretch>
        </p:blipFill>
        <p:spPr bwMode="auto">
          <a:xfrm>
            <a:off x="4716016" y="836712"/>
            <a:ext cx="4427984" cy="6021288"/>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7890" name="Picture 2" descr="http://www.wri.org/files/wri/images/world_forests.preview.png"/>
          <p:cNvPicPr>
            <a:picLocks noChangeAspect="1" noChangeArrowheads="1"/>
          </p:cNvPicPr>
          <p:nvPr/>
        </p:nvPicPr>
        <p:blipFill>
          <a:blip r:embed="rId3" cstate="print"/>
          <a:srcRect/>
          <a:stretch>
            <a:fillRect/>
          </a:stretch>
        </p:blipFill>
        <p:spPr bwMode="auto">
          <a:xfrm>
            <a:off x="0" y="188640"/>
            <a:ext cx="9110440" cy="6669360"/>
          </a:xfrm>
          <a:prstGeom prst="rect">
            <a:avLst/>
          </a:prstGeom>
          <a:noFill/>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1746" name="Picture 2" descr="desertification"/>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2168" cy="1143000"/>
          </a:xfrm>
        </p:spPr>
        <p:txBody>
          <a:bodyPr>
            <a:normAutofit fontScale="90000"/>
          </a:bodyPr>
          <a:lstStyle/>
          <a:p>
            <a:r>
              <a:rPr lang="en-IE" dirty="0" smtClean="0"/>
              <a:t>Factors contributing to overpopulation and overuse of soil resources.</a:t>
            </a:r>
            <a:br>
              <a:rPr lang="en-IE" dirty="0" smtClean="0"/>
            </a:br>
            <a:r>
              <a:rPr lang="en-IE" dirty="0" smtClean="0"/>
              <a:t>1. Birth Rates</a:t>
            </a:r>
            <a:endParaRPr lang="en-US" dirty="0"/>
          </a:p>
        </p:txBody>
      </p:sp>
      <p:sp>
        <p:nvSpPr>
          <p:cNvPr id="3" name="Content Placeholder 2"/>
          <p:cNvSpPr>
            <a:spLocks noGrp="1"/>
          </p:cNvSpPr>
          <p:nvPr>
            <p:ph idx="1"/>
          </p:nvPr>
        </p:nvSpPr>
        <p:spPr>
          <a:xfrm>
            <a:off x="1259632" y="1628800"/>
            <a:ext cx="7498080" cy="4800600"/>
          </a:xfrm>
        </p:spPr>
        <p:txBody>
          <a:bodyPr>
            <a:normAutofit/>
          </a:bodyPr>
          <a:lstStyle/>
          <a:p>
            <a:r>
              <a:rPr lang="en-IE" dirty="0" smtClean="0"/>
              <a:t>Higher birth rates= areas becoming more crowded and land not left to rest between crops= over cultivation.</a:t>
            </a:r>
          </a:p>
          <a:p>
            <a:r>
              <a:rPr lang="en-IE" dirty="0" smtClean="0"/>
              <a:t>Higher birth rates= higher international debt with cash crops continuously grown land becomes barren</a:t>
            </a:r>
            <a:endParaRPr lang="en-US"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2168" cy="1143000"/>
          </a:xfrm>
        </p:spPr>
        <p:txBody>
          <a:bodyPr>
            <a:normAutofit fontScale="90000"/>
          </a:bodyPr>
          <a:lstStyle/>
          <a:p>
            <a:r>
              <a:rPr lang="en-IE" dirty="0" smtClean="0"/>
              <a:t>Factors contributing to overpopulation and overuse of soil resources.</a:t>
            </a:r>
            <a:br>
              <a:rPr lang="en-IE" dirty="0" smtClean="0"/>
            </a:br>
            <a:r>
              <a:rPr lang="en-IE" dirty="0" smtClean="0"/>
              <a:t>2. Migration </a:t>
            </a:r>
            <a:r>
              <a:rPr lang="en-IE" smtClean="0"/>
              <a:t>and Conflict</a:t>
            </a:r>
            <a:endParaRPr lang="en-US" dirty="0"/>
          </a:p>
        </p:txBody>
      </p:sp>
      <p:sp>
        <p:nvSpPr>
          <p:cNvPr id="3" name="Content Placeholder 2"/>
          <p:cNvSpPr>
            <a:spLocks noGrp="1"/>
          </p:cNvSpPr>
          <p:nvPr>
            <p:ph idx="1"/>
          </p:nvPr>
        </p:nvSpPr>
        <p:spPr>
          <a:xfrm>
            <a:off x="467544" y="1628800"/>
            <a:ext cx="8290168" cy="4800600"/>
          </a:xfrm>
        </p:spPr>
        <p:txBody>
          <a:bodyPr>
            <a:normAutofit/>
          </a:bodyPr>
          <a:lstStyle/>
          <a:p>
            <a:r>
              <a:rPr lang="en-IE" dirty="0" smtClean="0"/>
              <a:t>War and Civil war due to underdevelopment of </a:t>
            </a:r>
            <a:r>
              <a:rPr lang="en-IE" dirty="0" err="1" smtClean="0"/>
              <a:t>Dafur</a:t>
            </a:r>
            <a:r>
              <a:rPr lang="en-IE" dirty="0" smtClean="0"/>
              <a:t> and not protecting farmers.</a:t>
            </a:r>
          </a:p>
          <a:p>
            <a:r>
              <a:rPr lang="en-IE" dirty="0" smtClean="0"/>
              <a:t>Government responded with violence, bombing rural villages. This lead to one million people being internally displaced.</a:t>
            </a:r>
          </a:p>
          <a:p>
            <a:r>
              <a:rPr lang="en-IE" dirty="0" smtClean="0"/>
              <a:t>Political division between N &amp; S.</a:t>
            </a:r>
          </a:p>
          <a:p>
            <a:r>
              <a:rPr lang="en-IE" dirty="0" smtClean="0"/>
              <a:t>At the same time one million + refugees are fleeing from conflict and famine in Ethiopia.</a:t>
            </a:r>
          </a:p>
          <a:p>
            <a:r>
              <a:rPr lang="en-IE" dirty="0" smtClean="0"/>
              <a:t>Huge demand on soil= desertification</a:t>
            </a:r>
            <a:endParaRPr lang="en-US"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3794" name="Picture 2" descr="darfur"/>
          <p:cNvPicPr>
            <a:picLocks noChangeAspect="1" noChangeArrowheads="1"/>
          </p:cNvPicPr>
          <p:nvPr/>
        </p:nvPicPr>
        <p:blipFill>
          <a:blip r:embed="rId3" cstate="print"/>
          <a:srcRect/>
          <a:stretch>
            <a:fillRect/>
          </a:stretch>
        </p:blipFill>
        <p:spPr bwMode="auto">
          <a:xfrm>
            <a:off x="0" y="3284985"/>
            <a:ext cx="4572000" cy="3573016"/>
          </a:xfrm>
          <a:prstGeom prst="rect">
            <a:avLst/>
          </a:prstGeom>
          <a:noFill/>
        </p:spPr>
      </p:pic>
      <p:pic>
        <p:nvPicPr>
          <p:cNvPr id="375810" name="Picture 2" descr="http://upload.wikimedia.org/wikipedia/commons/thumb/0/0d/Darfur_IDPs_1_camp.jpg/220px-Darfur_IDPs_1_camp.jpg">
            <a:hlinkClick r:id="rId4"/>
          </p:cNvPr>
          <p:cNvPicPr>
            <a:picLocks noChangeAspect="1" noChangeArrowheads="1"/>
          </p:cNvPicPr>
          <p:nvPr/>
        </p:nvPicPr>
        <p:blipFill>
          <a:blip r:embed="rId5" cstate="print"/>
          <a:srcRect/>
          <a:stretch>
            <a:fillRect/>
          </a:stretch>
        </p:blipFill>
        <p:spPr bwMode="auto">
          <a:xfrm>
            <a:off x="4379982" y="3284984"/>
            <a:ext cx="4764018" cy="3573016"/>
          </a:xfrm>
          <a:prstGeom prst="rect">
            <a:avLst/>
          </a:prstGeom>
          <a:noFill/>
        </p:spPr>
      </p:pic>
      <p:pic>
        <p:nvPicPr>
          <p:cNvPr id="375812" name="Picture 4" descr="http://t2.gstatic.com/images?q=tbn:ANd9GcS87Vuf1PtEDADSxr5nOcBG-MD-m0Ls_8WlWrdUol8zJW9XZaJF"/>
          <p:cNvPicPr>
            <a:picLocks noChangeAspect="1" noChangeArrowheads="1"/>
          </p:cNvPicPr>
          <p:nvPr/>
        </p:nvPicPr>
        <p:blipFill>
          <a:blip r:embed="rId6" cstate="print"/>
          <a:srcRect/>
          <a:stretch>
            <a:fillRect/>
          </a:stretch>
        </p:blipFill>
        <p:spPr bwMode="auto">
          <a:xfrm>
            <a:off x="2555776" y="332656"/>
            <a:ext cx="4284739" cy="2914254"/>
          </a:xfrm>
          <a:prstGeom prst="rect">
            <a:avLst/>
          </a:prstGeom>
          <a:noFill/>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2531" name="Picture 3"/>
          <p:cNvPicPr>
            <a:picLocks noChangeAspect="1" noChangeArrowheads="1"/>
          </p:cNvPicPr>
          <p:nvPr/>
        </p:nvPicPr>
        <p:blipFill>
          <a:blip r:embed="rId3" cstate="print"/>
          <a:srcRect l="61640" t="30141" r="2923" b="10797"/>
          <a:stretch>
            <a:fillRect/>
          </a:stretch>
        </p:blipFill>
        <p:spPr bwMode="auto">
          <a:xfrm>
            <a:off x="1691680" y="0"/>
            <a:ext cx="5616624" cy="70207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2168" cy="1143000"/>
          </a:xfrm>
        </p:spPr>
        <p:txBody>
          <a:bodyPr>
            <a:normAutofit fontScale="90000"/>
          </a:bodyPr>
          <a:lstStyle/>
          <a:p>
            <a:r>
              <a:rPr lang="en-IE" dirty="0" smtClean="0"/>
              <a:t>Factors contributing to overpopulation and overuse of soil resources.</a:t>
            </a:r>
            <a:br>
              <a:rPr lang="en-IE" dirty="0" smtClean="0"/>
            </a:br>
            <a:r>
              <a:rPr lang="en-IE" dirty="0" smtClean="0"/>
              <a:t>3. Environmental Degradation</a:t>
            </a:r>
            <a:endParaRPr lang="en-US" dirty="0"/>
          </a:p>
        </p:txBody>
      </p:sp>
      <p:sp>
        <p:nvSpPr>
          <p:cNvPr id="3" name="Content Placeholder 2"/>
          <p:cNvSpPr>
            <a:spLocks noGrp="1"/>
          </p:cNvSpPr>
          <p:nvPr>
            <p:ph idx="1"/>
          </p:nvPr>
        </p:nvSpPr>
        <p:spPr>
          <a:xfrm>
            <a:off x="1259632" y="1628800"/>
            <a:ext cx="7498080" cy="4800600"/>
          </a:xfrm>
        </p:spPr>
        <p:txBody>
          <a:bodyPr>
            <a:normAutofit/>
          </a:bodyPr>
          <a:lstStyle/>
          <a:p>
            <a:r>
              <a:rPr lang="en-IE" dirty="0" smtClean="0"/>
              <a:t>Rainfall decreasing as much as 30% leading to 20 years of droughts.</a:t>
            </a:r>
          </a:p>
          <a:p>
            <a:r>
              <a:rPr lang="en-IE" dirty="0" smtClean="0"/>
              <a:t>More wells being sunk, which leads to the water table lowering and drying the soil</a:t>
            </a:r>
          </a:p>
          <a:p>
            <a:r>
              <a:rPr lang="en-IE" dirty="0" smtClean="0"/>
              <a:t>Sudan needs to double its food production to feed its future population,  which is impossible considering its social and climatic conditions.</a:t>
            </a:r>
            <a:endParaRPr lang="en-US"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0482" name="Picture 2"/>
          <p:cNvPicPr>
            <a:picLocks noChangeAspect="1" noChangeArrowheads="1"/>
          </p:cNvPicPr>
          <p:nvPr/>
        </p:nvPicPr>
        <p:blipFill>
          <a:blip r:embed="rId3" cstate="print"/>
          <a:srcRect l="25465" t="38016" r="11044" b="27531"/>
          <a:stretch>
            <a:fillRect/>
          </a:stretch>
        </p:blipFill>
        <p:spPr bwMode="auto">
          <a:xfrm>
            <a:off x="0" y="836712"/>
            <a:ext cx="8846697"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942" y="533400"/>
            <a:ext cx="3929058" cy="609584"/>
          </a:xfrm>
        </p:spPr>
        <p:txBody>
          <a:bodyPr>
            <a:noAutofit/>
          </a:bodyPr>
          <a:lstStyle/>
          <a:p>
            <a:r>
              <a:rPr lang="en-GB" sz="2800" dirty="0" smtClean="0"/>
              <a:t>1.Physical</a:t>
            </a:r>
            <a:br>
              <a:rPr lang="en-GB" sz="2800" dirty="0" smtClean="0"/>
            </a:br>
            <a:r>
              <a:rPr lang="en-GB" sz="2800" dirty="0" smtClean="0"/>
              <a:t>Communications</a:t>
            </a:r>
            <a:endParaRPr lang="en-US" sz="2800" dirty="0"/>
          </a:p>
        </p:txBody>
      </p:sp>
      <p:sp>
        <p:nvSpPr>
          <p:cNvPr id="3" name="Text Placeholder 2"/>
          <p:cNvSpPr>
            <a:spLocks noGrp="1"/>
          </p:cNvSpPr>
          <p:nvPr>
            <p:ph type="body" idx="2"/>
          </p:nvPr>
        </p:nvSpPr>
        <p:spPr>
          <a:xfrm>
            <a:off x="5538846" y="1071546"/>
            <a:ext cx="3605153" cy="5429288"/>
          </a:xfrm>
        </p:spPr>
        <p:txBody>
          <a:bodyPr>
            <a:noAutofit/>
          </a:bodyPr>
          <a:lstStyle/>
          <a:p>
            <a:r>
              <a:rPr lang="en-GB" sz="2400" dirty="0" smtClean="0"/>
              <a:t>Areas that are </a:t>
            </a:r>
            <a:r>
              <a:rPr lang="en-GB" sz="2400" dirty="0" smtClean="0">
                <a:solidFill>
                  <a:srgbClr val="00B050"/>
                </a:solidFill>
              </a:rPr>
              <a:t>not suitable for transport are sparsely populated </a:t>
            </a:r>
            <a:r>
              <a:rPr lang="en-GB" sz="2400" dirty="0" smtClean="0"/>
              <a:t>such as the Alps.</a:t>
            </a:r>
          </a:p>
          <a:p>
            <a:endParaRPr lang="en-GB" sz="2400" dirty="0" smtClean="0"/>
          </a:p>
          <a:p>
            <a:r>
              <a:rPr lang="en-GB" sz="2400" dirty="0" smtClean="0">
                <a:solidFill>
                  <a:srgbClr val="00B050"/>
                </a:solidFill>
              </a:rPr>
              <a:t>Lowland flat areas are suited to the construction of roads and transport links</a:t>
            </a:r>
            <a:r>
              <a:rPr lang="en-GB" sz="2400" dirty="0" smtClean="0"/>
              <a:t>.</a:t>
            </a:r>
          </a:p>
          <a:p>
            <a:endParaRPr lang="en-GB" sz="2400" dirty="0" smtClean="0"/>
          </a:p>
          <a:p>
            <a:endParaRPr lang="en-GB" sz="2400" dirty="0" smtClean="0"/>
          </a:p>
          <a:p>
            <a:endParaRPr lang="en-GB" sz="2400" dirty="0" smtClean="0"/>
          </a:p>
          <a:p>
            <a:endParaRPr lang="en-GB" sz="2400" dirty="0" smtClean="0"/>
          </a:p>
          <a:p>
            <a:r>
              <a:rPr lang="en-GB" sz="2400" dirty="0" smtClean="0">
                <a:solidFill>
                  <a:srgbClr val="FF0000"/>
                </a:solidFill>
              </a:rPr>
              <a:t>Discuss</a:t>
            </a:r>
            <a:endParaRPr lang="en-US" sz="2400" dirty="0" smtClean="0">
              <a:solidFill>
                <a:srgbClr val="FF0000"/>
              </a:solidFill>
            </a:endParaRPr>
          </a:p>
          <a:p>
            <a:endParaRPr lang="en-US" sz="2400" dirty="0"/>
          </a:p>
        </p:txBody>
      </p:sp>
      <p:sp>
        <p:nvSpPr>
          <p:cNvPr id="4" name="Content Placeholder 3"/>
          <p:cNvSpPr>
            <a:spLocks noGrp="1"/>
          </p:cNvSpPr>
          <p:nvPr>
            <p:ph sz="half" idx="1"/>
          </p:nvPr>
        </p:nvSpPr>
        <p:spPr>
          <a:xfrm>
            <a:off x="457200" y="2133600"/>
            <a:ext cx="5050904" cy="3992563"/>
          </a:xfrm>
        </p:spPr>
        <p:txBody>
          <a:bodyPr/>
          <a:lstStyle/>
          <a:p>
            <a:endParaRPr lang="en-US" dirty="0"/>
          </a:p>
        </p:txBody>
      </p:sp>
      <p:pic>
        <p:nvPicPr>
          <p:cNvPr id="5" name="Picture 4" descr="http://coast.gkss.de/loiczbasins/Rotterdam/port_rotterdam.jpg"/>
          <p:cNvPicPr/>
          <p:nvPr/>
        </p:nvPicPr>
        <p:blipFill>
          <a:blip r:embed="rId3" cstate="print"/>
          <a:srcRect/>
          <a:stretch>
            <a:fillRect/>
          </a:stretch>
        </p:blipFill>
        <p:spPr bwMode="auto">
          <a:xfrm>
            <a:off x="500034" y="571480"/>
            <a:ext cx="4643470" cy="5286412"/>
          </a:xfrm>
          <a:prstGeom prst="rect">
            <a:avLst/>
          </a:prstGeom>
          <a:noFill/>
          <a:ln w="9525">
            <a:noFill/>
            <a:miter lim="800000"/>
            <a:headEnd/>
            <a:tailEnd/>
          </a:ln>
        </p:spPr>
      </p:pic>
      <p:pic>
        <p:nvPicPr>
          <p:cNvPr id="6" name="Picture 2" descr="http://images2.wikia.nocookie.net/__cb20101129042828/uncyclopedia/images/b/b2/Plus_sign.png"/>
          <p:cNvPicPr>
            <a:picLocks noChangeAspect="1" noChangeArrowheads="1"/>
          </p:cNvPicPr>
          <p:nvPr/>
        </p:nvPicPr>
        <p:blipFill>
          <a:blip r:embed="rId4" cstate="print"/>
          <a:srcRect/>
          <a:stretch>
            <a:fillRect/>
          </a:stretch>
        </p:blipFill>
        <p:spPr bwMode="auto">
          <a:xfrm>
            <a:off x="6444208" y="3861048"/>
            <a:ext cx="769268" cy="769268"/>
          </a:xfrm>
          <a:prstGeom prst="rect">
            <a:avLst/>
          </a:prstGeom>
          <a:noFill/>
        </p:spPr>
      </p:pic>
      <p:pic>
        <p:nvPicPr>
          <p:cNvPr id="7" name="Picture 2" descr="http://t1.gstatic.com/images?q=tbn:ANd9GcSEF6U_z9QDBx-B4nu38tSz0pE7_RPCtXcon6I3Kj6rPGzluAk9"/>
          <p:cNvPicPr>
            <a:picLocks noChangeAspect="1" noChangeArrowheads="1"/>
          </p:cNvPicPr>
          <p:nvPr/>
        </p:nvPicPr>
        <p:blipFill>
          <a:blip r:embed="rId5" cstate="print"/>
          <a:srcRect/>
          <a:stretch>
            <a:fillRect/>
          </a:stretch>
        </p:blipFill>
        <p:spPr bwMode="auto">
          <a:xfrm>
            <a:off x="4788024" y="1484784"/>
            <a:ext cx="717038" cy="819471"/>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84036" name="Picture 4" descr="http://www.uri.edu/ce/wq/has/Images_Logos/watertable_small.jpg"/>
          <p:cNvPicPr>
            <a:picLocks noChangeAspect="1" noChangeArrowheads="1"/>
          </p:cNvPicPr>
          <p:nvPr/>
        </p:nvPicPr>
        <p:blipFill>
          <a:blip r:embed="rId3" cstate="print"/>
          <a:srcRect/>
          <a:stretch>
            <a:fillRect/>
          </a:stretch>
        </p:blipFill>
        <p:spPr bwMode="auto">
          <a:xfrm>
            <a:off x="0" y="980728"/>
            <a:ext cx="8904958" cy="5877272"/>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cstate="print"/>
          <a:srcRect/>
          <a:stretch>
            <a:fillRect/>
          </a:stretch>
        </p:blipFill>
        <p:spPr bwMode="auto">
          <a:xfrm>
            <a:off x="5292725" y="1169988"/>
            <a:ext cx="3473450" cy="5211762"/>
          </a:xfrm>
          <a:prstGeom prst="rect">
            <a:avLst/>
          </a:prstGeom>
          <a:noFill/>
          <a:ln w="9525">
            <a:noFill/>
            <a:miter lim="800000"/>
            <a:headEnd/>
            <a:tailEnd/>
          </a:ln>
        </p:spPr>
      </p:pic>
      <p:sp>
        <p:nvSpPr>
          <p:cNvPr id="5" name="Rounded Rectangle 4"/>
          <p:cNvSpPr/>
          <p:nvPr/>
        </p:nvSpPr>
        <p:spPr>
          <a:xfrm>
            <a:off x="395288" y="1412875"/>
            <a:ext cx="5329237" cy="4103688"/>
          </a:xfrm>
          <a:prstGeom prst="roundRect">
            <a:avLst>
              <a:gd name="adj" fmla="val 5067"/>
            </a:avLst>
          </a:prstGeom>
          <a:solidFill>
            <a:srgbClr val="0070C0">
              <a:alpha val="78824"/>
            </a:srgbClr>
          </a:solidFill>
          <a:ln w="9525">
            <a:solidFill>
              <a:schemeClr val="bg1"/>
            </a:solidFill>
          </a:ln>
          <a:effectLst>
            <a:outerShdw blurRad="50800" dist="635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6148" name="Rectangle 2"/>
          <p:cNvSpPr>
            <a:spLocks noGrp="1"/>
          </p:cNvSpPr>
          <p:nvPr>
            <p:ph type="title"/>
          </p:nvPr>
        </p:nvSpPr>
        <p:spPr>
          <a:xfrm>
            <a:off x="468313" y="130175"/>
            <a:ext cx="8229600" cy="419100"/>
          </a:xfrm>
        </p:spPr>
        <p:txBody>
          <a:bodyPr/>
          <a:lstStyle/>
          <a:p>
            <a:pPr eaLnBrk="1" hangingPunct="1"/>
            <a:r>
              <a:rPr lang="en-US" altLang="ja-JP" sz="1900" b="1" smtClean="0">
                <a:solidFill>
                  <a:srgbClr val="002060"/>
                </a:solidFill>
                <a:latin typeface="Trebuchet MS" pitchFamily="34" charset="0"/>
              </a:rPr>
              <a:t>Chapter 2: Human Development &amp; Overpopulation</a:t>
            </a:r>
          </a:p>
        </p:txBody>
      </p:sp>
      <p:sp>
        <p:nvSpPr>
          <p:cNvPr id="107523" name="Rectangle 3"/>
          <p:cNvSpPr>
            <a:spLocks noGrp="1"/>
          </p:cNvSpPr>
          <p:nvPr>
            <p:ph idx="1"/>
          </p:nvPr>
        </p:nvSpPr>
        <p:spPr>
          <a:xfrm>
            <a:off x="323850" y="765175"/>
            <a:ext cx="5761038" cy="647700"/>
          </a:xfrm>
        </p:spPr>
        <p:txBody>
          <a:bodyPr/>
          <a:lstStyle/>
          <a:p>
            <a:pPr marL="0" indent="0" eaLnBrk="1" hangingPunct="1">
              <a:buFont typeface="Arial" charset="0"/>
              <a:buNone/>
              <a:defRPr/>
            </a:pPr>
            <a:r>
              <a:rPr lang="en-US" altLang="ja-JP" sz="1900" b="1" i="1" dirty="0" smtClean="0">
                <a:solidFill>
                  <a:schemeClr val="tx1">
                    <a:lumMod val="75000"/>
                    <a:lumOff val="25000"/>
                  </a:schemeClr>
                </a:solidFill>
                <a:latin typeface="Trebuchet MS" pitchFamily="34" charset="0"/>
              </a:rPr>
              <a:t>Influence of society &amp; culture on population </a:t>
            </a:r>
          </a:p>
        </p:txBody>
      </p:sp>
      <p:sp>
        <p:nvSpPr>
          <p:cNvPr id="7" name="TextBox 6"/>
          <p:cNvSpPr txBox="1">
            <a:spLocks noChangeArrowheads="1"/>
          </p:cNvSpPr>
          <p:nvPr/>
        </p:nvSpPr>
        <p:spPr bwMode="auto">
          <a:xfrm>
            <a:off x="539750" y="1700213"/>
            <a:ext cx="44704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002060"/>
              </a:buClr>
              <a:buFont typeface="Trebuchet MS" pitchFamily="34" charset="0"/>
              <a:buChar char="●"/>
              <a:defRPr/>
            </a:pPr>
            <a:r>
              <a:rPr lang="en-US" altLang="ja-JP" b="1" dirty="0" smtClean="0">
                <a:solidFill>
                  <a:schemeClr val="bg1"/>
                </a:solidFill>
                <a:latin typeface="Trebuchet MS" pitchFamily="34" charset="0"/>
              </a:rPr>
              <a:t>  </a:t>
            </a:r>
            <a:r>
              <a:rPr lang="en-US" altLang="ja-JP" b="1" dirty="0" smtClean="0">
                <a:solidFill>
                  <a:schemeClr val="bg1"/>
                </a:solidFill>
                <a:latin typeface="+mj-lt"/>
              </a:rPr>
              <a:t>Status of women</a:t>
            </a:r>
          </a:p>
          <a:p>
            <a:pPr lvl="1" eaLnBrk="1" hangingPunct="1">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Developing world: low status</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Less education: India, 62% illiterate</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Marry very young, role = produce sons</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High rate of child malnutrition</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India: 20% world’s maternal deaths, </a:t>
            </a:r>
            <a:br>
              <a:rPr lang="en-US" altLang="ja-JP" dirty="0" smtClean="0">
                <a:solidFill>
                  <a:schemeClr val="bg1"/>
                </a:solidFill>
                <a:latin typeface="+mj-lt"/>
              </a:rPr>
            </a:br>
            <a:r>
              <a:rPr lang="en-US" altLang="ja-JP" dirty="0" smtClean="0">
                <a:solidFill>
                  <a:schemeClr val="bg1"/>
                </a:solidFill>
                <a:latin typeface="+mj-lt"/>
              </a:rPr>
              <a:t>    25% child deaths </a:t>
            </a:r>
          </a:p>
          <a:p>
            <a:pPr eaLnBrk="1" hangingPunct="1">
              <a:defRPr/>
            </a:pPr>
            <a:endParaRPr lang="en-I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fade">
                                      <p:cBhvr>
                                        <p:cTn id="7" dur="500"/>
                                        <p:tgtEl>
                                          <p:spTgt spid="10752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1"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slide(fromTop)">
                                      <p:cBhvr>
                                        <p:cTn id="24" dur="500"/>
                                        <p:tgtEl>
                                          <p:spTgt spid="7">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1"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slide(fromTop)">
                                      <p:cBhvr>
                                        <p:cTn id="29" dur="500"/>
                                        <p:tgtEl>
                                          <p:spTgt spid="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1"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slide(fromTop)">
                                      <p:cBhvr>
                                        <p:cTn id="34" dur="500"/>
                                        <p:tgtEl>
                                          <p:spTgt spid="7">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1"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slide(fromTop)">
                                      <p:cBhvr>
                                        <p:cTn id="39" dur="500"/>
                                        <p:tgtEl>
                                          <p:spTgt spid="7">
                                            <p:txEl>
                                              <p:pRg st="8" end="8"/>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1" fill="hold" nodeType="clickEffect">
                                  <p:stCondLst>
                                    <p:cond delay="0"/>
                                  </p:stCondLst>
                                  <p:childTnLst>
                                    <p:set>
                                      <p:cBhvr>
                                        <p:cTn id="43" dur="1" fill="hold">
                                          <p:stCondLst>
                                            <p:cond delay="0"/>
                                          </p:stCondLst>
                                        </p:cTn>
                                        <p:tgtEl>
                                          <p:spTgt spid="7">
                                            <p:txEl>
                                              <p:pRg st="10" end="10"/>
                                            </p:txEl>
                                          </p:spTgt>
                                        </p:tgtEl>
                                        <p:attrNameLst>
                                          <p:attrName>style.visibility</p:attrName>
                                        </p:attrNameLst>
                                      </p:cBhvr>
                                      <p:to>
                                        <p:strVal val="visible"/>
                                      </p:to>
                                    </p:set>
                                    <p:animEffect transition="in" filter="slide(fromTop)">
                                      <p:cBhvr>
                                        <p:cTn id="44"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3" cstate="print"/>
          <a:srcRect/>
          <a:stretch>
            <a:fillRect/>
          </a:stretch>
        </p:blipFill>
        <p:spPr bwMode="auto">
          <a:xfrm>
            <a:off x="5292725" y="1169988"/>
            <a:ext cx="3473450" cy="5211762"/>
          </a:xfrm>
          <a:prstGeom prst="rect">
            <a:avLst/>
          </a:prstGeom>
          <a:noFill/>
          <a:ln w="9525">
            <a:noFill/>
            <a:miter lim="800000"/>
            <a:headEnd/>
            <a:tailEnd/>
          </a:ln>
        </p:spPr>
      </p:pic>
      <p:sp>
        <p:nvSpPr>
          <p:cNvPr id="7171" name="Rectangle 2"/>
          <p:cNvSpPr>
            <a:spLocks noGrp="1"/>
          </p:cNvSpPr>
          <p:nvPr>
            <p:ph type="title"/>
          </p:nvPr>
        </p:nvSpPr>
        <p:spPr>
          <a:xfrm>
            <a:off x="468313" y="130175"/>
            <a:ext cx="8229600" cy="419100"/>
          </a:xfrm>
        </p:spPr>
        <p:txBody>
          <a:bodyPr/>
          <a:lstStyle/>
          <a:p>
            <a:pPr eaLnBrk="1" hangingPunct="1"/>
            <a:r>
              <a:rPr lang="en-US" altLang="ja-JP" sz="1900" b="1" smtClean="0">
                <a:solidFill>
                  <a:srgbClr val="002060"/>
                </a:solidFill>
                <a:latin typeface="Trebuchet MS" pitchFamily="34" charset="0"/>
              </a:rPr>
              <a:t>Chapter 2: Human Development &amp; Overpopulation</a:t>
            </a:r>
          </a:p>
        </p:txBody>
      </p:sp>
      <p:sp>
        <p:nvSpPr>
          <p:cNvPr id="108547" name="Rectangle 3"/>
          <p:cNvSpPr>
            <a:spLocks noGrp="1"/>
          </p:cNvSpPr>
          <p:nvPr>
            <p:ph idx="1"/>
          </p:nvPr>
        </p:nvSpPr>
        <p:spPr>
          <a:xfrm>
            <a:off x="457200" y="765175"/>
            <a:ext cx="8229600" cy="576263"/>
          </a:xfrm>
        </p:spPr>
        <p:txBody>
          <a:bodyPr/>
          <a:lstStyle/>
          <a:p>
            <a:pPr marL="0" indent="0" eaLnBrk="1" hangingPunct="1">
              <a:buFont typeface="Arial" charset="0"/>
              <a:buNone/>
              <a:defRPr/>
            </a:pPr>
            <a:r>
              <a:rPr lang="en-US" altLang="ja-JP" sz="1900" b="1" i="1" dirty="0" smtClean="0">
                <a:solidFill>
                  <a:schemeClr val="tx1">
                    <a:lumMod val="75000"/>
                    <a:lumOff val="25000"/>
                  </a:schemeClr>
                </a:solidFill>
                <a:latin typeface="Trebuchet MS" pitchFamily="34" charset="0"/>
              </a:rPr>
              <a:t>Influence of society &amp; culture on population </a:t>
            </a:r>
          </a:p>
        </p:txBody>
      </p:sp>
      <p:sp>
        <p:nvSpPr>
          <p:cNvPr id="5" name="Rounded Rectangle 4"/>
          <p:cNvSpPr/>
          <p:nvPr/>
        </p:nvSpPr>
        <p:spPr>
          <a:xfrm>
            <a:off x="395288" y="1412875"/>
            <a:ext cx="6048375" cy="3744913"/>
          </a:xfrm>
          <a:prstGeom prst="roundRect">
            <a:avLst>
              <a:gd name="adj" fmla="val 5067"/>
            </a:avLst>
          </a:prstGeom>
          <a:solidFill>
            <a:srgbClr val="0070C0">
              <a:alpha val="78824"/>
            </a:srgbClr>
          </a:solidFill>
          <a:ln w="9525">
            <a:solidFill>
              <a:schemeClr val="bg1"/>
            </a:solidFill>
          </a:ln>
          <a:effectLst>
            <a:outerShdw blurRad="50800" dist="635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6" name="TextBox 5"/>
          <p:cNvSpPr txBox="1">
            <a:spLocks noChangeArrowheads="1"/>
          </p:cNvSpPr>
          <p:nvPr/>
        </p:nvSpPr>
        <p:spPr bwMode="auto">
          <a:xfrm>
            <a:off x="539750" y="1628775"/>
            <a:ext cx="52546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002060"/>
              </a:buClr>
              <a:buFont typeface="Trebuchet MS" pitchFamily="34" charset="0"/>
              <a:buChar char="●"/>
              <a:defRPr/>
            </a:pPr>
            <a:r>
              <a:rPr lang="en-US" altLang="ja-JP" b="1" dirty="0" smtClean="0">
                <a:solidFill>
                  <a:schemeClr val="bg1"/>
                </a:solidFill>
                <a:latin typeface="Trebuchet MS" pitchFamily="34" charset="0"/>
              </a:rPr>
              <a:t>  </a:t>
            </a:r>
            <a:r>
              <a:rPr lang="en-US" altLang="ja-JP" b="1" dirty="0" smtClean="0">
                <a:solidFill>
                  <a:schemeClr val="bg1"/>
                </a:solidFill>
                <a:latin typeface="+mj-lt"/>
              </a:rPr>
              <a:t>Religion</a:t>
            </a:r>
          </a:p>
          <a:p>
            <a:pPr lvl="1" eaLnBrk="1" hangingPunct="1">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Strong religious influence = high birth rates</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Oppose artificial birth control &amp; abortion</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Ireland 1970s, Catholic; </a:t>
            </a:r>
            <a:br>
              <a:rPr lang="en-US" altLang="ja-JP" dirty="0" smtClean="0">
                <a:solidFill>
                  <a:schemeClr val="bg1"/>
                </a:solidFill>
                <a:latin typeface="+mj-lt"/>
              </a:rPr>
            </a:br>
            <a:r>
              <a:rPr lang="en-US" altLang="ja-JP" dirty="0" smtClean="0">
                <a:solidFill>
                  <a:schemeClr val="bg1"/>
                </a:solidFill>
                <a:latin typeface="+mj-lt"/>
              </a:rPr>
              <a:t>    Muslim countries, Saudi Arabia; South America</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Catholic influence declining – </a:t>
            </a:r>
            <a:br>
              <a:rPr lang="en-US" altLang="ja-JP" dirty="0" smtClean="0">
                <a:solidFill>
                  <a:schemeClr val="bg1"/>
                </a:solidFill>
                <a:latin typeface="+mj-lt"/>
              </a:rPr>
            </a:br>
            <a:r>
              <a:rPr lang="en-US" altLang="ja-JP" dirty="0" smtClean="0">
                <a:solidFill>
                  <a:schemeClr val="bg1"/>
                </a:solidFill>
                <a:latin typeface="+mj-lt"/>
              </a:rPr>
              <a:t>    Italy, 1.3 births per mother per year </a:t>
            </a:r>
          </a:p>
          <a:p>
            <a:pPr eaLnBrk="1" hangingPunct="1">
              <a:defRPr/>
            </a:pPr>
            <a:endParaRPr lang="en-I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500"/>
                                        <p:tgtEl>
                                          <p:spTgt spid="108547">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slide(fromTop)">
                                      <p:cBhvr>
                                        <p:cTn id="20" dur="500"/>
                                        <p:tgtEl>
                                          <p:spTgt spid="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slide(fromTop)">
                                      <p:cBhvr>
                                        <p:cTn id="25" dur="500"/>
                                        <p:tgtEl>
                                          <p:spTgt spid="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1"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slide(fromTop)">
                                      <p:cBhvr>
                                        <p:cTn id="30" dur="500"/>
                                        <p:tgtEl>
                                          <p:spTgt spid="6">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1"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slide(fromTop)">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p:cNvPicPr>
          <p:nvPr/>
        </p:nvPicPr>
        <p:blipFill>
          <a:blip r:embed="rId3" cstate="print"/>
          <a:srcRect/>
          <a:stretch>
            <a:fillRect/>
          </a:stretch>
        </p:blipFill>
        <p:spPr bwMode="auto">
          <a:xfrm>
            <a:off x="5292725" y="1169988"/>
            <a:ext cx="3473450" cy="5211762"/>
          </a:xfrm>
          <a:prstGeom prst="rect">
            <a:avLst/>
          </a:prstGeom>
          <a:noFill/>
          <a:ln w="9525">
            <a:noFill/>
            <a:miter lim="800000"/>
            <a:headEnd/>
            <a:tailEnd/>
          </a:ln>
        </p:spPr>
      </p:pic>
      <p:sp>
        <p:nvSpPr>
          <p:cNvPr id="5" name="Rounded Rectangle 4"/>
          <p:cNvSpPr/>
          <p:nvPr/>
        </p:nvSpPr>
        <p:spPr>
          <a:xfrm>
            <a:off x="395288" y="1412875"/>
            <a:ext cx="5472112" cy="3024188"/>
          </a:xfrm>
          <a:prstGeom prst="roundRect">
            <a:avLst>
              <a:gd name="adj" fmla="val 5067"/>
            </a:avLst>
          </a:prstGeom>
          <a:solidFill>
            <a:srgbClr val="0070C0">
              <a:alpha val="78824"/>
            </a:srgbClr>
          </a:solidFill>
          <a:ln w="9525">
            <a:solidFill>
              <a:schemeClr val="bg1"/>
            </a:solidFill>
          </a:ln>
          <a:effectLst>
            <a:outerShdw blurRad="50800" dist="635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8196" name="Rectangle 2"/>
          <p:cNvSpPr>
            <a:spLocks noGrp="1"/>
          </p:cNvSpPr>
          <p:nvPr>
            <p:ph type="title"/>
          </p:nvPr>
        </p:nvSpPr>
        <p:spPr>
          <a:xfrm>
            <a:off x="468313" y="130175"/>
            <a:ext cx="8229600" cy="419100"/>
          </a:xfrm>
        </p:spPr>
        <p:txBody>
          <a:bodyPr/>
          <a:lstStyle/>
          <a:p>
            <a:pPr eaLnBrk="1" hangingPunct="1"/>
            <a:r>
              <a:rPr lang="en-US" altLang="ja-JP" sz="1900" b="1" smtClean="0">
                <a:solidFill>
                  <a:srgbClr val="002060"/>
                </a:solidFill>
                <a:latin typeface="Trebuchet MS" pitchFamily="34" charset="0"/>
              </a:rPr>
              <a:t>Chapter 2: Human Development &amp; Overpopulation</a:t>
            </a:r>
          </a:p>
        </p:txBody>
      </p:sp>
      <p:sp>
        <p:nvSpPr>
          <p:cNvPr id="109571" name="Rectangle 3"/>
          <p:cNvSpPr>
            <a:spLocks noGrp="1"/>
          </p:cNvSpPr>
          <p:nvPr>
            <p:ph idx="1"/>
          </p:nvPr>
        </p:nvSpPr>
        <p:spPr>
          <a:xfrm>
            <a:off x="395288" y="765175"/>
            <a:ext cx="6130925" cy="649288"/>
          </a:xfrm>
        </p:spPr>
        <p:txBody>
          <a:bodyPr/>
          <a:lstStyle/>
          <a:p>
            <a:pPr marL="0" indent="0" eaLnBrk="1" hangingPunct="1">
              <a:buFont typeface="Arial" charset="0"/>
              <a:buNone/>
              <a:defRPr/>
            </a:pPr>
            <a:r>
              <a:rPr lang="en-US" altLang="ja-JP" sz="1900" b="1" i="1" dirty="0" smtClean="0">
                <a:solidFill>
                  <a:schemeClr val="tx1">
                    <a:lumMod val="75000"/>
                    <a:lumOff val="25000"/>
                  </a:schemeClr>
                </a:solidFill>
                <a:latin typeface="Trebuchet MS" pitchFamily="34" charset="0"/>
              </a:rPr>
              <a:t>Influence of society &amp; culture on population </a:t>
            </a:r>
          </a:p>
        </p:txBody>
      </p:sp>
      <p:sp>
        <p:nvSpPr>
          <p:cNvPr id="6" name="TextBox 5"/>
          <p:cNvSpPr txBox="1">
            <a:spLocks noChangeArrowheads="1"/>
          </p:cNvSpPr>
          <p:nvPr/>
        </p:nvSpPr>
        <p:spPr bwMode="auto">
          <a:xfrm>
            <a:off x="684213" y="1628775"/>
            <a:ext cx="525621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002060"/>
              </a:buClr>
              <a:buFont typeface="Trebuchet MS" pitchFamily="34" charset="0"/>
              <a:buChar char="●"/>
              <a:defRPr/>
            </a:pPr>
            <a:r>
              <a:rPr lang="en-US" altLang="ja-JP" b="1" dirty="0" smtClean="0">
                <a:solidFill>
                  <a:schemeClr val="bg1"/>
                </a:solidFill>
              </a:rPr>
              <a:t>  </a:t>
            </a:r>
            <a:r>
              <a:rPr lang="en-US" altLang="ja-JP" b="1" dirty="0" smtClean="0">
                <a:solidFill>
                  <a:schemeClr val="bg1"/>
                </a:solidFill>
                <a:latin typeface="Trebuchet MS" pitchFamily="34" charset="0"/>
              </a:rPr>
              <a:t>Local customs</a:t>
            </a:r>
          </a:p>
          <a:p>
            <a:pPr lvl="1" eaLnBrk="1" hangingPunct="1">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India: no. of children indicates virility</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Desire for sons</a:t>
            </a:r>
          </a:p>
          <a:p>
            <a:pPr lvl="1" eaLnBrk="1" hangingPunct="1">
              <a:buClr>
                <a:schemeClr val="bg1"/>
              </a:buClr>
              <a:buFont typeface="Wingdings" pitchFamily="2" charset="2"/>
              <a:buChar char="§"/>
              <a:defRPr/>
            </a:pPr>
            <a:endParaRPr lang="en-US" altLang="ja-JP" dirty="0" smtClean="0">
              <a:solidFill>
                <a:schemeClr val="bg1"/>
              </a:solidFill>
              <a:latin typeface="+mj-lt"/>
            </a:endParaRPr>
          </a:p>
          <a:p>
            <a:pPr lvl="1" eaLnBrk="1" hangingPunct="1">
              <a:buClr>
                <a:schemeClr val="bg1"/>
              </a:buClr>
              <a:buFont typeface="Wingdings" pitchFamily="2" charset="2"/>
              <a:buChar char="§"/>
              <a:defRPr/>
            </a:pPr>
            <a:r>
              <a:rPr lang="en-US" altLang="ja-JP" dirty="0" smtClean="0">
                <a:solidFill>
                  <a:schemeClr val="bg1"/>
                </a:solidFill>
                <a:latin typeface="+mj-lt"/>
              </a:rPr>
              <a:t>  Larger families – </a:t>
            </a:r>
            <a:br>
              <a:rPr lang="en-US" altLang="ja-JP" dirty="0" smtClean="0">
                <a:solidFill>
                  <a:schemeClr val="bg1"/>
                </a:solidFill>
                <a:latin typeface="+mj-lt"/>
              </a:rPr>
            </a:br>
            <a:r>
              <a:rPr lang="en-US" altLang="ja-JP" dirty="0" smtClean="0">
                <a:solidFill>
                  <a:schemeClr val="bg1"/>
                </a:solidFill>
                <a:latin typeface="+mj-lt"/>
              </a:rPr>
              <a:t>    economic advantage, insurance </a:t>
            </a:r>
          </a:p>
          <a:p>
            <a:pPr eaLnBrk="1" hangingPunct="1">
              <a:defRPr/>
            </a:pPr>
            <a:endParaRPr lang="en-IE" dirty="0" smtClean="0">
              <a:solidFill>
                <a:schemeClr val="bg1"/>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slide(fromTop)">
                                      <p:cBhvr>
                                        <p:cTn id="20" dur="500"/>
                                        <p:tgtEl>
                                          <p:spTgt spid="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slide(fromTop)">
                                      <p:cBhvr>
                                        <p:cTn id="25" dur="500"/>
                                        <p:tgtEl>
                                          <p:spTgt spid="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1" fill="hold" nodeType="clickEffect">
                                  <p:stCondLst>
                                    <p:cond delay="0"/>
                                  </p:stCondLst>
                                  <p:childTnLst>
                                    <p:set>
                                      <p:cBhvr>
                                        <p:cTn id="29" dur="1" fill="hold">
                                          <p:stCondLst>
                                            <p:cond delay="0"/>
                                          </p:stCondLst>
                                        </p:cTn>
                                        <p:tgtEl>
                                          <p:spTgt spid="6">
                                            <p:txEl>
                                              <p:charRg st="81" end="136"/>
                                            </p:txEl>
                                          </p:spTgt>
                                        </p:tgtEl>
                                        <p:attrNameLst>
                                          <p:attrName>style.visibility</p:attrName>
                                        </p:attrNameLst>
                                      </p:cBhvr>
                                      <p:to>
                                        <p:strVal val="visible"/>
                                      </p:to>
                                    </p:set>
                                    <p:animEffect transition="in" filter="slide(fromTop)">
                                      <p:cBhvr>
                                        <p:cTn id="30" dur="500"/>
                                        <p:tgtEl>
                                          <p:spTgt spid="6">
                                            <p:txEl>
                                              <p:charRg st="81" end="13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Technologies Impact on Population</a:t>
            </a:r>
            <a:endParaRPr lang="en-US" dirty="0"/>
          </a:p>
        </p:txBody>
      </p:sp>
      <p:sp>
        <p:nvSpPr>
          <p:cNvPr id="5" name="Subtitle 4"/>
          <p:cNvSpPr>
            <a:spLocks noGrp="1"/>
          </p:cNvSpPr>
          <p:nvPr>
            <p:ph type="subTitle" idx="1"/>
          </p:nvPr>
        </p:nvSpPr>
        <p:spPr/>
        <p:txBody>
          <a:bodyPr/>
          <a:lstStyle/>
          <a:p>
            <a:endParaRPr lang="en-US"/>
          </a:p>
        </p:txBody>
      </p:sp>
      <p:pic>
        <p:nvPicPr>
          <p:cNvPr id="688130" name="Picture 2" descr="http://t0.gstatic.com/images?q=tbn:ANd9GcRQCuXQcqM7pPjZwVs8Cciv0wwe-HUXBns-uUYaKx9wCE13JnoNkA"/>
          <p:cNvPicPr>
            <a:picLocks noChangeAspect="1" noChangeArrowheads="1"/>
          </p:cNvPicPr>
          <p:nvPr/>
        </p:nvPicPr>
        <p:blipFill>
          <a:blip r:embed="rId3" cstate="print"/>
          <a:srcRect/>
          <a:stretch>
            <a:fillRect/>
          </a:stretch>
        </p:blipFill>
        <p:spPr bwMode="auto">
          <a:xfrm>
            <a:off x="3059832" y="1767599"/>
            <a:ext cx="4318495" cy="5090402"/>
          </a:xfrm>
          <a:prstGeom prst="rect">
            <a:avLst/>
          </a:prstGeom>
          <a:noFill/>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cstate="print"/>
          <a:srcRect/>
          <a:stretch>
            <a:fillRect/>
          </a:stretch>
        </p:blipFill>
        <p:spPr bwMode="auto">
          <a:xfrm>
            <a:off x="5260975" y="1195388"/>
            <a:ext cx="3663950" cy="5329237"/>
          </a:xfrm>
          <a:prstGeom prst="rect">
            <a:avLst/>
          </a:prstGeom>
          <a:noFill/>
          <a:ln w="9525">
            <a:noFill/>
            <a:miter lim="800000"/>
            <a:headEnd/>
            <a:tailEnd/>
          </a:ln>
        </p:spPr>
      </p:pic>
      <p:sp>
        <p:nvSpPr>
          <p:cNvPr id="13315" name="Rectangle 2"/>
          <p:cNvSpPr>
            <a:spLocks noGrp="1"/>
          </p:cNvSpPr>
          <p:nvPr>
            <p:ph type="title"/>
          </p:nvPr>
        </p:nvSpPr>
        <p:spPr>
          <a:xfrm>
            <a:off x="468313" y="130175"/>
            <a:ext cx="8229600" cy="419100"/>
          </a:xfrm>
        </p:spPr>
        <p:txBody>
          <a:bodyPr/>
          <a:lstStyle/>
          <a:p>
            <a:pPr eaLnBrk="1" hangingPunct="1"/>
            <a:r>
              <a:rPr lang="en-US" altLang="ja-JP" sz="1900" b="1" smtClean="0">
                <a:solidFill>
                  <a:srgbClr val="002060"/>
                </a:solidFill>
                <a:latin typeface="Trebuchet MS" pitchFamily="34" charset="0"/>
              </a:rPr>
              <a:t>Chapter 2: Human Development &amp; Overpopulation</a:t>
            </a:r>
          </a:p>
        </p:txBody>
      </p:sp>
      <p:sp>
        <p:nvSpPr>
          <p:cNvPr id="114691" name="Rectangle 3"/>
          <p:cNvSpPr>
            <a:spLocks noGrp="1"/>
          </p:cNvSpPr>
          <p:nvPr>
            <p:ph idx="1"/>
          </p:nvPr>
        </p:nvSpPr>
        <p:spPr>
          <a:xfrm>
            <a:off x="457200" y="765175"/>
            <a:ext cx="6130925" cy="503238"/>
          </a:xfrm>
        </p:spPr>
        <p:txBody>
          <a:bodyPr/>
          <a:lstStyle/>
          <a:p>
            <a:pPr marL="0" indent="0" eaLnBrk="1" hangingPunct="1">
              <a:buFont typeface="Arial" charset="0"/>
              <a:buNone/>
              <a:defRPr/>
            </a:pPr>
            <a:r>
              <a:rPr lang="en-US" altLang="ja-JP" sz="1900" b="1" i="1" dirty="0" smtClean="0">
                <a:solidFill>
                  <a:schemeClr val="tx1">
                    <a:lumMod val="75000"/>
                    <a:lumOff val="25000"/>
                  </a:schemeClr>
                </a:solidFill>
                <a:latin typeface="Trebuchet MS" pitchFamily="34" charset="0"/>
              </a:rPr>
              <a:t>Impact of technology on population growth</a:t>
            </a:r>
          </a:p>
          <a:p>
            <a:pPr eaLnBrk="1" hangingPunct="1">
              <a:defRPr/>
            </a:pPr>
            <a:endParaRPr lang="en-US" altLang="ja-JP" i="1" dirty="0" smtClean="0"/>
          </a:p>
        </p:txBody>
      </p:sp>
      <p:sp>
        <p:nvSpPr>
          <p:cNvPr id="8" name="Rounded Rectangle 7"/>
          <p:cNvSpPr/>
          <p:nvPr/>
        </p:nvSpPr>
        <p:spPr>
          <a:xfrm>
            <a:off x="395288" y="1341438"/>
            <a:ext cx="6697662" cy="4751387"/>
          </a:xfrm>
          <a:prstGeom prst="roundRect">
            <a:avLst>
              <a:gd name="adj" fmla="val 5067"/>
            </a:avLst>
          </a:prstGeom>
          <a:solidFill>
            <a:srgbClr val="0070C0">
              <a:alpha val="78039"/>
            </a:srgbClr>
          </a:solidFill>
          <a:ln w="12700">
            <a:solidFill>
              <a:schemeClr val="bg1"/>
            </a:solidFill>
          </a:ln>
          <a:effectLst>
            <a:outerShdw blurRad="88900" dist="762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 name="TextBox 2"/>
          <p:cNvSpPr txBox="1">
            <a:spLocks noChangeArrowheads="1"/>
          </p:cNvSpPr>
          <p:nvPr/>
        </p:nvSpPr>
        <p:spPr bwMode="auto">
          <a:xfrm>
            <a:off x="552450" y="1492250"/>
            <a:ext cx="6396038"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68580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2600"/>
              </a:lnSpc>
              <a:buClr>
                <a:schemeClr val="bg1"/>
              </a:buClr>
              <a:buFont typeface="Wingdings" pitchFamily="2" charset="2"/>
              <a:buChar char="§"/>
              <a:defRPr/>
            </a:pPr>
            <a:r>
              <a:rPr lang="en-US" altLang="ja-JP" sz="1700" dirty="0" smtClean="0">
                <a:solidFill>
                  <a:schemeClr val="bg1"/>
                </a:solidFill>
                <a:latin typeface="Trebuchet MS" pitchFamily="34" charset="0"/>
              </a:rPr>
              <a:t>  </a:t>
            </a:r>
            <a:r>
              <a:rPr lang="en-US" altLang="ja-JP" dirty="0" smtClean="0">
                <a:solidFill>
                  <a:schemeClr val="bg1"/>
                </a:solidFill>
                <a:latin typeface="+mj-lt"/>
              </a:rPr>
              <a:t>Agricultural Revolution</a:t>
            </a:r>
          </a:p>
          <a:p>
            <a:pPr eaLnBrk="1" hangingPunct="1">
              <a:lnSpc>
                <a:spcPts val="2600"/>
              </a:lnSpc>
              <a:buClr>
                <a:schemeClr val="bg1"/>
              </a:buClr>
              <a:buFont typeface="Wingdings" pitchFamily="2" charset="2"/>
              <a:buChar char="§"/>
              <a:defRPr/>
            </a:pPr>
            <a:r>
              <a:rPr lang="en-US" altLang="ja-JP" dirty="0" smtClean="0">
                <a:solidFill>
                  <a:schemeClr val="bg1"/>
                </a:solidFill>
                <a:latin typeface="+mj-lt"/>
              </a:rPr>
              <a:t>  GM foods &amp; the Green Revolution</a:t>
            </a:r>
          </a:p>
          <a:p>
            <a:pPr eaLnBrk="1" hangingPunct="1">
              <a:lnSpc>
                <a:spcPts val="2600"/>
              </a:lnSpc>
              <a:buClr>
                <a:schemeClr val="bg1"/>
              </a:buClr>
              <a:buFont typeface="Wingdings" pitchFamily="2" charset="2"/>
              <a:buChar char="§"/>
              <a:defRPr/>
            </a:pPr>
            <a:r>
              <a:rPr lang="en-US" altLang="ja-JP" dirty="0" smtClean="0">
                <a:solidFill>
                  <a:schemeClr val="bg1"/>
                </a:solidFill>
                <a:latin typeface="+mj-lt"/>
              </a:rPr>
              <a:t>  Medical improvements</a:t>
            </a:r>
          </a:p>
          <a:p>
            <a:pPr eaLnBrk="1" hangingPunct="1">
              <a:lnSpc>
                <a:spcPts val="2600"/>
              </a:lnSpc>
              <a:buClr>
                <a:schemeClr val="bg1"/>
              </a:buClr>
              <a:buFont typeface="Wingdings" pitchFamily="2" charset="2"/>
              <a:buChar char="§"/>
              <a:defRPr/>
            </a:pPr>
            <a:r>
              <a:rPr lang="en-US" altLang="ja-JP" dirty="0" smtClean="0">
                <a:solidFill>
                  <a:schemeClr val="bg1"/>
                </a:solidFill>
                <a:latin typeface="+mj-lt"/>
              </a:rPr>
              <a:t>  Ecological footprint</a:t>
            </a:r>
          </a:p>
          <a:p>
            <a:pPr eaLnBrk="1" hangingPunct="1">
              <a:lnSpc>
                <a:spcPts val="2600"/>
              </a:lnSpc>
              <a:buClr>
                <a:schemeClr val="bg1"/>
              </a:buClr>
              <a:buFont typeface="Wingdings" pitchFamily="2" charset="2"/>
              <a:buChar char="§"/>
              <a:defRPr/>
            </a:pPr>
            <a:r>
              <a:rPr lang="en-US" altLang="ja-JP" dirty="0" smtClean="0">
                <a:solidFill>
                  <a:schemeClr val="bg1"/>
                </a:solidFill>
                <a:latin typeface="+mj-lt"/>
              </a:rPr>
              <a:t>  Impact of income levels on population</a:t>
            </a:r>
          </a:p>
          <a:p>
            <a:pPr eaLnBrk="1" hangingPunct="1">
              <a:lnSpc>
                <a:spcPts val="1000"/>
              </a:lnSpc>
              <a:buClr>
                <a:srgbClr val="002060"/>
              </a:buClr>
              <a:buFont typeface="Wingdings" pitchFamily="2" charset="2"/>
              <a:buChar char="§"/>
              <a:defRPr/>
            </a:pPr>
            <a:endParaRPr lang="en-US" altLang="ja-JP" dirty="0" smtClean="0">
              <a:solidFill>
                <a:schemeClr val="bg1"/>
              </a:solidFill>
              <a:latin typeface="+mj-lt"/>
            </a:endParaRPr>
          </a:p>
          <a:p>
            <a:pPr eaLnBrk="1" hangingPunct="1">
              <a:lnSpc>
                <a:spcPts val="2600"/>
              </a:lnSpc>
              <a:buClr>
                <a:srgbClr val="002060"/>
              </a:buClr>
              <a:buFont typeface="Trebuchet MS" pitchFamily="34" charset="0"/>
              <a:buChar char="●"/>
              <a:defRPr/>
            </a:pPr>
            <a:r>
              <a:rPr lang="en-US" altLang="ja-JP" b="1" dirty="0" smtClean="0">
                <a:solidFill>
                  <a:schemeClr val="bg1"/>
                </a:solidFill>
                <a:latin typeface="+mj-lt"/>
              </a:rPr>
              <a:t> South Korea</a:t>
            </a:r>
          </a:p>
          <a:p>
            <a:pPr lvl="1" eaLnBrk="1" hangingPunct="1">
              <a:lnSpc>
                <a:spcPts val="2600"/>
              </a:lnSpc>
              <a:buClr>
                <a:schemeClr val="bg1"/>
              </a:buClr>
              <a:buFont typeface="Wingdings" pitchFamily="2" charset="2"/>
              <a:buChar char="§"/>
              <a:defRPr/>
            </a:pPr>
            <a:r>
              <a:rPr lang="en-US" altLang="ja-JP" dirty="0" smtClean="0">
                <a:solidFill>
                  <a:schemeClr val="bg1"/>
                </a:solidFill>
                <a:latin typeface="+mj-lt"/>
              </a:rPr>
              <a:t>Population: 49 million; population density 487 per km²</a:t>
            </a:r>
          </a:p>
          <a:p>
            <a:pPr lvl="1" eaLnBrk="1" hangingPunct="1">
              <a:lnSpc>
                <a:spcPts val="2600"/>
              </a:lnSpc>
              <a:buClr>
                <a:schemeClr val="bg1"/>
              </a:buClr>
              <a:buFont typeface="Wingdings" pitchFamily="2" charset="2"/>
              <a:buChar char="§"/>
              <a:defRPr/>
            </a:pPr>
            <a:r>
              <a:rPr lang="en-US" altLang="ja-JP" dirty="0" smtClean="0">
                <a:solidFill>
                  <a:schemeClr val="bg1"/>
                </a:solidFill>
                <a:latin typeface="+mj-lt"/>
              </a:rPr>
              <a:t>Large &amp; profitable export-orientated economy</a:t>
            </a:r>
          </a:p>
          <a:p>
            <a:pPr lvl="1" eaLnBrk="1" hangingPunct="1">
              <a:lnSpc>
                <a:spcPts val="2600"/>
              </a:lnSpc>
              <a:buClr>
                <a:schemeClr val="bg1"/>
              </a:buClr>
              <a:buFont typeface="Wingdings" pitchFamily="2" charset="2"/>
              <a:buChar char="§"/>
              <a:defRPr/>
            </a:pPr>
            <a:r>
              <a:rPr lang="en-US" altLang="ja-JP" dirty="0" smtClean="0">
                <a:solidFill>
                  <a:schemeClr val="bg1"/>
                </a:solidFill>
                <a:latin typeface="+mj-lt"/>
              </a:rPr>
              <a:t>Good standard of living</a:t>
            </a:r>
          </a:p>
          <a:p>
            <a:pPr lvl="1" eaLnBrk="1" hangingPunct="1">
              <a:lnSpc>
                <a:spcPts val="1000"/>
              </a:lnSpc>
              <a:buClr>
                <a:srgbClr val="002060"/>
              </a:buClr>
              <a:buFont typeface="Wingdings" pitchFamily="2" charset="2"/>
              <a:buChar char="§"/>
              <a:defRPr/>
            </a:pPr>
            <a:endParaRPr lang="en-US" altLang="ja-JP" dirty="0" smtClean="0">
              <a:solidFill>
                <a:schemeClr val="bg1"/>
              </a:solidFill>
              <a:latin typeface="+mj-lt"/>
            </a:endParaRPr>
          </a:p>
          <a:p>
            <a:pPr eaLnBrk="1" hangingPunct="1">
              <a:lnSpc>
                <a:spcPts val="2600"/>
              </a:lnSpc>
              <a:buClr>
                <a:srgbClr val="002060"/>
              </a:buClr>
              <a:buFont typeface="Trebuchet MS" pitchFamily="34" charset="0"/>
              <a:buChar char="●"/>
              <a:defRPr/>
            </a:pPr>
            <a:r>
              <a:rPr lang="en-US" altLang="ja-JP" b="1" dirty="0" smtClean="0">
                <a:solidFill>
                  <a:schemeClr val="bg1"/>
                </a:solidFill>
                <a:latin typeface="+mj-lt"/>
              </a:rPr>
              <a:t>  Kenya</a:t>
            </a:r>
          </a:p>
          <a:p>
            <a:pPr lvl="1" eaLnBrk="1" hangingPunct="1">
              <a:lnSpc>
                <a:spcPts val="2600"/>
              </a:lnSpc>
              <a:buClr>
                <a:schemeClr val="bg1"/>
              </a:buClr>
              <a:buFont typeface="Wingdings" pitchFamily="2" charset="2"/>
              <a:buChar char="§"/>
              <a:defRPr/>
            </a:pPr>
            <a:r>
              <a:rPr lang="en-US" altLang="ja-JP" dirty="0" smtClean="0">
                <a:solidFill>
                  <a:schemeClr val="bg1"/>
                </a:solidFill>
                <a:latin typeface="+mj-lt"/>
              </a:rPr>
              <a:t>Population: 39.8 million; population density 69 per km²</a:t>
            </a:r>
          </a:p>
          <a:p>
            <a:pPr lvl="1" eaLnBrk="1" hangingPunct="1">
              <a:lnSpc>
                <a:spcPts val="2600"/>
              </a:lnSpc>
              <a:buClr>
                <a:schemeClr val="bg1"/>
              </a:buClr>
              <a:buFont typeface="Wingdings" pitchFamily="2" charset="2"/>
              <a:buChar char="§"/>
              <a:defRPr/>
            </a:pPr>
            <a:r>
              <a:rPr lang="en-US" altLang="ja-JP" dirty="0" smtClean="0">
                <a:solidFill>
                  <a:schemeClr val="bg1"/>
                </a:solidFill>
                <a:latin typeface="+mj-lt"/>
              </a:rPr>
              <a:t>Overpopulated – resources cannot sustain the people</a:t>
            </a:r>
          </a:p>
          <a:p>
            <a:pPr eaLnBrk="1" hangingPunct="1">
              <a:defRPr/>
            </a:pPr>
            <a:endParaRPr lang="en-IE" dirty="0" smtClean="0">
              <a:latin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500"/>
                                        <p:tgtEl>
                                          <p:spTgt spid="114691">
                                            <p:txEl>
                                              <p:pRg st="0" end="0"/>
                                            </p:txEl>
                                          </p:spTgt>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anim calcmode="lin" valueType="num">
                                      <p:cBhvr>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anim calcmode="lin" valueType="num">
                                      <p:cBhvr>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anim calcmode="lin" valueType="num">
                                      <p:cBhvr>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anim calcmode="lin" valueType="num">
                                      <p:cBhvr>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anim calcmode="lin" valueType="num">
                                      <p:cBhvr>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anim calcmode="lin" valueType="num">
                                      <p:cBhvr>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7"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500"/>
                                        <p:tgtEl>
                                          <p:spTgt spid="3">
                                            <p:txEl>
                                              <p:pRg st="8" end="8"/>
                                            </p:txEl>
                                          </p:spTgt>
                                        </p:tgtEl>
                                      </p:cBhvr>
                                    </p:animEffect>
                                    <p:anim calcmode="lin" valueType="num">
                                      <p:cBhvr>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7" presetClass="entr" presetSubtype="0" fill="hold" nodeType="click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fade">
                                      <p:cBhvr>
                                        <p:cTn id="74" dur="500"/>
                                        <p:tgtEl>
                                          <p:spTgt spid="3">
                                            <p:txEl>
                                              <p:pRg st="9" end="9"/>
                                            </p:txEl>
                                          </p:spTgt>
                                        </p:tgtEl>
                                      </p:cBhvr>
                                    </p:animEffect>
                                    <p:anim calcmode="lin" valueType="num">
                                      <p:cBhvr>
                                        <p:cTn id="7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Effect transition="in" filter="fade">
                                      <p:cBhvr>
                                        <p:cTn id="81" dur="500"/>
                                        <p:tgtEl>
                                          <p:spTgt spid="3">
                                            <p:txEl>
                                              <p:pRg st="11" end="11"/>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7" presetClass="entr" presetSubtype="0" fill="hold" nodeType="clickEffect">
                                  <p:stCondLst>
                                    <p:cond delay="0"/>
                                  </p:stCondLst>
                                  <p:childTnLst>
                                    <p:set>
                                      <p:cBhvr>
                                        <p:cTn id="85" dur="1" fill="hold">
                                          <p:stCondLst>
                                            <p:cond delay="0"/>
                                          </p:stCondLst>
                                        </p:cTn>
                                        <p:tgtEl>
                                          <p:spTgt spid="3">
                                            <p:txEl>
                                              <p:pRg st="12" end="12"/>
                                            </p:txEl>
                                          </p:spTgt>
                                        </p:tgtEl>
                                        <p:attrNameLst>
                                          <p:attrName>style.visibility</p:attrName>
                                        </p:attrNameLst>
                                      </p:cBhvr>
                                      <p:to>
                                        <p:strVal val="visible"/>
                                      </p:to>
                                    </p:set>
                                    <p:animEffect transition="in" filter="fade">
                                      <p:cBhvr>
                                        <p:cTn id="86" dur="500"/>
                                        <p:tgtEl>
                                          <p:spTgt spid="3">
                                            <p:txEl>
                                              <p:pRg st="12" end="12"/>
                                            </p:txEl>
                                          </p:spTgt>
                                        </p:tgtEl>
                                      </p:cBhvr>
                                    </p:animEffect>
                                    <p:anim calcmode="lin" valueType="num">
                                      <p:cBhvr>
                                        <p:cTn id="8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8"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47" presetClass="entr" presetSubtype="0" fill="hold" nodeType="clickEffect">
                                  <p:stCondLst>
                                    <p:cond delay="0"/>
                                  </p:stCondLst>
                                  <p:childTnLst>
                                    <p:set>
                                      <p:cBhvr>
                                        <p:cTn id="92" dur="1" fill="hold">
                                          <p:stCondLst>
                                            <p:cond delay="0"/>
                                          </p:stCondLst>
                                        </p:cTn>
                                        <p:tgtEl>
                                          <p:spTgt spid="3">
                                            <p:txEl>
                                              <p:pRg st="13" end="13"/>
                                            </p:txEl>
                                          </p:spTgt>
                                        </p:tgtEl>
                                        <p:attrNameLst>
                                          <p:attrName>style.visibility</p:attrName>
                                        </p:attrNameLst>
                                      </p:cBhvr>
                                      <p:to>
                                        <p:strVal val="visible"/>
                                      </p:to>
                                    </p:set>
                                    <p:animEffect transition="in" filter="fade">
                                      <p:cBhvr>
                                        <p:cTn id="93" dur="500"/>
                                        <p:tgtEl>
                                          <p:spTgt spid="3">
                                            <p:txEl>
                                              <p:pRg st="13" end="13"/>
                                            </p:txEl>
                                          </p:spTgt>
                                        </p:tgtEl>
                                      </p:cBhvr>
                                    </p:animEffect>
                                    <p:anim calcmode="lin" valueType="num">
                                      <p:cBhvr>
                                        <p:cTn id="94"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5" dur="5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Impact of technology on population growth</a:t>
            </a:r>
            <a:endParaRPr lang="en-US" dirty="0"/>
          </a:p>
        </p:txBody>
      </p:sp>
      <p:sp>
        <p:nvSpPr>
          <p:cNvPr id="3" name="Content Placeholder 2"/>
          <p:cNvSpPr>
            <a:spLocks noGrp="1"/>
          </p:cNvSpPr>
          <p:nvPr>
            <p:ph idx="1"/>
          </p:nvPr>
        </p:nvSpPr>
        <p:spPr/>
        <p:txBody>
          <a:bodyPr/>
          <a:lstStyle/>
          <a:p>
            <a:r>
              <a:rPr lang="en-IE" dirty="0" smtClean="0"/>
              <a:t>With the worlds pop expected to increase by three billion in the next 50 years it is believed that cereal production needs to be increased by 35% and meat production by 55%</a:t>
            </a:r>
          </a:p>
          <a:p>
            <a:r>
              <a:rPr lang="en-IE" dirty="0" smtClean="0"/>
              <a:t>We now have the technology to feed 1000 people for a year on an area the size of a soccer pitch.</a:t>
            </a:r>
          </a:p>
          <a:p>
            <a:r>
              <a:rPr lang="en-IE" dirty="0" smtClean="0"/>
              <a:t>This has to be improved.</a:t>
            </a:r>
          </a:p>
          <a:p>
            <a:endParaRPr lang="en-US"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Impact of technology on population growth</a:t>
            </a:r>
            <a:endParaRPr lang="en-US" dirty="0"/>
          </a:p>
        </p:txBody>
      </p:sp>
      <p:sp>
        <p:nvSpPr>
          <p:cNvPr id="3" name="Content Placeholder 2"/>
          <p:cNvSpPr>
            <a:spLocks noGrp="1"/>
          </p:cNvSpPr>
          <p:nvPr>
            <p:ph idx="1"/>
          </p:nvPr>
        </p:nvSpPr>
        <p:spPr/>
        <p:txBody>
          <a:bodyPr>
            <a:normAutofit fontScale="92500"/>
          </a:bodyPr>
          <a:lstStyle/>
          <a:p>
            <a:pPr>
              <a:buNone/>
            </a:pPr>
            <a:r>
              <a:rPr lang="en-IE" dirty="0" smtClean="0"/>
              <a:t>Technology can help to reduce the effects of overpopulation. By creating a sustainable word we can support our population.</a:t>
            </a:r>
          </a:p>
          <a:p>
            <a:r>
              <a:rPr lang="en-IE" dirty="0" smtClean="0"/>
              <a:t>Contraceptive technologies.</a:t>
            </a:r>
          </a:p>
          <a:p>
            <a:r>
              <a:rPr lang="en-IE" dirty="0" smtClean="0"/>
              <a:t>Composite materials</a:t>
            </a:r>
          </a:p>
          <a:p>
            <a:r>
              <a:rPr lang="en-IE" dirty="0" smtClean="0"/>
              <a:t>Renewable energies.</a:t>
            </a:r>
          </a:p>
          <a:p>
            <a:r>
              <a:rPr lang="en-IE" dirty="0" smtClean="0"/>
              <a:t>Fuel cells</a:t>
            </a:r>
          </a:p>
          <a:p>
            <a:r>
              <a:rPr lang="en-IE" dirty="0" smtClean="0"/>
              <a:t>Recycling</a:t>
            </a:r>
          </a:p>
          <a:p>
            <a:r>
              <a:rPr lang="en-IE" dirty="0" smtClean="0"/>
              <a:t>Irrigation.</a:t>
            </a:r>
          </a:p>
          <a:p>
            <a:endParaRPr lang="en-US"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Advances in Agriculture</a:t>
            </a:r>
            <a:endParaRPr lang="en-US" dirty="0"/>
          </a:p>
        </p:txBody>
      </p:sp>
      <p:sp>
        <p:nvSpPr>
          <p:cNvPr id="5" name="Content Placeholder 4"/>
          <p:cNvSpPr>
            <a:spLocks noGrp="1"/>
          </p:cNvSpPr>
          <p:nvPr>
            <p:ph sz="half" idx="1"/>
          </p:nvPr>
        </p:nvSpPr>
        <p:spPr/>
        <p:txBody>
          <a:bodyPr/>
          <a:lstStyle/>
          <a:p>
            <a:r>
              <a:rPr lang="en-IE" dirty="0" smtClean="0"/>
              <a:t>Improved fertilisers</a:t>
            </a:r>
          </a:p>
          <a:p>
            <a:r>
              <a:rPr lang="en-IE" dirty="0" smtClean="0"/>
              <a:t>New stain of plants</a:t>
            </a:r>
          </a:p>
          <a:p>
            <a:r>
              <a:rPr lang="en-IE" dirty="0" smtClean="0"/>
              <a:t>Chemicals</a:t>
            </a:r>
          </a:p>
          <a:p>
            <a:r>
              <a:rPr lang="en-IE" dirty="0" smtClean="0"/>
              <a:t>Glasshouse/ </a:t>
            </a:r>
            <a:r>
              <a:rPr lang="en-IE" dirty="0" err="1" smtClean="0"/>
              <a:t>Polytunnels</a:t>
            </a:r>
            <a:endParaRPr lang="en-IE" dirty="0" smtClean="0"/>
          </a:p>
          <a:p>
            <a:r>
              <a:rPr lang="en-IE" dirty="0" smtClean="0"/>
              <a:t>Machinery</a:t>
            </a:r>
          </a:p>
          <a:p>
            <a:r>
              <a:rPr lang="en-IE" dirty="0" smtClean="0"/>
              <a:t>Selective animal breeding</a:t>
            </a:r>
          </a:p>
          <a:p>
            <a:r>
              <a:rPr lang="en-IE" dirty="0" err="1" smtClean="0"/>
              <a:t>Iririgation</a:t>
            </a:r>
            <a:endParaRPr lang="en-US" dirty="0"/>
          </a:p>
        </p:txBody>
      </p:sp>
      <p:sp>
        <p:nvSpPr>
          <p:cNvPr id="6" name="Content Placeholder 5"/>
          <p:cNvSpPr>
            <a:spLocks noGrp="1"/>
          </p:cNvSpPr>
          <p:nvPr>
            <p:ph sz="half" idx="2"/>
          </p:nvPr>
        </p:nvSpPr>
        <p:spPr/>
        <p:txBody>
          <a:bodyPr/>
          <a:lstStyle/>
          <a:p>
            <a:endParaRPr 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Advances in Agriculture</a:t>
            </a:r>
            <a:endParaRPr lang="en-US" dirty="0"/>
          </a:p>
        </p:txBody>
      </p:sp>
      <p:sp>
        <p:nvSpPr>
          <p:cNvPr id="5" name="Content Placeholder 4"/>
          <p:cNvSpPr>
            <a:spLocks noGrp="1"/>
          </p:cNvSpPr>
          <p:nvPr>
            <p:ph sz="half" idx="1"/>
          </p:nvPr>
        </p:nvSpPr>
        <p:spPr>
          <a:xfrm>
            <a:off x="1043608" y="1484784"/>
            <a:ext cx="3657600" cy="4663440"/>
          </a:xfrm>
        </p:spPr>
        <p:txBody>
          <a:bodyPr/>
          <a:lstStyle/>
          <a:p>
            <a:r>
              <a:rPr lang="en-IE" dirty="0" smtClean="0"/>
              <a:t>Improved fertilisers</a:t>
            </a:r>
          </a:p>
          <a:p>
            <a:r>
              <a:rPr lang="en-IE" dirty="0" smtClean="0"/>
              <a:t>New stain of plants</a:t>
            </a:r>
          </a:p>
          <a:p>
            <a:r>
              <a:rPr lang="en-IE" dirty="0" smtClean="0"/>
              <a:t>Chemicals</a:t>
            </a:r>
          </a:p>
          <a:p>
            <a:r>
              <a:rPr lang="en-IE" dirty="0" smtClean="0"/>
              <a:t>Glasshouse/ </a:t>
            </a:r>
            <a:r>
              <a:rPr lang="en-IE" dirty="0" err="1" smtClean="0"/>
              <a:t>Polytunnels</a:t>
            </a:r>
            <a:endParaRPr lang="en-IE" dirty="0" smtClean="0"/>
          </a:p>
          <a:p>
            <a:r>
              <a:rPr lang="en-IE" dirty="0" smtClean="0"/>
              <a:t>Machinery</a:t>
            </a:r>
          </a:p>
          <a:p>
            <a:r>
              <a:rPr lang="en-IE" dirty="0" smtClean="0"/>
              <a:t>Selective animal breeding</a:t>
            </a:r>
          </a:p>
          <a:p>
            <a:r>
              <a:rPr lang="en-IE" dirty="0" err="1" smtClean="0"/>
              <a:t>Iririgation</a:t>
            </a:r>
            <a:endParaRPr lang="en-US" dirty="0"/>
          </a:p>
        </p:txBody>
      </p:sp>
      <p:sp>
        <p:nvSpPr>
          <p:cNvPr id="6" name="Content Placeholder 5"/>
          <p:cNvSpPr>
            <a:spLocks noGrp="1"/>
          </p:cNvSpPr>
          <p:nvPr>
            <p:ph sz="half" idx="2"/>
          </p:nvPr>
        </p:nvSpPr>
        <p:spPr>
          <a:xfrm>
            <a:off x="4716016" y="1524000"/>
            <a:ext cx="4427984" cy="4663440"/>
          </a:xfrm>
        </p:spPr>
        <p:txBody>
          <a:bodyPr/>
          <a:lstStyle/>
          <a:p>
            <a:r>
              <a:rPr lang="en-IE" dirty="0" smtClean="0"/>
              <a:t>Increases yields</a:t>
            </a:r>
          </a:p>
          <a:p>
            <a:r>
              <a:rPr lang="en-IE" dirty="0" smtClean="0"/>
              <a:t>To grow in dry conditions</a:t>
            </a:r>
          </a:p>
          <a:p>
            <a:r>
              <a:rPr lang="en-IE" dirty="0" smtClean="0"/>
              <a:t>Allow plants to grow</a:t>
            </a:r>
          </a:p>
          <a:p>
            <a:r>
              <a:rPr lang="en-IE" dirty="0" smtClean="0"/>
              <a:t>Grow plants year round in artificial conditions</a:t>
            </a:r>
          </a:p>
          <a:p>
            <a:r>
              <a:rPr lang="en-IE" dirty="0" smtClean="0"/>
              <a:t>Increase yields</a:t>
            </a:r>
          </a:p>
          <a:p>
            <a:r>
              <a:rPr lang="en-IE" dirty="0" smtClean="0"/>
              <a:t>Increase meat/ milk yields</a:t>
            </a:r>
            <a:r>
              <a:rPr lang="en-US" dirty="0" smtClean="0"/>
              <a:t> from each animal.</a:t>
            </a:r>
          </a:p>
          <a:p>
            <a:r>
              <a:rPr lang="en-IE" dirty="0" smtClean="0"/>
              <a:t>Able to farm dry land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Other Factors</a:t>
            </a:r>
            <a:endParaRPr lang="en-US" dirty="0"/>
          </a:p>
        </p:txBody>
      </p:sp>
      <p:sp>
        <p:nvSpPr>
          <p:cNvPr id="6" name="Content Placeholder 5"/>
          <p:cNvSpPr>
            <a:spLocks noGrp="1"/>
          </p:cNvSpPr>
          <p:nvPr>
            <p:ph idx="1"/>
          </p:nvPr>
        </p:nvSpPr>
        <p:spPr/>
        <p:txBody>
          <a:bodyPr/>
          <a:lstStyle/>
          <a:p>
            <a:pPr>
              <a:buNone/>
            </a:pPr>
            <a:r>
              <a:rPr lang="en-GB" dirty="0" smtClean="0"/>
              <a:t>Other reasons for the difference in population density and distribution beside physical are  besides for</a:t>
            </a:r>
          </a:p>
          <a:p>
            <a:pPr marL="596646" indent="-514350">
              <a:buAutoNum type="arabicPeriod"/>
            </a:pPr>
            <a:r>
              <a:rPr lang="en-GB" dirty="0" smtClean="0">
                <a:solidFill>
                  <a:srgbClr val="00B050"/>
                </a:solidFill>
              </a:rPr>
              <a:t>Physical.</a:t>
            </a:r>
          </a:p>
          <a:p>
            <a:pPr marL="596646" indent="-514350">
              <a:buNone/>
            </a:pPr>
            <a:r>
              <a:rPr lang="en-GB" dirty="0" smtClean="0">
                <a:solidFill>
                  <a:srgbClr val="00B050"/>
                </a:solidFill>
              </a:rPr>
              <a:t>are</a:t>
            </a:r>
          </a:p>
          <a:p>
            <a:pPr marL="596646" indent="-514350">
              <a:buNone/>
            </a:pPr>
            <a:r>
              <a:rPr lang="en-GB" dirty="0" smtClean="0">
                <a:solidFill>
                  <a:srgbClr val="00B050"/>
                </a:solidFill>
              </a:rPr>
              <a:t>2. Socio- economic.</a:t>
            </a:r>
          </a:p>
          <a:p>
            <a:pPr marL="596646" indent="-514350">
              <a:buNone/>
            </a:pPr>
            <a:r>
              <a:rPr lang="en-GB" dirty="0" smtClean="0">
                <a:solidFill>
                  <a:srgbClr val="00B050"/>
                </a:solidFill>
              </a:rPr>
              <a:t>3. Historical and political.</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Advances in Medical Technology</a:t>
            </a:r>
            <a:endParaRPr lang="en-US" dirty="0"/>
          </a:p>
        </p:txBody>
      </p:sp>
      <p:sp>
        <p:nvSpPr>
          <p:cNvPr id="5" name="Content Placeholder 4"/>
          <p:cNvSpPr>
            <a:spLocks noGrp="1"/>
          </p:cNvSpPr>
          <p:nvPr>
            <p:ph idx="1"/>
          </p:nvPr>
        </p:nvSpPr>
        <p:spPr/>
        <p:txBody>
          <a:bodyPr/>
          <a:lstStyle/>
          <a:p>
            <a:pPr marL="596646" indent="-514350">
              <a:buFont typeface="+mj-lt"/>
              <a:buAutoNum type="arabicPeriod"/>
            </a:pPr>
            <a:r>
              <a:rPr lang="en-IE" dirty="0" smtClean="0"/>
              <a:t>Primary healthcare improvement</a:t>
            </a:r>
          </a:p>
          <a:p>
            <a:pPr marL="596646" indent="-514350">
              <a:buFont typeface="+mj-lt"/>
              <a:buAutoNum type="arabicPeriod"/>
            </a:pPr>
            <a:r>
              <a:rPr lang="en-IE" dirty="0" smtClean="0"/>
              <a:t>Access to family planning.</a:t>
            </a:r>
          </a:p>
          <a:p>
            <a:pPr marL="596646" indent="-514350">
              <a:buFont typeface="+mj-lt"/>
              <a:buAutoNum type="arabicPeriod"/>
            </a:pPr>
            <a:r>
              <a:rPr lang="en-IE" dirty="0" smtClean="0"/>
              <a:t>More education= starting families later + having smaller families.</a:t>
            </a:r>
          </a:p>
          <a:p>
            <a:pPr marL="596646" indent="-514350">
              <a:buFont typeface="+mj-lt"/>
              <a:buAutoNum type="arabicPeriod"/>
            </a:pPr>
            <a:r>
              <a:rPr lang="en-IE" dirty="0" smtClean="0"/>
              <a:t>Health conditions improve, more children are surviving; parents choosing to have less children</a:t>
            </a:r>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Advances in Technology; Aids</a:t>
            </a:r>
            <a:endParaRPr lang="en-US" dirty="0"/>
          </a:p>
        </p:txBody>
      </p:sp>
      <p:sp>
        <p:nvSpPr>
          <p:cNvPr id="5" name="Content Placeholder 4"/>
          <p:cNvSpPr>
            <a:spLocks noGrp="1"/>
          </p:cNvSpPr>
          <p:nvPr>
            <p:ph idx="1"/>
          </p:nvPr>
        </p:nvSpPr>
        <p:spPr/>
        <p:txBody>
          <a:bodyPr/>
          <a:lstStyle/>
          <a:p>
            <a:pPr marL="596646" indent="-514350">
              <a:buFont typeface="+mj-lt"/>
              <a:buAutoNum type="arabicPeriod"/>
            </a:pPr>
            <a:r>
              <a:rPr lang="en-IE" dirty="0" smtClean="0"/>
              <a:t>47% of all deaths in S. Africa are due to Aids.</a:t>
            </a:r>
          </a:p>
          <a:p>
            <a:pPr marL="596646" indent="-514350">
              <a:buFont typeface="+mj-lt"/>
              <a:buAutoNum type="arabicPeriod"/>
            </a:pPr>
            <a:r>
              <a:rPr lang="en-IE" dirty="0" smtClean="0"/>
              <a:t>Rich countries use antiretroviral drugs (AVR) to treat HIV but only available to the wealthy.</a:t>
            </a:r>
          </a:p>
          <a:p>
            <a:pPr marL="596646" indent="-514350">
              <a:buFont typeface="+mj-lt"/>
              <a:buAutoNum type="arabicPeriod"/>
            </a:pPr>
            <a:r>
              <a:rPr lang="en-IE" dirty="0" smtClean="0"/>
              <a:t>Government very slow to treat people, but were forced to under court orders. </a:t>
            </a:r>
            <a:endParaRPr 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Advances in Technology; Aids</a:t>
            </a:r>
            <a:endParaRPr lang="en-US" dirty="0"/>
          </a:p>
        </p:txBody>
      </p:sp>
      <p:sp>
        <p:nvSpPr>
          <p:cNvPr id="5" name="Content Placeholder 4"/>
          <p:cNvSpPr>
            <a:spLocks noGrp="1"/>
          </p:cNvSpPr>
          <p:nvPr>
            <p:ph idx="1"/>
          </p:nvPr>
        </p:nvSpPr>
        <p:spPr/>
        <p:txBody>
          <a:bodyPr/>
          <a:lstStyle/>
          <a:p>
            <a:pPr marL="596646" indent="-514350">
              <a:buFont typeface="+mj-lt"/>
              <a:buAutoNum type="arabicPeriod"/>
            </a:pPr>
            <a:r>
              <a:rPr lang="en-IE" dirty="0" smtClean="0"/>
              <a:t>Up until 2001 MNC prevented cheap AIDS drugs to be sold as they got royalties.</a:t>
            </a:r>
          </a:p>
          <a:p>
            <a:pPr marL="596646" indent="-514350">
              <a:buFont typeface="+mj-lt"/>
              <a:buAutoNum type="arabicPeriod"/>
            </a:pPr>
            <a:r>
              <a:rPr lang="en-IE" dirty="0" smtClean="0"/>
              <a:t>Government took legal action defending the rights of the poor.</a:t>
            </a:r>
          </a:p>
          <a:p>
            <a:pPr marL="596646" indent="-514350">
              <a:buFont typeface="+mj-lt"/>
              <a:buAutoNum type="arabicPeriod"/>
            </a:pPr>
            <a:r>
              <a:rPr lang="en-IE" dirty="0" smtClean="0"/>
              <a:t>Generic drugs now available.</a:t>
            </a:r>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Migration</a:t>
            </a:r>
            <a:endParaRPr lang="en-US" dirty="0"/>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lstStyle/>
          <a:p>
            <a:pPr>
              <a:buNone/>
            </a:pPr>
            <a:endParaRPr lang="en-US" dirty="0"/>
          </a:p>
        </p:txBody>
      </p:sp>
      <p:pic>
        <p:nvPicPr>
          <p:cNvPr id="164866" name="Picture 2" descr="http://www.allianceit.ca/images/data_migration.jpg"/>
          <p:cNvPicPr>
            <a:picLocks noChangeAspect="1" noChangeArrowheads="1"/>
          </p:cNvPicPr>
          <p:nvPr/>
        </p:nvPicPr>
        <p:blipFill>
          <a:blip r:embed="rId3" cstate="print"/>
          <a:srcRect/>
          <a:stretch>
            <a:fillRect/>
          </a:stretch>
        </p:blipFill>
        <p:spPr bwMode="auto">
          <a:xfrm>
            <a:off x="539552" y="1340768"/>
            <a:ext cx="7488832" cy="5123585"/>
          </a:xfrm>
          <a:prstGeom prst="rect">
            <a:avLst/>
          </a:prstGeom>
          <a:noFill/>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hangingPunct="1">
              <a:defRPr/>
            </a:pPr>
            <a:endParaRPr lang="en-US"/>
          </a:p>
        </p:txBody>
      </p:sp>
      <p:sp>
        <p:nvSpPr>
          <p:cNvPr id="7171" name="Content Placeholder 2"/>
          <p:cNvSpPr>
            <a:spLocks noGrp="1"/>
          </p:cNvSpPr>
          <p:nvPr>
            <p:ph idx="1"/>
          </p:nvPr>
        </p:nvSpPr>
        <p:spPr>
          <a:xfrm>
            <a:off x="503238" y="530225"/>
            <a:ext cx="8183562" cy="4187825"/>
          </a:xfrm>
        </p:spPr>
        <p:txBody>
          <a:bodyPr>
            <a:normAutofit fontScale="77500" lnSpcReduction="20000"/>
          </a:bodyPr>
          <a:lstStyle/>
          <a:p>
            <a:pPr eaLnBrk="1" hangingPunct="1"/>
            <a:r>
              <a:rPr lang="en-GB" sz="3600" b="1" u="sng" dirty="0" smtClean="0"/>
              <a:t>What you need to know.</a:t>
            </a:r>
          </a:p>
          <a:p>
            <a:pPr eaLnBrk="1" hangingPunct="1"/>
            <a:r>
              <a:rPr lang="en-GB" dirty="0" smtClean="0"/>
              <a:t>Types of migration.</a:t>
            </a:r>
          </a:p>
          <a:p>
            <a:pPr eaLnBrk="1" hangingPunct="1"/>
            <a:endParaRPr lang="en-GB" dirty="0" smtClean="0"/>
          </a:p>
          <a:p>
            <a:pPr eaLnBrk="1" hangingPunct="1"/>
            <a:r>
              <a:rPr lang="en-GB" dirty="0" smtClean="0"/>
              <a:t>Reason for some migration (PUSH AND PULL FACTORS).</a:t>
            </a:r>
          </a:p>
          <a:p>
            <a:pPr eaLnBrk="1" hangingPunct="1"/>
            <a:endParaRPr lang="en-GB" dirty="0" smtClean="0"/>
          </a:p>
          <a:p>
            <a:pPr eaLnBrk="1" hangingPunct="1"/>
            <a:r>
              <a:rPr lang="en-GB" dirty="0" smtClean="0"/>
              <a:t>Impacts on the Donor Regions. (DEMOGRAPHIC/SOCIO/ECONOMIC)</a:t>
            </a:r>
          </a:p>
          <a:p>
            <a:pPr eaLnBrk="1" hangingPunct="1"/>
            <a:endParaRPr lang="en-GB" dirty="0" smtClean="0"/>
          </a:p>
          <a:p>
            <a:pPr eaLnBrk="1" hangingPunct="1"/>
            <a:r>
              <a:rPr lang="en-GB" dirty="0" smtClean="0"/>
              <a:t>Impacts on the Receiver Regions. </a:t>
            </a:r>
          </a:p>
          <a:p>
            <a:pPr eaLnBrk="1" hangingPunct="1"/>
            <a:r>
              <a:rPr lang="en-GB" dirty="0" smtClean="0"/>
              <a:t>(DEMOGRAPHIC/SOCIO/ECONOMIC)</a:t>
            </a:r>
          </a:p>
          <a:p>
            <a:pPr eaLnBrk="1" hangingPunct="1"/>
            <a:r>
              <a:rPr lang="en-GB" dirty="0" smtClean="0"/>
              <a:t>Asylum seekers</a:t>
            </a:r>
            <a:endParaRPr lang="en-US" dirty="0" smtClean="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4"/>
          <p:cNvSpPr>
            <a:spLocks noChangeArrowheads="1" noChangeShapeType="1" noTextEdit="1"/>
          </p:cNvSpPr>
          <p:nvPr/>
        </p:nvSpPr>
        <p:spPr bwMode="auto">
          <a:xfrm>
            <a:off x="3203575" y="3284538"/>
            <a:ext cx="3535363" cy="64611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Types of Migration</a:t>
            </a:r>
          </a:p>
        </p:txBody>
      </p:sp>
      <p:sp>
        <p:nvSpPr>
          <p:cNvPr id="8195" name="WordArt 5"/>
          <p:cNvSpPr>
            <a:spLocks noChangeArrowheads="1" noChangeShapeType="1" noTextEdit="1"/>
          </p:cNvSpPr>
          <p:nvPr/>
        </p:nvSpPr>
        <p:spPr bwMode="auto">
          <a:xfrm>
            <a:off x="323850" y="333375"/>
            <a:ext cx="2924175" cy="5524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International</a:t>
            </a:r>
          </a:p>
        </p:txBody>
      </p:sp>
      <p:sp>
        <p:nvSpPr>
          <p:cNvPr id="8196" name="WordArt 6"/>
          <p:cNvSpPr>
            <a:spLocks noChangeArrowheads="1" noChangeShapeType="1" noTextEdit="1"/>
          </p:cNvSpPr>
          <p:nvPr/>
        </p:nvSpPr>
        <p:spPr bwMode="auto">
          <a:xfrm>
            <a:off x="3924300" y="404813"/>
            <a:ext cx="3011488" cy="5032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Intra-national</a:t>
            </a:r>
          </a:p>
        </p:txBody>
      </p:sp>
      <p:sp>
        <p:nvSpPr>
          <p:cNvPr id="8197" name="WordArt 7"/>
          <p:cNvSpPr>
            <a:spLocks noChangeArrowheads="1" noChangeShapeType="1" noTextEdit="1"/>
          </p:cNvSpPr>
          <p:nvPr/>
        </p:nvSpPr>
        <p:spPr bwMode="auto">
          <a:xfrm>
            <a:off x="6732588" y="2060575"/>
            <a:ext cx="1501775" cy="936625"/>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Forced</a:t>
            </a:r>
          </a:p>
        </p:txBody>
      </p:sp>
      <p:sp>
        <p:nvSpPr>
          <p:cNvPr id="8198" name="WordArt 8"/>
          <p:cNvSpPr>
            <a:spLocks noChangeArrowheads="1" noChangeShapeType="1" noTextEdit="1"/>
          </p:cNvSpPr>
          <p:nvPr/>
        </p:nvSpPr>
        <p:spPr bwMode="auto">
          <a:xfrm>
            <a:off x="6732588" y="3573463"/>
            <a:ext cx="180975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Voluntary</a:t>
            </a:r>
          </a:p>
        </p:txBody>
      </p:sp>
      <p:sp>
        <p:nvSpPr>
          <p:cNvPr id="8199" name="WordArt 9" descr="White marble"/>
          <p:cNvSpPr>
            <a:spLocks noChangeArrowheads="1" noChangeShapeType="1" noTextEdit="1"/>
          </p:cNvSpPr>
          <p:nvPr/>
        </p:nvSpPr>
        <p:spPr bwMode="auto">
          <a:xfrm>
            <a:off x="395288" y="1916113"/>
            <a:ext cx="2714625"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3"/>
                  <a:srcRect/>
                  <a:tile tx="0" ty="0" sx="100000" sy="100000" flip="none" algn="tl"/>
                </a:blipFill>
                <a:latin typeface="Arial Black"/>
              </a:rPr>
              <a:t>Permanent</a:t>
            </a:r>
          </a:p>
        </p:txBody>
      </p:sp>
      <p:sp>
        <p:nvSpPr>
          <p:cNvPr id="8200" name="WordArt 10" descr="White marble"/>
          <p:cNvSpPr>
            <a:spLocks noChangeArrowheads="1" noChangeShapeType="1" noTextEdit="1"/>
          </p:cNvSpPr>
          <p:nvPr/>
        </p:nvSpPr>
        <p:spPr bwMode="auto">
          <a:xfrm>
            <a:off x="179388" y="2924175"/>
            <a:ext cx="268605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3"/>
                  <a:srcRect/>
                  <a:tile tx="0" ty="0" sx="100000" sy="100000" flip="none" algn="tl"/>
                </a:blipFill>
                <a:latin typeface="Arial Black"/>
              </a:rPr>
              <a:t>Temporary</a:t>
            </a:r>
          </a:p>
        </p:txBody>
      </p:sp>
      <p:sp>
        <p:nvSpPr>
          <p:cNvPr id="8201" name="WordArt 11"/>
          <p:cNvSpPr>
            <a:spLocks noChangeArrowheads="1" noChangeShapeType="1" noTextEdit="1"/>
          </p:cNvSpPr>
          <p:nvPr/>
        </p:nvSpPr>
        <p:spPr bwMode="auto">
          <a:xfrm>
            <a:off x="323850" y="4508500"/>
            <a:ext cx="2857500" cy="1457325"/>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Rural/urban</a:t>
            </a:r>
          </a:p>
        </p:txBody>
      </p:sp>
      <p:sp>
        <p:nvSpPr>
          <p:cNvPr id="8202" name="WordArt 12"/>
          <p:cNvSpPr>
            <a:spLocks noChangeArrowheads="1" noChangeShapeType="1" noTextEdit="1"/>
          </p:cNvSpPr>
          <p:nvPr/>
        </p:nvSpPr>
        <p:spPr bwMode="auto">
          <a:xfrm>
            <a:off x="2195513" y="5805488"/>
            <a:ext cx="2232025" cy="72072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Regional</a:t>
            </a:r>
          </a:p>
        </p:txBody>
      </p:sp>
      <p:sp>
        <p:nvSpPr>
          <p:cNvPr id="8203" name="WordArt 13"/>
          <p:cNvSpPr>
            <a:spLocks noChangeArrowheads="1" noChangeShapeType="1" noTextEdit="1"/>
          </p:cNvSpPr>
          <p:nvPr/>
        </p:nvSpPr>
        <p:spPr bwMode="auto">
          <a:xfrm>
            <a:off x="5003800" y="5229225"/>
            <a:ext cx="1990725" cy="13144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Short term</a:t>
            </a:r>
          </a:p>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Seasonal</a:t>
            </a:r>
          </a:p>
        </p:txBody>
      </p:sp>
      <p:sp>
        <p:nvSpPr>
          <p:cNvPr id="8204" name="WordArt 14"/>
          <p:cNvSpPr>
            <a:spLocks noChangeArrowheads="1" noChangeShapeType="1" noTextEdit="1"/>
          </p:cNvSpPr>
          <p:nvPr/>
        </p:nvSpPr>
        <p:spPr bwMode="auto">
          <a:xfrm>
            <a:off x="7667625" y="836613"/>
            <a:ext cx="971550" cy="611187"/>
          </a:xfrm>
          <a:prstGeom prst="rect">
            <a:avLst/>
          </a:prstGeom>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rgbClr val="000000"/>
                </a:solidFill>
                <a:latin typeface="Times New Roman"/>
                <a:cs typeface="Times New Roman"/>
              </a:rPr>
              <a:t>Daily</a:t>
            </a:r>
          </a:p>
        </p:txBody>
      </p:sp>
      <p:sp>
        <p:nvSpPr>
          <p:cNvPr id="8205" name="Line 15"/>
          <p:cNvSpPr>
            <a:spLocks noChangeShapeType="1"/>
          </p:cNvSpPr>
          <p:nvPr/>
        </p:nvSpPr>
        <p:spPr bwMode="auto">
          <a:xfrm flipV="1">
            <a:off x="4859338" y="981075"/>
            <a:ext cx="288925" cy="2232025"/>
          </a:xfrm>
          <a:prstGeom prst="line">
            <a:avLst/>
          </a:prstGeom>
          <a:noFill/>
          <a:ln w="57150">
            <a:solidFill>
              <a:schemeClr val="tx1"/>
            </a:solidFill>
            <a:round/>
            <a:headEnd/>
            <a:tailEnd type="triangle" w="med" len="med"/>
          </a:ln>
        </p:spPr>
        <p:txBody>
          <a:bodyPr/>
          <a:lstStyle/>
          <a:p>
            <a:endParaRPr lang="en-US"/>
          </a:p>
        </p:txBody>
      </p:sp>
      <p:sp>
        <p:nvSpPr>
          <p:cNvPr id="8206" name="Line 16"/>
          <p:cNvSpPr>
            <a:spLocks noChangeShapeType="1"/>
          </p:cNvSpPr>
          <p:nvPr/>
        </p:nvSpPr>
        <p:spPr bwMode="auto">
          <a:xfrm flipH="1" flipV="1">
            <a:off x="2843213" y="981075"/>
            <a:ext cx="1728787" cy="2232025"/>
          </a:xfrm>
          <a:prstGeom prst="line">
            <a:avLst/>
          </a:prstGeom>
          <a:noFill/>
          <a:ln w="57150">
            <a:solidFill>
              <a:schemeClr val="tx1"/>
            </a:solidFill>
            <a:round/>
            <a:headEnd/>
            <a:tailEnd type="triangle" w="med" len="med"/>
          </a:ln>
        </p:spPr>
        <p:txBody>
          <a:bodyPr/>
          <a:lstStyle/>
          <a:p>
            <a:endParaRPr lang="en-US"/>
          </a:p>
        </p:txBody>
      </p:sp>
      <p:sp>
        <p:nvSpPr>
          <p:cNvPr id="8207" name="Line 17"/>
          <p:cNvSpPr>
            <a:spLocks noChangeShapeType="1"/>
          </p:cNvSpPr>
          <p:nvPr/>
        </p:nvSpPr>
        <p:spPr bwMode="auto">
          <a:xfrm flipV="1">
            <a:off x="5292725" y="1268413"/>
            <a:ext cx="2303463" cy="1944687"/>
          </a:xfrm>
          <a:prstGeom prst="line">
            <a:avLst/>
          </a:prstGeom>
          <a:noFill/>
          <a:ln w="57150">
            <a:solidFill>
              <a:schemeClr val="tx1"/>
            </a:solidFill>
            <a:round/>
            <a:headEnd/>
            <a:tailEnd type="triangle" w="med" len="med"/>
          </a:ln>
        </p:spPr>
        <p:txBody>
          <a:bodyPr/>
          <a:lstStyle/>
          <a:p>
            <a:endParaRPr lang="en-US"/>
          </a:p>
        </p:txBody>
      </p:sp>
      <p:sp>
        <p:nvSpPr>
          <p:cNvPr id="8208" name="Line 18"/>
          <p:cNvSpPr>
            <a:spLocks noChangeShapeType="1"/>
          </p:cNvSpPr>
          <p:nvPr/>
        </p:nvSpPr>
        <p:spPr bwMode="auto">
          <a:xfrm flipV="1">
            <a:off x="6804025" y="3068638"/>
            <a:ext cx="720725" cy="431800"/>
          </a:xfrm>
          <a:prstGeom prst="line">
            <a:avLst/>
          </a:prstGeom>
          <a:noFill/>
          <a:ln w="57150">
            <a:solidFill>
              <a:schemeClr val="tx1"/>
            </a:solidFill>
            <a:round/>
            <a:headEnd/>
            <a:tailEnd type="triangle" w="med" len="med"/>
          </a:ln>
        </p:spPr>
        <p:txBody>
          <a:bodyPr/>
          <a:lstStyle/>
          <a:p>
            <a:endParaRPr lang="en-US"/>
          </a:p>
        </p:txBody>
      </p:sp>
      <p:sp>
        <p:nvSpPr>
          <p:cNvPr id="8209" name="Line 19"/>
          <p:cNvSpPr>
            <a:spLocks noChangeShapeType="1"/>
          </p:cNvSpPr>
          <p:nvPr/>
        </p:nvSpPr>
        <p:spPr bwMode="auto">
          <a:xfrm>
            <a:off x="6011863" y="3933825"/>
            <a:ext cx="576262" cy="431800"/>
          </a:xfrm>
          <a:prstGeom prst="line">
            <a:avLst/>
          </a:prstGeom>
          <a:noFill/>
          <a:ln w="57150">
            <a:solidFill>
              <a:schemeClr val="tx1"/>
            </a:solidFill>
            <a:round/>
            <a:headEnd/>
            <a:tailEnd type="triangle" w="med" len="med"/>
          </a:ln>
        </p:spPr>
        <p:txBody>
          <a:bodyPr/>
          <a:lstStyle/>
          <a:p>
            <a:endParaRPr lang="en-US"/>
          </a:p>
        </p:txBody>
      </p:sp>
      <p:sp>
        <p:nvSpPr>
          <p:cNvPr id="8210" name="Line 20"/>
          <p:cNvSpPr>
            <a:spLocks noChangeShapeType="1"/>
          </p:cNvSpPr>
          <p:nvPr/>
        </p:nvSpPr>
        <p:spPr bwMode="auto">
          <a:xfrm>
            <a:off x="4787900" y="3933825"/>
            <a:ext cx="647700" cy="1223963"/>
          </a:xfrm>
          <a:prstGeom prst="line">
            <a:avLst/>
          </a:prstGeom>
          <a:noFill/>
          <a:ln w="57150">
            <a:solidFill>
              <a:schemeClr val="tx1"/>
            </a:solidFill>
            <a:round/>
            <a:headEnd/>
            <a:tailEnd type="triangle" w="med" len="med"/>
          </a:ln>
        </p:spPr>
        <p:txBody>
          <a:bodyPr/>
          <a:lstStyle/>
          <a:p>
            <a:endParaRPr lang="en-US"/>
          </a:p>
        </p:txBody>
      </p:sp>
      <p:sp>
        <p:nvSpPr>
          <p:cNvPr id="8211" name="Line 21"/>
          <p:cNvSpPr>
            <a:spLocks noChangeShapeType="1"/>
          </p:cNvSpPr>
          <p:nvPr/>
        </p:nvSpPr>
        <p:spPr bwMode="auto">
          <a:xfrm flipH="1">
            <a:off x="3059113" y="4149725"/>
            <a:ext cx="1296987" cy="1655763"/>
          </a:xfrm>
          <a:prstGeom prst="line">
            <a:avLst/>
          </a:prstGeom>
          <a:noFill/>
          <a:ln w="57150">
            <a:solidFill>
              <a:schemeClr val="tx1"/>
            </a:solidFill>
            <a:round/>
            <a:headEnd/>
            <a:tailEnd type="triangle" w="med" len="med"/>
          </a:ln>
        </p:spPr>
        <p:txBody>
          <a:bodyPr/>
          <a:lstStyle/>
          <a:p>
            <a:endParaRPr lang="en-US"/>
          </a:p>
        </p:txBody>
      </p:sp>
      <p:sp>
        <p:nvSpPr>
          <p:cNvPr id="8212" name="Line 22"/>
          <p:cNvSpPr>
            <a:spLocks noChangeShapeType="1"/>
          </p:cNvSpPr>
          <p:nvPr/>
        </p:nvSpPr>
        <p:spPr bwMode="auto">
          <a:xfrm flipH="1">
            <a:off x="1116013" y="3933825"/>
            <a:ext cx="2232025" cy="1079500"/>
          </a:xfrm>
          <a:prstGeom prst="line">
            <a:avLst/>
          </a:prstGeom>
          <a:noFill/>
          <a:ln w="57150">
            <a:solidFill>
              <a:schemeClr val="tx1"/>
            </a:solidFill>
            <a:round/>
            <a:headEnd/>
            <a:tailEnd type="triangle" w="med" len="med"/>
          </a:ln>
        </p:spPr>
        <p:txBody>
          <a:bodyPr/>
          <a:lstStyle/>
          <a:p>
            <a:endParaRPr lang="en-US"/>
          </a:p>
        </p:txBody>
      </p:sp>
      <p:sp>
        <p:nvSpPr>
          <p:cNvPr id="8213" name="Line 23"/>
          <p:cNvSpPr>
            <a:spLocks noChangeShapeType="1"/>
          </p:cNvSpPr>
          <p:nvPr/>
        </p:nvSpPr>
        <p:spPr bwMode="auto">
          <a:xfrm flipH="1" flipV="1">
            <a:off x="3132138" y="2636838"/>
            <a:ext cx="576262" cy="720725"/>
          </a:xfrm>
          <a:prstGeom prst="line">
            <a:avLst/>
          </a:prstGeom>
          <a:noFill/>
          <a:ln w="57150">
            <a:solidFill>
              <a:schemeClr val="tx1"/>
            </a:solidFill>
            <a:round/>
            <a:headEnd/>
            <a:tailEnd type="triangle" w="med" len="med"/>
          </a:ln>
        </p:spPr>
        <p:txBody>
          <a:bodyPr/>
          <a:lstStyle/>
          <a:p>
            <a:endParaRPr lang="en-US"/>
          </a:p>
        </p:txBody>
      </p:sp>
      <p:sp>
        <p:nvSpPr>
          <p:cNvPr id="8214" name="Line 24"/>
          <p:cNvSpPr>
            <a:spLocks noChangeShapeType="1"/>
          </p:cNvSpPr>
          <p:nvPr/>
        </p:nvSpPr>
        <p:spPr bwMode="auto">
          <a:xfrm flipH="1" flipV="1">
            <a:off x="2843213" y="3573463"/>
            <a:ext cx="433387" cy="142875"/>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Migration</a:t>
            </a:r>
            <a:endParaRPr lang="en-US" dirty="0"/>
          </a:p>
        </p:txBody>
      </p:sp>
      <p:sp>
        <p:nvSpPr>
          <p:cNvPr id="3" name="Content Placeholder 2"/>
          <p:cNvSpPr>
            <a:spLocks noGrp="1"/>
          </p:cNvSpPr>
          <p:nvPr>
            <p:ph idx="1"/>
          </p:nvPr>
        </p:nvSpPr>
        <p:spPr>
          <a:xfrm>
            <a:off x="1285852" y="1285860"/>
            <a:ext cx="7647836" cy="4962540"/>
          </a:xfrm>
        </p:spPr>
        <p:txBody>
          <a:bodyPr/>
          <a:lstStyle/>
          <a:p>
            <a:r>
              <a:rPr lang="en-GB" dirty="0" smtClean="0"/>
              <a:t>Migration is the movement of people to a different country, state, city or region for a period of time. Migration can be long terms (overseas) or short term (commuters).</a:t>
            </a:r>
          </a:p>
          <a:p>
            <a:r>
              <a:rPr lang="en-GB" dirty="0" smtClean="0"/>
              <a:t>Migration affects the distribution and structure of a population in an area.</a:t>
            </a:r>
          </a:p>
          <a:p>
            <a:endParaRPr lang="en-US"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0930" name="Picture 2" descr="http://rosalieee.files.wordpress.com/2009/01/human-migration.jpg"/>
          <p:cNvPicPr>
            <a:picLocks noChangeAspect="1" noChangeArrowheads="1"/>
          </p:cNvPicPr>
          <p:nvPr/>
        </p:nvPicPr>
        <p:blipFill>
          <a:blip r:embed="rId3" cstate="print"/>
          <a:srcRect/>
          <a:stretch>
            <a:fillRect/>
          </a:stretch>
        </p:blipFill>
        <p:spPr bwMode="auto">
          <a:xfrm>
            <a:off x="1214414" y="206903"/>
            <a:ext cx="7715272" cy="6651097"/>
          </a:xfrm>
          <a:prstGeom prst="rect">
            <a:avLst/>
          </a:prstGeom>
          <a:noFill/>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Migration</a:t>
            </a:r>
            <a:endParaRPr lang="en-US" dirty="0"/>
          </a:p>
        </p:txBody>
      </p:sp>
      <p:sp>
        <p:nvSpPr>
          <p:cNvPr id="3" name="Content Placeholder 2"/>
          <p:cNvSpPr>
            <a:spLocks noGrp="1"/>
          </p:cNvSpPr>
          <p:nvPr>
            <p:ph idx="1"/>
          </p:nvPr>
        </p:nvSpPr>
        <p:spPr/>
        <p:txBody>
          <a:bodyPr/>
          <a:lstStyle/>
          <a:p>
            <a:r>
              <a:rPr lang="en-GB" dirty="0" smtClean="0">
                <a:latin typeface="+mj-lt"/>
              </a:rPr>
              <a:t>Intra-national (internal) Migrant- movement within the country.</a:t>
            </a:r>
          </a:p>
          <a:p>
            <a:r>
              <a:rPr lang="en-GB" dirty="0" smtClean="0">
                <a:latin typeface="+mj-lt"/>
              </a:rPr>
              <a:t>International Migrant- moves between countries</a:t>
            </a:r>
          </a:p>
          <a:p>
            <a:r>
              <a:rPr lang="en-GB" dirty="0" smtClean="0">
                <a:latin typeface="+mj-lt"/>
              </a:rPr>
              <a:t>Economic Migrant- one who migrates for economic reasons such as to increase one’s standard of living or to avoid poverty. </a:t>
            </a:r>
            <a:endParaRPr lang="en-US" dirty="0" smtClean="0">
              <a:latin typeface="+mj-lt"/>
            </a:endParaRPr>
          </a:p>
          <a:p>
            <a:endParaRPr lang="en-US" dirty="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2978" name="Picture 2" descr="http://pstalker.com/migration/images/global_paths.gif"/>
          <p:cNvPicPr>
            <a:picLocks noChangeAspect="1" noChangeArrowheads="1"/>
          </p:cNvPicPr>
          <p:nvPr/>
        </p:nvPicPr>
        <p:blipFill>
          <a:blip r:embed="rId3" cstate="print"/>
          <a:srcRect/>
          <a:stretch>
            <a:fillRect/>
          </a:stretch>
        </p:blipFill>
        <p:spPr bwMode="auto">
          <a:xfrm>
            <a:off x="0" y="72008"/>
            <a:ext cx="8892480" cy="666936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643578"/>
            <a:ext cx="8183880" cy="1051560"/>
          </a:xfrm>
        </p:spPr>
        <p:txBody>
          <a:bodyPr/>
          <a:lstStyle/>
          <a:p>
            <a:r>
              <a:rPr lang="en-GB" dirty="0" smtClean="0"/>
              <a:t>2. Socio-Economic</a:t>
            </a:r>
            <a:endParaRPr lang="en-US" dirty="0"/>
          </a:p>
        </p:txBody>
      </p:sp>
      <p:sp>
        <p:nvSpPr>
          <p:cNvPr id="3" name="Content Placeholder 2"/>
          <p:cNvSpPr>
            <a:spLocks noGrp="1"/>
          </p:cNvSpPr>
          <p:nvPr>
            <p:ph idx="1"/>
          </p:nvPr>
        </p:nvSpPr>
        <p:spPr>
          <a:xfrm>
            <a:off x="502920" y="0"/>
            <a:ext cx="8183880" cy="5949280"/>
          </a:xfrm>
        </p:spPr>
        <p:txBody>
          <a:bodyPr>
            <a:normAutofit lnSpcReduction="10000"/>
          </a:bodyPr>
          <a:lstStyle/>
          <a:p>
            <a:endParaRPr lang="en-GB" dirty="0" smtClean="0"/>
          </a:p>
          <a:p>
            <a:r>
              <a:rPr lang="en-GB" dirty="0" smtClean="0"/>
              <a:t>The degree of economic development allows people to control their environments.</a:t>
            </a:r>
          </a:p>
          <a:p>
            <a:endParaRPr lang="en-GB" dirty="0" smtClean="0"/>
          </a:p>
          <a:p>
            <a:r>
              <a:rPr lang="en-GB" dirty="0" smtClean="0"/>
              <a:t>Areas with </a:t>
            </a:r>
            <a:r>
              <a:rPr lang="en-GB" dirty="0" smtClean="0">
                <a:solidFill>
                  <a:srgbClr val="00B050"/>
                </a:solidFill>
              </a:rPr>
              <a:t>diverse economies with intensive agriculture, developed industries and service </a:t>
            </a:r>
            <a:r>
              <a:rPr lang="en-GB" dirty="0" smtClean="0"/>
              <a:t>sectors help sustain </a:t>
            </a:r>
            <a:r>
              <a:rPr lang="en-GB" dirty="0" smtClean="0">
                <a:solidFill>
                  <a:srgbClr val="00B050"/>
                </a:solidFill>
              </a:rPr>
              <a:t>densely populated </a:t>
            </a:r>
            <a:r>
              <a:rPr lang="en-GB" dirty="0" smtClean="0"/>
              <a:t>region and also people to the area.</a:t>
            </a:r>
          </a:p>
          <a:p>
            <a:endParaRPr lang="en-GB" dirty="0" smtClean="0"/>
          </a:p>
          <a:p>
            <a:r>
              <a:rPr lang="en-GB" dirty="0" smtClean="0"/>
              <a:t>Areas will </a:t>
            </a:r>
            <a:r>
              <a:rPr lang="en-GB" dirty="0" smtClean="0">
                <a:solidFill>
                  <a:srgbClr val="00B050"/>
                </a:solidFill>
              </a:rPr>
              <a:t>underdeveloped economies and societies do the opposite</a:t>
            </a:r>
            <a:r>
              <a:rPr lang="en-GB" dirty="0" smtClean="0"/>
              <a:t>. Examples of this are the Tundra and desert regions</a:t>
            </a:r>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5026" name="Picture 2" descr="http://contexts.org/graphicsociology/files/2009/03/internal_migration_static.png"/>
          <p:cNvPicPr>
            <a:picLocks noChangeAspect="1" noChangeArrowheads="1"/>
          </p:cNvPicPr>
          <p:nvPr/>
        </p:nvPicPr>
        <p:blipFill>
          <a:blip r:embed="rId3" cstate="print"/>
          <a:srcRect/>
          <a:stretch>
            <a:fillRect/>
          </a:stretch>
        </p:blipFill>
        <p:spPr bwMode="auto">
          <a:xfrm>
            <a:off x="0" y="0"/>
            <a:ext cx="8926220" cy="6858000"/>
          </a:xfrm>
          <a:prstGeom prst="rect">
            <a:avLst/>
          </a:prstGeom>
          <a:noFill/>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Migration</a:t>
            </a:r>
            <a:endParaRPr lang="en-US" dirty="0"/>
          </a:p>
        </p:txBody>
      </p:sp>
      <p:sp>
        <p:nvSpPr>
          <p:cNvPr id="3" name="Content Placeholder 2"/>
          <p:cNvSpPr>
            <a:spLocks noGrp="1"/>
          </p:cNvSpPr>
          <p:nvPr>
            <p:ph idx="1"/>
          </p:nvPr>
        </p:nvSpPr>
        <p:spPr/>
        <p:txBody>
          <a:bodyPr/>
          <a:lstStyle/>
          <a:p>
            <a:r>
              <a:rPr lang="en-IE" dirty="0" smtClean="0">
                <a:latin typeface="+mj-lt"/>
              </a:rPr>
              <a:t>Emigration is the movement out of an area while immigration is the movement into an area.</a:t>
            </a:r>
          </a:p>
          <a:p>
            <a:r>
              <a:rPr lang="en-GB" dirty="0" smtClean="0">
                <a:solidFill>
                  <a:srgbClr val="FF0000"/>
                </a:solidFill>
                <a:latin typeface="+mj-lt"/>
              </a:rPr>
              <a:t>Migration balance </a:t>
            </a:r>
            <a:r>
              <a:rPr lang="en-GB" dirty="0" smtClean="0">
                <a:latin typeface="+mj-lt"/>
              </a:rPr>
              <a:t>is the difference between number of immigrants and emigrants</a:t>
            </a:r>
            <a:endParaRPr lang="en-US" dirty="0">
              <a:latin typeface="+mj-lt"/>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cbs.nl/NR/rdonlyres/99002570-43DC-4740-9C7B-7F3783E4B079/0/1019g2.gif"/>
          <p:cNvPicPr>
            <a:picLocks noChangeAspect="1" noChangeArrowheads="1"/>
          </p:cNvPicPr>
          <p:nvPr/>
        </p:nvPicPr>
        <p:blipFill>
          <a:blip r:embed="rId3" cstate="print"/>
          <a:srcRect/>
          <a:stretch>
            <a:fillRect/>
          </a:stretch>
        </p:blipFill>
        <p:spPr bwMode="auto">
          <a:xfrm>
            <a:off x="2143108" y="714356"/>
            <a:ext cx="5500726" cy="5305436"/>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Migration</a:t>
            </a:r>
            <a:endParaRPr lang="en-US" dirty="0"/>
          </a:p>
        </p:txBody>
      </p:sp>
      <p:sp>
        <p:nvSpPr>
          <p:cNvPr id="3" name="Content Placeholder 2"/>
          <p:cNvSpPr>
            <a:spLocks noGrp="1"/>
          </p:cNvSpPr>
          <p:nvPr>
            <p:ph idx="1"/>
          </p:nvPr>
        </p:nvSpPr>
        <p:spPr>
          <a:xfrm>
            <a:off x="1000100" y="1447800"/>
            <a:ext cx="8001056" cy="5124472"/>
          </a:xfrm>
        </p:spPr>
        <p:txBody>
          <a:bodyPr>
            <a:normAutofit lnSpcReduction="10000"/>
          </a:bodyPr>
          <a:lstStyle/>
          <a:p>
            <a:r>
              <a:rPr lang="en-IE" dirty="0" smtClean="0"/>
              <a:t>Migration has played a major role in the distribution of population over time. For example, since the 16</a:t>
            </a:r>
            <a:r>
              <a:rPr lang="en-IE" baseline="30000" dirty="0" smtClean="0"/>
              <a:t>th</a:t>
            </a:r>
            <a:r>
              <a:rPr lang="en-IE" dirty="0" smtClean="0"/>
              <a:t> century, migrants from European countries have colonised great parts of the globe, notably Australia and America. The native or aboriginal population were conquered, dispossessed and decimated and the total is presently population is presently estimated at less than 10% of what it was before the arrival of Europeans.</a:t>
            </a:r>
            <a:endParaRPr lang="en-US"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685800" y="2286000"/>
            <a:ext cx="7772400" cy="1143000"/>
          </a:xfrm>
        </p:spPr>
        <p:txBody>
          <a:bodyPr/>
          <a:lstStyle/>
          <a:p>
            <a:pPr eaLnBrk="1" hangingPunct="1">
              <a:defRPr/>
            </a:pPr>
            <a:r>
              <a:rPr lang="en-GB"/>
              <a:t> </a:t>
            </a:r>
          </a:p>
        </p:txBody>
      </p:sp>
      <p:pic>
        <p:nvPicPr>
          <p:cNvPr id="9219" name="Picture 3"/>
          <p:cNvPicPr>
            <a:picLocks noChangeAspect="1" noChangeArrowheads="1"/>
          </p:cNvPicPr>
          <p:nvPr/>
        </p:nvPicPr>
        <p:blipFill>
          <a:blip r:embed="rId3"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0"/>
            <a:ext cx="9144000" cy="6814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1866" y="2751786"/>
            <a:ext cx="7498080" cy="714348"/>
          </a:xfrm>
        </p:spPr>
        <p:txBody>
          <a:bodyPr>
            <a:normAutofit fontScale="90000"/>
          </a:bodyPr>
          <a:lstStyle/>
          <a:p>
            <a:r>
              <a:rPr lang="en-IE" dirty="0" smtClean="0"/>
              <a:t>Classification of migration types</a:t>
            </a:r>
            <a:endParaRPr lang="en-US" dirty="0"/>
          </a:p>
        </p:txBody>
      </p:sp>
      <p:graphicFrame>
        <p:nvGraphicFramePr>
          <p:cNvPr id="6" name="Content Placeholder 5"/>
          <p:cNvGraphicFramePr>
            <a:graphicFrameLocks noGrp="1"/>
          </p:cNvGraphicFramePr>
          <p:nvPr>
            <p:ph idx="1"/>
          </p:nvPr>
        </p:nvGraphicFramePr>
        <p:xfrm>
          <a:off x="1071538" y="86199"/>
          <a:ext cx="8072463" cy="6762046"/>
        </p:xfrm>
        <a:graphic>
          <a:graphicData uri="http://schemas.openxmlformats.org/drawingml/2006/table">
            <a:tbl>
              <a:tblPr firstRow="1" bandRow="1">
                <a:tableStyleId>{5C22544A-7EE6-4342-B048-85BDC9FD1C3A}</a:tableStyleId>
              </a:tblPr>
              <a:tblGrid>
                <a:gridCol w="2690821"/>
                <a:gridCol w="2690821"/>
                <a:gridCol w="2690821"/>
              </a:tblGrid>
              <a:tr h="626577">
                <a:tc>
                  <a:txBody>
                    <a:bodyPr/>
                    <a:lstStyle/>
                    <a:p>
                      <a:r>
                        <a:rPr lang="en-IE" dirty="0" smtClean="0"/>
                        <a:t>Length of stay</a:t>
                      </a:r>
                      <a:endParaRPr lang="en-US" dirty="0"/>
                    </a:p>
                  </a:txBody>
                  <a:tcPr/>
                </a:tc>
                <a:tc>
                  <a:txBody>
                    <a:bodyPr/>
                    <a:lstStyle/>
                    <a:p>
                      <a:r>
                        <a:rPr lang="en-IE" dirty="0" smtClean="0"/>
                        <a:t>International/ Intra national</a:t>
                      </a:r>
                      <a:endParaRPr lang="en-US" dirty="0"/>
                    </a:p>
                  </a:txBody>
                  <a:tcPr/>
                </a:tc>
                <a:tc>
                  <a:txBody>
                    <a:bodyPr/>
                    <a:lstStyle/>
                    <a:p>
                      <a:r>
                        <a:rPr lang="en-IE" dirty="0" smtClean="0"/>
                        <a:t>Example</a:t>
                      </a:r>
                      <a:endParaRPr lang="en-US" dirty="0"/>
                    </a:p>
                  </a:txBody>
                  <a:tcPr/>
                </a:tc>
              </a:tr>
              <a:tr h="626577">
                <a:tc>
                  <a:txBody>
                    <a:bodyPr/>
                    <a:lstStyle/>
                    <a:p>
                      <a:r>
                        <a:rPr lang="en-IE" dirty="0" smtClean="0"/>
                        <a:t>Permanent</a:t>
                      </a:r>
                      <a:endParaRPr lang="en-US" dirty="0"/>
                    </a:p>
                  </a:txBody>
                  <a:tcPr/>
                </a:tc>
                <a:tc>
                  <a:txBody>
                    <a:bodyPr/>
                    <a:lstStyle/>
                    <a:p>
                      <a:r>
                        <a:rPr lang="en-IE" dirty="0" smtClean="0"/>
                        <a:t>Voluntary</a:t>
                      </a:r>
                      <a:endParaRPr lang="en-US" dirty="0"/>
                    </a:p>
                  </a:txBody>
                  <a:tcPr/>
                </a:tc>
                <a:tc>
                  <a:txBody>
                    <a:bodyPr/>
                    <a:lstStyle/>
                    <a:p>
                      <a:r>
                        <a:rPr lang="en-IE" dirty="0" smtClean="0"/>
                        <a:t>Irish to UK, US and Canada</a:t>
                      </a:r>
                      <a:endParaRPr lang="en-US" dirty="0"/>
                    </a:p>
                  </a:txBody>
                  <a:tcPr/>
                </a:tc>
              </a:tr>
              <a:tr h="626577">
                <a:tc>
                  <a:txBody>
                    <a:bodyPr/>
                    <a:lstStyle/>
                    <a:p>
                      <a:r>
                        <a:rPr lang="en-IE" dirty="0" smtClean="0"/>
                        <a:t>Permanent</a:t>
                      </a:r>
                      <a:endParaRPr lang="en-US" dirty="0"/>
                    </a:p>
                  </a:txBody>
                  <a:tcPr/>
                </a:tc>
                <a:tc>
                  <a:txBody>
                    <a:bodyPr/>
                    <a:lstStyle/>
                    <a:p>
                      <a:r>
                        <a:rPr lang="en-IE" dirty="0" smtClean="0"/>
                        <a:t>Forced</a:t>
                      </a:r>
                      <a:endParaRPr lang="en-US" dirty="0"/>
                    </a:p>
                  </a:txBody>
                  <a:tcPr/>
                </a:tc>
                <a:tc>
                  <a:txBody>
                    <a:bodyPr/>
                    <a:lstStyle/>
                    <a:p>
                      <a:r>
                        <a:rPr lang="en-IE" dirty="0" smtClean="0"/>
                        <a:t>Slave trade, </a:t>
                      </a:r>
                      <a:r>
                        <a:rPr lang="en-IE" dirty="0" err="1" smtClean="0"/>
                        <a:t>jews</a:t>
                      </a:r>
                      <a:r>
                        <a:rPr lang="en-IE" dirty="0" smtClean="0"/>
                        <a:t> during world war 2</a:t>
                      </a:r>
                      <a:endParaRPr lang="en-US" dirty="0"/>
                    </a:p>
                  </a:txBody>
                  <a:tcPr/>
                </a:tc>
              </a:tr>
              <a:tr h="452686">
                <a:tc>
                  <a:txBody>
                    <a:bodyPr/>
                    <a:lstStyle/>
                    <a:p>
                      <a:r>
                        <a:rPr lang="en-IE" dirty="0" smtClean="0"/>
                        <a:t>Permanent</a:t>
                      </a:r>
                      <a:endParaRPr lang="en-US" dirty="0"/>
                    </a:p>
                  </a:txBody>
                  <a:tcPr/>
                </a:tc>
                <a:tc>
                  <a:txBody>
                    <a:bodyPr/>
                    <a:lstStyle/>
                    <a:p>
                      <a:r>
                        <a:rPr lang="en-IE" dirty="0" smtClean="0"/>
                        <a:t>Intra-national</a:t>
                      </a:r>
                      <a:endParaRPr lang="en-US" dirty="0"/>
                    </a:p>
                  </a:txBody>
                  <a:tcPr/>
                </a:tc>
                <a:tc>
                  <a:txBody>
                    <a:bodyPr/>
                    <a:lstStyle/>
                    <a:p>
                      <a:r>
                        <a:rPr lang="en-IE" dirty="0" smtClean="0"/>
                        <a:t>West to East Ireland</a:t>
                      </a:r>
                      <a:endParaRPr lang="en-US" dirty="0"/>
                    </a:p>
                  </a:txBody>
                  <a:tcPr/>
                </a:tc>
              </a:tr>
              <a:tr h="626577">
                <a:tc>
                  <a:txBody>
                    <a:bodyPr/>
                    <a:lstStyle/>
                    <a:p>
                      <a:r>
                        <a:rPr lang="en-IE" dirty="0" smtClean="0"/>
                        <a:t>Permanent</a:t>
                      </a:r>
                      <a:endParaRPr lang="en-US" dirty="0"/>
                    </a:p>
                  </a:txBody>
                  <a:tcPr/>
                </a:tc>
                <a:tc>
                  <a:txBody>
                    <a:bodyPr/>
                    <a:lstStyle/>
                    <a:p>
                      <a:r>
                        <a:rPr lang="en-IE" dirty="0" smtClean="0"/>
                        <a:t>Rural to Urban</a:t>
                      </a:r>
                      <a:endParaRPr lang="en-US" dirty="0"/>
                    </a:p>
                  </a:txBody>
                  <a:tcPr/>
                </a:tc>
                <a:tc>
                  <a:txBody>
                    <a:bodyPr/>
                    <a:lstStyle/>
                    <a:p>
                      <a:r>
                        <a:rPr lang="en-IE" dirty="0" smtClean="0"/>
                        <a:t>Ireland, developing countries</a:t>
                      </a:r>
                      <a:endParaRPr lang="en-US" dirty="0"/>
                    </a:p>
                  </a:txBody>
                  <a:tcPr/>
                </a:tc>
              </a:tr>
              <a:tr h="626577">
                <a:tc>
                  <a:txBody>
                    <a:bodyPr/>
                    <a:lstStyle/>
                    <a:p>
                      <a:r>
                        <a:rPr lang="en-IE" dirty="0" smtClean="0"/>
                        <a:t>Permanent</a:t>
                      </a:r>
                      <a:endParaRPr lang="en-US" dirty="0"/>
                    </a:p>
                  </a:txBody>
                  <a:tcPr/>
                </a:tc>
                <a:tc>
                  <a:txBody>
                    <a:bodyPr/>
                    <a:lstStyle/>
                    <a:p>
                      <a:r>
                        <a:rPr lang="en-IE" dirty="0" smtClean="0"/>
                        <a:t>Urban Depopulation</a:t>
                      </a:r>
                      <a:endParaRPr lang="en-US" dirty="0"/>
                    </a:p>
                  </a:txBody>
                  <a:tcPr/>
                </a:tc>
                <a:tc>
                  <a:txBody>
                    <a:bodyPr/>
                    <a:lstStyle/>
                    <a:p>
                      <a:r>
                        <a:rPr lang="en-IE" dirty="0" smtClean="0"/>
                        <a:t>From</a:t>
                      </a:r>
                      <a:r>
                        <a:rPr lang="en-IE" baseline="0" dirty="0" smtClean="0"/>
                        <a:t> inner cities to new suburbs</a:t>
                      </a:r>
                      <a:endParaRPr lang="en-US" dirty="0"/>
                    </a:p>
                  </a:txBody>
                  <a:tcPr/>
                </a:tc>
              </a:tr>
              <a:tr h="626577">
                <a:tc>
                  <a:txBody>
                    <a:bodyPr/>
                    <a:lstStyle/>
                    <a:p>
                      <a:r>
                        <a:rPr lang="en-IE" dirty="0" smtClean="0"/>
                        <a:t>Permanent</a:t>
                      </a:r>
                      <a:endParaRPr lang="en-US" dirty="0"/>
                    </a:p>
                  </a:txBody>
                  <a:tcPr/>
                </a:tc>
                <a:tc>
                  <a:txBody>
                    <a:bodyPr/>
                    <a:lstStyle/>
                    <a:p>
                      <a:r>
                        <a:rPr lang="en-IE" dirty="0" smtClean="0"/>
                        <a:t>Regional</a:t>
                      </a:r>
                      <a:endParaRPr lang="en-US" dirty="0"/>
                    </a:p>
                  </a:txBody>
                  <a:tcPr/>
                </a:tc>
                <a:tc>
                  <a:txBody>
                    <a:bodyPr/>
                    <a:lstStyle/>
                    <a:p>
                      <a:r>
                        <a:rPr lang="en-IE" dirty="0" smtClean="0"/>
                        <a:t>From West</a:t>
                      </a:r>
                      <a:r>
                        <a:rPr lang="en-IE" baseline="0" dirty="0" smtClean="0"/>
                        <a:t> Connacht to Galway</a:t>
                      </a:r>
                      <a:endParaRPr lang="en-US" dirty="0"/>
                    </a:p>
                  </a:txBody>
                  <a:tcPr/>
                </a:tc>
              </a:tr>
              <a:tr h="895111">
                <a:tc>
                  <a:txBody>
                    <a:bodyPr/>
                    <a:lstStyle/>
                    <a:p>
                      <a:r>
                        <a:rPr lang="en-IE" dirty="0" smtClean="0"/>
                        <a:t>Semi-permanent</a:t>
                      </a:r>
                      <a:endParaRPr lang="en-US" dirty="0"/>
                    </a:p>
                  </a:txBody>
                  <a:tcPr/>
                </a:tc>
                <a:tc>
                  <a:txBody>
                    <a:bodyPr/>
                    <a:lstStyle/>
                    <a:p>
                      <a:r>
                        <a:rPr lang="en-IE" dirty="0" smtClean="0"/>
                        <a:t>Returning Economic</a:t>
                      </a:r>
                      <a:r>
                        <a:rPr lang="en-IE" baseline="0" dirty="0" smtClean="0"/>
                        <a:t> </a:t>
                      </a:r>
                      <a:r>
                        <a:rPr lang="en-IE" dirty="0" smtClean="0"/>
                        <a:t>Migrants </a:t>
                      </a:r>
                      <a:endParaRPr lang="en-US" dirty="0"/>
                    </a:p>
                  </a:txBody>
                  <a:tcPr/>
                </a:tc>
                <a:tc>
                  <a:txBody>
                    <a:bodyPr/>
                    <a:lstStyle/>
                    <a:p>
                      <a:r>
                        <a:rPr lang="en-IE" dirty="0" smtClean="0"/>
                        <a:t>Contract Medical Staff in Irish hospitals from Philippines</a:t>
                      </a:r>
                      <a:endParaRPr lang="en-US" dirty="0"/>
                    </a:p>
                  </a:txBody>
                  <a:tcPr/>
                </a:tc>
              </a:tr>
              <a:tr h="626577">
                <a:tc>
                  <a:txBody>
                    <a:bodyPr/>
                    <a:lstStyle/>
                    <a:p>
                      <a:r>
                        <a:rPr lang="en-IE" dirty="0" smtClean="0"/>
                        <a:t>Seasonal</a:t>
                      </a:r>
                      <a:endParaRPr lang="en-US" dirty="0"/>
                    </a:p>
                  </a:txBody>
                  <a:tcPr/>
                </a:tc>
                <a:tc>
                  <a:txBody>
                    <a:bodyPr/>
                    <a:lstStyle/>
                    <a:p>
                      <a:r>
                        <a:rPr lang="en-IE" dirty="0" smtClean="0"/>
                        <a:t>Short Term</a:t>
                      </a:r>
                      <a:endParaRPr lang="en-US" dirty="0"/>
                    </a:p>
                  </a:txBody>
                  <a:tcPr/>
                </a:tc>
                <a:tc>
                  <a:txBody>
                    <a:bodyPr/>
                    <a:lstStyle/>
                    <a:p>
                      <a:r>
                        <a:rPr lang="en-IE" dirty="0" smtClean="0"/>
                        <a:t>University students, tourists</a:t>
                      </a:r>
                      <a:endParaRPr lang="en-US" dirty="0"/>
                    </a:p>
                  </a:txBody>
                  <a:tcPr/>
                </a:tc>
              </a:tr>
              <a:tr h="895111">
                <a:tc>
                  <a:txBody>
                    <a:bodyPr/>
                    <a:lstStyle/>
                    <a:p>
                      <a:r>
                        <a:rPr lang="en-IE" dirty="0" smtClean="0"/>
                        <a:t>Daily</a:t>
                      </a:r>
                      <a:endParaRPr lang="en-US" dirty="0"/>
                    </a:p>
                  </a:txBody>
                  <a:tcPr/>
                </a:tc>
                <a:tc>
                  <a:txBody>
                    <a:bodyPr/>
                    <a:lstStyle/>
                    <a:p>
                      <a:r>
                        <a:rPr lang="en-IE" dirty="0" smtClean="0"/>
                        <a:t>Commuters</a:t>
                      </a:r>
                      <a:endParaRPr lang="en-US" dirty="0"/>
                    </a:p>
                  </a:txBody>
                  <a:tcPr/>
                </a:tc>
                <a:tc>
                  <a:txBody>
                    <a:bodyPr/>
                    <a:lstStyle/>
                    <a:p>
                      <a:r>
                        <a:rPr lang="en-IE" dirty="0" smtClean="0"/>
                        <a:t>Residents of dormitory towns serving Dublin and cork</a:t>
                      </a:r>
                      <a:endParaRPr lang="en-US" dirty="0"/>
                    </a:p>
                  </a:txBody>
                  <a:tcPr/>
                </a:tc>
              </a:tr>
            </a:tbl>
          </a:graphicData>
        </a:graphic>
      </p:graphicFrame>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214313" y="285750"/>
            <a:ext cx="8786843" cy="5715018"/>
          </a:xfrm>
        </p:spPr>
        <p:txBody>
          <a:bodyPr>
            <a:normAutofit fontScale="92500" lnSpcReduction="20000"/>
          </a:bodyPr>
          <a:lstStyle/>
          <a:p>
            <a:pPr eaLnBrk="1" hangingPunct="1"/>
            <a:r>
              <a:rPr lang="en-GB" dirty="0" smtClean="0"/>
              <a:t>Push Factors- are circumstances that encourage a person to leave their native country – unemployment, poverty, war, famine, crime, natural disaster, persecution, social and environmental problems. </a:t>
            </a:r>
          </a:p>
          <a:p>
            <a:pPr eaLnBrk="1" hangingPunct="1"/>
            <a:endParaRPr lang="en-GB" dirty="0" smtClean="0"/>
          </a:p>
          <a:p>
            <a:pPr eaLnBrk="1" hangingPunct="1"/>
            <a:r>
              <a:rPr lang="en-GB" dirty="0" smtClean="0"/>
              <a:t>Pull factors- are factors that attract people to an area-economic improvement, freedom from oppression, better social and environmental conditions.</a:t>
            </a:r>
          </a:p>
          <a:p>
            <a:pPr eaLnBrk="1" hangingPunct="1"/>
            <a:endParaRPr lang="en-GB" dirty="0" smtClean="0"/>
          </a:p>
          <a:p>
            <a:pPr eaLnBrk="1" hangingPunct="1"/>
            <a:r>
              <a:rPr lang="en-GB" dirty="0" smtClean="0"/>
              <a:t>Give example in the world for both-Georgia/USA</a:t>
            </a:r>
          </a:p>
          <a:p>
            <a:pPr eaLnBrk="1" hangingPunct="1"/>
            <a:endParaRPr lang="en-GB" dirty="0" smtClean="0"/>
          </a:p>
          <a:p>
            <a:pPr eaLnBrk="1" hangingPunct="1"/>
            <a:r>
              <a:rPr lang="en-GB" dirty="0" smtClean="0"/>
              <a:t>Give example in Ireland for both- West Vs East</a:t>
            </a:r>
            <a:endParaRPr lang="en-US" dirty="0"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endParaRPr lang="ga-IE" dirty="0">
              <a:solidFill>
                <a:schemeClr val="accent1">
                  <a:tint val="88000"/>
                  <a:satMod val="150000"/>
                </a:schemeClr>
              </a:solidFill>
            </a:endParaRPr>
          </a:p>
        </p:txBody>
      </p:sp>
      <p:sp>
        <p:nvSpPr>
          <p:cNvPr id="13315" name="Content Placeholder 2"/>
          <p:cNvSpPr>
            <a:spLocks noGrp="1"/>
          </p:cNvSpPr>
          <p:nvPr>
            <p:ph idx="1"/>
          </p:nvPr>
        </p:nvSpPr>
        <p:spPr>
          <a:xfrm>
            <a:off x="503238" y="530225"/>
            <a:ext cx="8183562" cy="4187825"/>
          </a:xfrm>
        </p:spPr>
        <p:txBody>
          <a:bodyPr/>
          <a:lstStyle/>
          <a:p>
            <a:pPr eaLnBrk="1" hangingPunct="1"/>
            <a:endParaRPr lang="en-US" smtClean="0"/>
          </a:p>
        </p:txBody>
      </p:sp>
      <p:pic>
        <p:nvPicPr>
          <p:cNvPr id="13316" name="Picture 2" descr="http://www.pbs.org/thewar/images/inline_pics/landing_at_war_03.jpg"/>
          <p:cNvPicPr>
            <a:picLocks noChangeAspect="1" noChangeArrowheads="1"/>
          </p:cNvPicPr>
          <p:nvPr/>
        </p:nvPicPr>
        <p:blipFill>
          <a:blip r:embed="rId3" cstate="print"/>
          <a:srcRect/>
          <a:stretch>
            <a:fillRect/>
          </a:stretch>
        </p:blipFill>
        <p:spPr bwMode="auto">
          <a:xfrm>
            <a:off x="0" y="3497263"/>
            <a:ext cx="4572000" cy="3360737"/>
          </a:xfrm>
          <a:prstGeom prst="rect">
            <a:avLst/>
          </a:prstGeom>
          <a:noFill/>
          <a:ln w="9525">
            <a:noFill/>
            <a:miter lim="800000"/>
            <a:headEnd/>
            <a:tailEnd/>
          </a:ln>
        </p:spPr>
      </p:pic>
      <p:pic>
        <p:nvPicPr>
          <p:cNvPr id="13317" name="Picture 2" descr="http://a.abcnews.com/images/US/ap_floods_070820_ms.jpg"/>
          <p:cNvPicPr>
            <a:picLocks noChangeAspect="1" noChangeArrowheads="1"/>
          </p:cNvPicPr>
          <p:nvPr/>
        </p:nvPicPr>
        <p:blipFill>
          <a:blip r:embed="rId4" cstate="print"/>
          <a:srcRect/>
          <a:stretch>
            <a:fillRect/>
          </a:stretch>
        </p:blipFill>
        <p:spPr bwMode="auto">
          <a:xfrm>
            <a:off x="0" y="0"/>
            <a:ext cx="4643438" cy="3571875"/>
          </a:xfrm>
          <a:prstGeom prst="rect">
            <a:avLst/>
          </a:prstGeom>
          <a:noFill/>
          <a:ln w="9525">
            <a:noFill/>
            <a:miter lim="800000"/>
            <a:headEnd/>
            <a:tailEnd/>
          </a:ln>
        </p:spPr>
      </p:pic>
      <p:pic>
        <p:nvPicPr>
          <p:cNvPr id="13318" name="Picture 2" descr="http://internationalrivers.org/files/images/Sichuan%20earthquake.jpg"/>
          <p:cNvPicPr>
            <a:picLocks noChangeAspect="1" noChangeArrowheads="1"/>
          </p:cNvPicPr>
          <p:nvPr/>
        </p:nvPicPr>
        <p:blipFill>
          <a:blip r:embed="rId5" cstate="print"/>
          <a:srcRect/>
          <a:stretch>
            <a:fillRect/>
          </a:stretch>
        </p:blipFill>
        <p:spPr bwMode="auto">
          <a:xfrm>
            <a:off x="4402138" y="0"/>
            <a:ext cx="4741862" cy="3500438"/>
          </a:xfrm>
          <a:prstGeom prst="rect">
            <a:avLst/>
          </a:prstGeom>
          <a:noFill/>
          <a:ln w="9525">
            <a:noFill/>
            <a:miter lim="800000"/>
            <a:headEnd/>
            <a:tailEnd/>
          </a:ln>
        </p:spPr>
      </p:pic>
      <p:pic>
        <p:nvPicPr>
          <p:cNvPr id="13319" name="Picture 2" descr="http://www.destination360.com/asia/china/images/s/china-nightlife.jpg"/>
          <p:cNvPicPr>
            <a:picLocks noChangeAspect="1" noChangeArrowheads="1"/>
          </p:cNvPicPr>
          <p:nvPr/>
        </p:nvPicPr>
        <p:blipFill>
          <a:blip r:embed="rId6" cstate="print"/>
          <a:srcRect/>
          <a:stretch>
            <a:fillRect/>
          </a:stretch>
        </p:blipFill>
        <p:spPr bwMode="auto">
          <a:xfrm>
            <a:off x="4429125" y="3086100"/>
            <a:ext cx="4714875" cy="3771900"/>
          </a:xfrm>
          <a:prstGeom prst="rect">
            <a:avLst/>
          </a:prstGeom>
          <a:noFill/>
          <a:ln w="9525">
            <a:noFill/>
            <a:miter lim="800000"/>
            <a:headEnd/>
            <a:tailEnd/>
          </a:ln>
        </p:spPr>
      </p:pic>
      <p:pic>
        <p:nvPicPr>
          <p:cNvPr id="13320" name="Picture 2" descr="http://www.theage.com.au/ffximage/2008/02/29/Antarctica_wideweb__470x303,0.jpg"/>
          <p:cNvPicPr>
            <a:picLocks noChangeAspect="1" noChangeArrowheads="1"/>
          </p:cNvPicPr>
          <p:nvPr/>
        </p:nvPicPr>
        <p:blipFill>
          <a:blip r:embed="rId7" cstate="print"/>
          <a:srcRect/>
          <a:stretch>
            <a:fillRect/>
          </a:stretch>
        </p:blipFill>
        <p:spPr bwMode="auto">
          <a:xfrm>
            <a:off x="4429125" y="3071813"/>
            <a:ext cx="4714875"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endParaRPr lang="ga-IE">
              <a:solidFill>
                <a:schemeClr val="accent1">
                  <a:tint val="88000"/>
                  <a:satMod val="150000"/>
                </a:schemeClr>
              </a:solidFill>
            </a:endParaRPr>
          </a:p>
        </p:txBody>
      </p:sp>
      <p:sp>
        <p:nvSpPr>
          <p:cNvPr id="20483" name="Content Placeholder 2"/>
          <p:cNvSpPr>
            <a:spLocks noGrp="1"/>
          </p:cNvSpPr>
          <p:nvPr>
            <p:ph idx="1"/>
          </p:nvPr>
        </p:nvSpPr>
        <p:spPr>
          <a:xfrm>
            <a:off x="503238" y="530225"/>
            <a:ext cx="8183562" cy="4187825"/>
          </a:xfrm>
        </p:spPr>
        <p:txBody>
          <a:bodyPr/>
          <a:lstStyle/>
          <a:p>
            <a:pPr eaLnBrk="1" hangingPunct="1"/>
            <a:endParaRPr lang="en-US" smtClean="0"/>
          </a:p>
        </p:txBody>
      </p:sp>
      <p:pic>
        <p:nvPicPr>
          <p:cNvPr id="20484" name="Picture 2" descr="http://www.studylanguages.org/images/dublin/dublin-nightlife.jpg"/>
          <p:cNvPicPr>
            <a:picLocks noChangeAspect="1" noChangeArrowheads="1"/>
          </p:cNvPicPr>
          <p:nvPr/>
        </p:nvPicPr>
        <p:blipFill>
          <a:blip r:embed="rId3" cstate="print"/>
          <a:srcRect/>
          <a:stretch>
            <a:fillRect/>
          </a:stretch>
        </p:blipFill>
        <p:spPr bwMode="auto">
          <a:xfrm>
            <a:off x="0" y="0"/>
            <a:ext cx="4071938" cy="3571875"/>
          </a:xfrm>
          <a:prstGeom prst="rect">
            <a:avLst/>
          </a:prstGeom>
          <a:noFill/>
          <a:ln w="9525">
            <a:noFill/>
            <a:miter lim="800000"/>
            <a:headEnd/>
            <a:tailEnd/>
          </a:ln>
        </p:spPr>
      </p:pic>
      <p:pic>
        <p:nvPicPr>
          <p:cNvPr id="20485" name="Picture 4" descr="http://traveldk.com/dkimages/dublin046shoare002_inlinelarge.jpg"/>
          <p:cNvPicPr>
            <a:picLocks noChangeAspect="1" noChangeArrowheads="1"/>
          </p:cNvPicPr>
          <p:nvPr/>
        </p:nvPicPr>
        <p:blipFill>
          <a:blip r:embed="rId4" cstate="print"/>
          <a:srcRect/>
          <a:stretch>
            <a:fillRect/>
          </a:stretch>
        </p:blipFill>
        <p:spPr bwMode="auto">
          <a:xfrm>
            <a:off x="4071938" y="0"/>
            <a:ext cx="5072062" cy="3214688"/>
          </a:xfrm>
          <a:prstGeom prst="rect">
            <a:avLst/>
          </a:prstGeom>
          <a:noFill/>
          <a:ln w="9525">
            <a:noFill/>
            <a:miter lim="800000"/>
            <a:headEnd/>
            <a:tailEnd/>
          </a:ln>
        </p:spPr>
      </p:pic>
      <p:pic>
        <p:nvPicPr>
          <p:cNvPr id="20486" name="Picture 2" descr="http://www.mythicalireland.com/other/dublin/dublin-aerial-photo.jpg"/>
          <p:cNvPicPr>
            <a:picLocks noChangeAspect="1" noChangeArrowheads="1"/>
          </p:cNvPicPr>
          <p:nvPr/>
        </p:nvPicPr>
        <p:blipFill>
          <a:blip r:embed="rId5" cstate="print"/>
          <a:srcRect/>
          <a:stretch>
            <a:fillRect/>
          </a:stretch>
        </p:blipFill>
        <p:spPr bwMode="auto">
          <a:xfrm>
            <a:off x="0" y="3508375"/>
            <a:ext cx="3429000" cy="3349625"/>
          </a:xfrm>
          <a:prstGeom prst="rect">
            <a:avLst/>
          </a:prstGeom>
          <a:noFill/>
          <a:ln w="9525">
            <a:noFill/>
            <a:miter lim="800000"/>
            <a:headEnd/>
            <a:tailEnd/>
          </a:ln>
        </p:spPr>
      </p:pic>
      <p:pic>
        <p:nvPicPr>
          <p:cNvPr id="20487" name="Picture 6" descr="http://www.finfacts.com/irelandbusinessnews/uploads/ifsc_front.jpg"/>
          <p:cNvPicPr>
            <a:picLocks noChangeAspect="1" noChangeArrowheads="1"/>
          </p:cNvPicPr>
          <p:nvPr/>
        </p:nvPicPr>
        <p:blipFill>
          <a:blip r:embed="rId6" cstate="print"/>
          <a:srcRect/>
          <a:stretch>
            <a:fillRect/>
          </a:stretch>
        </p:blipFill>
        <p:spPr bwMode="auto">
          <a:xfrm>
            <a:off x="63500" y="-136525"/>
            <a:ext cx="2286000" cy="1714500"/>
          </a:xfrm>
          <a:prstGeom prst="rect">
            <a:avLst/>
          </a:prstGeom>
          <a:noFill/>
          <a:ln w="9525">
            <a:noFill/>
            <a:miter lim="800000"/>
            <a:headEnd/>
            <a:tailEnd/>
          </a:ln>
        </p:spPr>
      </p:pic>
      <p:pic>
        <p:nvPicPr>
          <p:cNvPr id="20488" name="Picture 8" descr="http://www.finfacts.com/irelandbusinessnews/uploads/ifsc_front.jpg"/>
          <p:cNvPicPr>
            <a:picLocks noChangeAspect="1" noChangeArrowheads="1"/>
          </p:cNvPicPr>
          <p:nvPr/>
        </p:nvPicPr>
        <p:blipFill>
          <a:blip r:embed="rId6" cstate="print"/>
          <a:srcRect/>
          <a:stretch>
            <a:fillRect/>
          </a:stretch>
        </p:blipFill>
        <p:spPr bwMode="auto">
          <a:xfrm>
            <a:off x="63500" y="-136525"/>
            <a:ext cx="2286000" cy="1714500"/>
          </a:xfrm>
          <a:prstGeom prst="rect">
            <a:avLst/>
          </a:prstGeom>
          <a:noFill/>
          <a:ln w="9525">
            <a:noFill/>
            <a:miter lim="800000"/>
            <a:headEnd/>
            <a:tailEnd/>
          </a:ln>
        </p:spPr>
      </p:pic>
      <p:pic>
        <p:nvPicPr>
          <p:cNvPr id="20489" name="Picture 10" descr="http://www.irelandscape.com/photos/dublin/ireland-1135878726-IFSC.jpg"/>
          <p:cNvPicPr>
            <a:picLocks noChangeAspect="1" noChangeArrowheads="1"/>
          </p:cNvPicPr>
          <p:nvPr/>
        </p:nvPicPr>
        <p:blipFill>
          <a:blip r:embed="rId7" cstate="print"/>
          <a:srcRect/>
          <a:stretch>
            <a:fillRect/>
          </a:stretch>
        </p:blipFill>
        <p:spPr bwMode="auto">
          <a:xfrm>
            <a:off x="3286125" y="3143250"/>
            <a:ext cx="5857875"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pixi.myaiesec.net/uploaded_images/macau3-785019.gif"/>
          <p:cNvPicPr>
            <a:picLocks noChangeAspect="1" noChangeArrowheads="1"/>
          </p:cNvPicPr>
          <p:nvPr/>
        </p:nvPicPr>
        <p:blipFill>
          <a:blip r:embed="rId3" cstate="print"/>
          <a:srcRect/>
          <a:stretch>
            <a:fillRect/>
          </a:stretch>
        </p:blipFill>
        <p:spPr bwMode="auto">
          <a:xfrm>
            <a:off x="0" y="260648"/>
            <a:ext cx="4283968" cy="6597352"/>
          </a:xfrm>
          <a:prstGeom prst="rect">
            <a:avLst/>
          </a:prstGeom>
          <a:noFill/>
        </p:spPr>
      </p:pic>
      <p:pic>
        <p:nvPicPr>
          <p:cNvPr id="2052" name="Picture 4" descr="http://la.curbed.com/uploads/2007_03_ladowntown-thumb.jpg"/>
          <p:cNvPicPr>
            <a:picLocks noChangeAspect="1" noChangeArrowheads="1"/>
          </p:cNvPicPr>
          <p:nvPr/>
        </p:nvPicPr>
        <p:blipFill>
          <a:blip r:embed="rId4" cstate="print"/>
          <a:srcRect/>
          <a:stretch>
            <a:fillRect/>
          </a:stretch>
        </p:blipFill>
        <p:spPr bwMode="auto">
          <a:xfrm>
            <a:off x="4499993" y="260649"/>
            <a:ext cx="4644008" cy="6597352"/>
          </a:xfrm>
          <a:prstGeom prst="rect">
            <a:avLst/>
          </a:prstGeom>
          <a:noFill/>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hangingPunct="1">
              <a:defRPr/>
            </a:pPr>
            <a:r>
              <a:rPr lang="en-IE" dirty="0" smtClean="0"/>
              <a:t>Impacts of Migration</a:t>
            </a:r>
            <a:endParaRPr lang="en-US" dirty="0"/>
          </a:p>
        </p:txBody>
      </p:sp>
      <p:sp>
        <p:nvSpPr>
          <p:cNvPr id="12291" name="Content Placeholder 2"/>
          <p:cNvSpPr>
            <a:spLocks noGrp="1"/>
          </p:cNvSpPr>
          <p:nvPr>
            <p:ph idx="1"/>
          </p:nvPr>
        </p:nvSpPr>
        <p:spPr>
          <a:xfrm>
            <a:off x="503238" y="530225"/>
            <a:ext cx="8183562" cy="4187825"/>
          </a:xfrm>
        </p:spPr>
        <p:txBody>
          <a:bodyPr/>
          <a:lstStyle/>
          <a:p>
            <a:pPr eaLnBrk="1" hangingPunct="1"/>
            <a:r>
              <a:rPr lang="en-GB" dirty="0" smtClean="0"/>
              <a:t>Migrants have an impact on both Donor Regions (areas that the migrants come from) and receiver regions (areas that the migrants go to).</a:t>
            </a:r>
          </a:p>
          <a:p>
            <a:pPr eaLnBrk="1" hangingPunct="1"/>
            <a:endParaRPr lang="en-GB" dirty="0" smtClean="0"/>
          </a:p>
          <a:p>
            <a:pPr eaLnBrk="1" hangingPunct="1"/>
            <a:r>
              <a:rPr lang="en-GB" dirty="0" smtClean="0"/>
              <a:t>These can be divided into demographic (meaning population), social and economical.</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Advantages for receiver/host region</a:t>
            </a:r>
            <a:endParaRPr lang="en-US" dirty="0"/>
          </a:p>
        </p:txBody>
      </p:sp>
      <p:sp>
        <p:nvSpPr>
          <p:cNvPr id="3" name="Content Placeholder 2"/>
          <p:cNvSpPr>
            <a:spLocks noGrp="1"/>
          </p:cNvSpPr>
          <p:nvPr>
            <p:ph idx="1"/>
          </p:nvPr>
        </p:nvSpPr>
        <p:spPr>
          <a:xfrm>
            <a:off x="899592" y="1447800"/>
            <a:ext cx="8034096" cy="4800600"/>
          </a:xfrm>
        </p:spPr>
        <p:txBody>
          <a:bodyPr>
            <a:normAutofit/>
          </a:bodyPr>
          <a:lstStyle/>
          <a:p>
            <a:r>
              <a:rPr lang="en-IE" dirty="0" smtClean="0"/>
              <a:t>Continued growth of economy may depend on migrant workers such as France and Germany where there are labour shortages.</a:t>
            </a:r>
          </a:p>
          <a:p>
            <a:r>
              <a:rPr lang="en-IE" dirty="0" smtClean="0"/>
              <a:t>France encourage Algerian to work in France. (Media)</a:t>
            </a:r>
          </a:p>
          <a:p>
            <a:r>
              <a:rPr lang="en-IE" dirty="0" smtClean="0"/>
              <a:t>Irish had labour shortage or IT and engineering in 1990- highly skilled migrants filled these vacancies- 1000 Brazilians live in </a:t>
            </a:r>
            <a:r>
              <a:rPr lang="en-IE" dirty="0" err="1" smtClean="0"/>
              <a:t>Gort</a:t>
            </a:r>
            <a:r>
              <a:rPr lang="en-IE" dirty="0" smtClean="0"/>
              <a:t> brazil</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fontAlgn="auto" hangingPunct="1">
              <a:spcAft>
                <a:spcPts val="0"/>
              </a:spcAft>
              <a:defRPr/>
            </a:pPr>
            <a:r>
              <a:rPr lang="en-GB" sz="4000" dirty="0" smtClean="0">
                <a:solidFill>
                  <a:srgbClr val="C00000"/>
                </a:solidFill>
              </a:rPr>
              <a:t>Advantages for receiver/host </a:t>
            </a:r>
            <a:r>
              <a:rPr lang="en-GB" sz="4000" dirty="0">
                <a:solidFill>
                  <a:srgbClr val="C00000"/>
                </a:solidFill>
              </a:rPr>
              <a:t>Countries</a:t>
            </a:r>
            <a:endParaRPr lang="en-US" sz="4000" dirty="0">
              <a:solidFill>
                <a:srgbClr val="C00000"/>
              </a:solidFill>
            </a:endParaRPr>
          </a:p>
        </p:txBody>
      </p:sp>
      <p:sp>
        <p:nvSpPr>
          <p:cNvPr id="14339" name="Rectangle 3"/>
          <p:cNvSpPr>
            <a:spLocks noGrp="1" noChangeArrowheads="1"/>
          </p:cNvSpPr>
          <p:nvPr>
            <p:ph idx="1"/>
          </p:nvPr>
        </p:nvSpPr>
        <p:spPr>
          <a:xfrm>
            <a:off x="1115616" y="1447800"/>
            <a:ext cx="7818072" cy="4800600"/>
          </a:xfrm>
        </p:spPr>
        <p:txBody>
          <a:bodyPr>
            <a:normAutofit lnSpcReduction="10000"/>
          </a:bodyPr>
          <a:lstStyle/>
          <a:p>
            <a:pPr eaLnBrk="1" hangingPunct="1"/>
            <a:r>
              <a:rPr lang="en-GB" dirty="0" smtClean="0"/>
              <a:t>Increase in population plus Increased birth rate as child bearing age increases.</a:t>
            </a:r>
          </a:p>
          <a:p>
            <a:pPr eaLnBrk="1" hangingPunct="1"/>
            <a:r>
              <a:rPr lang="en-GB" dirty="0" smtClean="0"/>
              <a:t>Boost to manufacturing &amp; services industries, increased skilled jobs</a:t>
            </a:r>
          </a:p>
          <a:p>
            <a:pPr eaLnBrk="1" hangingPunct="1"/>
            <a:r>
              <a:rPr lang="en-GB" dirty="0" smtClean="0"/>
              <a:t>Increased socio/economic activity.</a:t>
            </a:r>
          </a:p>
          <a:p>
            <a:r>
              <a:rPr lang="en-IE" dirty="0" smtClean="0"/>
              <a:t>Migrants also contribute tax and introduce competition to the market place </a:t>
            </a:r>
            <a:r>
              <a:rPr lang="en-IE" dirty="0" err="1" smtClean="0"/>
              <a:t>eg</a:t>
            </a:r>
            <a:r>
              <a:rPr lang="en-IE" dirty="0" smtClean="0"/>
              <a:t> Polish Newspapers etc.</a:t>
            </a:r>
          </a:p>
          <a:p>
            <a:r>
              <a:rPr lang="en-IE" dirty="0" smtClean="0"/>
              <a:t>Awareness of different races and cultures leading to greater diversity</a:t>
            </a:r>
            <a:endParaRPr lang="en-US" dirty="0" smtClean="0"/>
          </a:p>
          <a:p>
            <a:pPr eaLnBrk="1" hangingPunct="1"/>
            <a:endParaRPr lang="en-GB" dirty="0"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Disadvantages for receiver/Host</a:t>
            </a:r>
            <a:endParaRPr lang="en-US" dirty="0"/>
          </a:p>
        </p:txBody>
      </p:sp>
      <p:sp>
        <p:nvSpPr>
          <p:cNvPr id="3" name="Content Placeholder 2"/>
          <p:cNvSpPr>
            <a:spLocks noGrp="1"/>
          </p:cNvSpPr>
          <p:nvPr>
            <p:ph idx="1"/>
          </p:nvPr>
        </p:nvSpPr>
        <p:spPr/>
        <p:txBody>
          <a:bodyPr/>
          <a:lstStyle/>
          <a:p>
            <a:r>
              <a:rPr lang="en-IE" dirty="0" smtClean="0"/>
              <a:t>Pressure of health education and transport, housing and medical services.</a:t>
            </a:r>
          </a:p>
          <a:p>
            <a:r>
              <a:rPr lang="en-IE" dirty="0" smtClean="0"/>
              <a:t>Language barriers.</a:t>
            </a:r>
          </a:p>
          <a:p>
            <a:r>
              <a:rPr lang="en-IE" dirty="0" smtClean="0"/>
              <a:t>Lack of integration</a:t>
            </a:r>
          </a:p>
          <a:p>
            <a:r>
              <a:rPr lang="en-IE" dirty="0" smtClean="0"/>
              <a:t>Racism and discrimination increase (Xenophobia/ </a:t>
            </a:r>
            <a:r>
              <a:rPr lang="en-IE" dirty="0" err="1" smtClean="0"/>
              <a:t>sterotypes</a:t>
            </a:r>
            <a:r>
              <a:rPr lang="en-IE" dirty="0" smtClean="0"/>
              <a:t>).</a:t>
            </a:r>
          </a:p>
          <a:p>
            <a:r>
              <a:rPr lang="en-IE" dirty="0" smtClean="0"/>
              <a:t>A number of workers are </a:t>
            </a:r>
            <a:r>
              <a:rPr lang="en-IE" dirty="0" err="1" smtClean="0"/>
              <a:t>expolited</a:t>
            </a:r>
            <a:r>
              <a:rPr lang="en-IE" dirty="0" smtClean="0"/>
              <a:t> and lack of local language decreases job prospects.</a:t>
            </a:r>
            <a:endParaRPr 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Advantages for donor regions</a:t>
            </a:r>
            <a:endParaRPr lang="en-US" dirty="0"/>
          </a:p>
        </p:txBody>
      </p:sp>
      <p:sp>
        <p:nvSpPr>
          <p:cNvPr id="3" name="Content Placeholder 2"/>
          <p:cNvSpPr>
            <a:spLocks noGrp="1"/>
          </p:cNvSpPr>
          <p:nvPr>
            <p:ph idx="1"/>
          </p:nvPr>
        </p:nvSpPr>
        <p:spPr/>
        <p:txBody>
          <a:bodyPr/>
          <a:lstStyle/>
          <a:p>
            <a:r>
              <a:rPr lang="en-IE" dirty="0" smtClean="0"/>
              <a:t>Money migrants send home to relatives. 357Billion is sent home each year globally-this is three times the amount of development aid that some countries get.</a:t>
            </a:r>
          </a:p>
          <a:p>
            <a:r>
              <a:rPr lang="en-IE" dirty="0" smtClean="0"/>
              <a:t>Migrants gain important skills which they bring back to their original country.</a:t>
            </a:r>
          </a:p>
          <a:p>
            <a:r>
              <a:rPr lang="en-IE" dirty="0" smtClean="0"/>
              <a:t>Reduces pressure on services</a:t>
            </a:r>
            <a:endParaRPr lang="en-US" dirty="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187624" y="274638"/>
            <a:ext cx="7746064" cy="1143000"/>
          </a:xfrm>
        </p:spPr>
        <p:txBody>
          <a:bodyPr>
            <a:normAutofit/>
          </a:bodyPr>
          <a:lstStyle/>
          <a:p>
            <a:pPr eaLnBrk="1" fontAlgn="auto" hangingPunct="1">
              <a:spcAft>
                <a:spcPts val="0"/>
              </a:spcAft>
              <a:defRPr/>
            </a:pPr>
            <a:r>
              <a:rPr lang="en-GB" sz="4000" dirty="0" smtClean="0">
                <a:solidFill>
                  <a:srgbClr val="C00000"/>
                </a:solidFill>
              </a:rPr>
              <a:t>Disadvantages on </a:t>
            </a:r>
            <a:r>
              <a:rPr lang="en-GB" sz="4000" dirty="0">
                <a:solidFill>
                  <a:srgbClr val="C00000"/>
                </a:solidFill>
              </a:rPr>
              <a:t>Donor </a:t>
            </a:r>
            <a:r>
              <a:rPr lang="en-GB" sz="4000" dirty="0" smtClean="0">
                <a:solidFill>
                  <a:srgbClr val="C00000"/>
                </a:solidFill>
              </a:rPr>
              <a:t>Country</a:t>
            </a:r>
            <a:endParaRPr lang="en-US" sz="4000" dirty="0">
              <a:solidFill>
                <a:srgbClr val="C00000"/>
              </a:solidFill>
            </a:endParaRPr>
          </a:p>
        </p:txBody>
      </p:sp>
      <p:sp>
        <p:nvSpPr>
          <p:cNvPr id="3077" name="Rectangle 5"/>
          <p:cNvSpPr>
            <a:spLocks noGrp="1" noChangeArrowheads="1"/>
          </p:cNvSpPr>
          <p:nvPr>
            <p:ph idx="1"/>
          </p:nvPr>
        </p:nvSpPr>
        <p:spPr>
          <a:xfrm>
            <a:off x="1187624" y="1447800"/>
            <a:ext cx="7746064" cy="4800600"/>
          </a:xfrm>
        </p:spPr>
        <p:txBody>
          <a:bodyPr>
            <a:normAutofit/>
          </a:bodyPr>
          <a:lstStyle/>
          <a:p>
            <a:pPr marL="265176" indent="-265176" eaLnBrk="1" fontAlgn="auto" hangingPunct="1">
              <a:spcAft>
                <a:spcPts val="0"/>
              </a:spcAft>
              <a:buFont typeface="Wingdings 2"/>
              <a:buChar char=""/>
              <a:defRPr/>
            </a:pPr>
            <a:r>
              <a:rPr lang="en-IE" dirty="0" smtClean="0"/>
              <a:t>People with higher education/ business skills most likely to emigrate.ie (Brain Drain)</a:t>
            </a:r>
          </a:p>
          <a:p>
            <a:pPr marL="265176" indent="-265176" eaLnBrk="1" fontAlgn="auto" hangingPunct="1">
              <a:spcAft>
                <a:spcPts val="0"/>
              </a:spcAft>
              <a:buFont typeface="Wingdings 2"/>
              <a:buChar char=""/>
              <a:defRPr/>
            </a:pPr>
            <a:r>
              <a:rPr lang="en-IE" dirty="0" smtClean="0"/>
              <a:t>Investment made in educating people is lost when they leave a country as are their potential tax contributions and spending power on good and services.</a:t>
            </a:r>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187624" y="274638"/>
            <a:ext cx="7746064" cy="1143000"/>
          </a:xfrm>
        </p:spPr>
        <p:txBody>
          <a:bodyPr>
            <a:normAutofit fontScale="90000"/>
          </a:bodyPr>
          <a:lstStyle/>
          <a:p>
            <a:pPr eaLnBrk="1" fontAlgn="auto" hangingPunct="1">
              <a:spcAft>
                <a:spcPts val="0"/>
              </a:spcAft>
              <a:defRPr/>
            </a:pPr>
            <a:r>
              <a:rPr lang="en-GB" sz="4000" dirty="0">
                <a:solidFill>
                  <a:srgbClr val="C00000"/>
                </a:solidFill>
              </a:rPr>
              <a:t>Impact of Migration on Donor </a:t>
            </a:r>
            <a:r>
              <a:rPr lang="en-GB" sz="4000" dirty="0" smtClean="0">
                <a:solidFill>
                  <a:srgbClr val="C00000"/>
                </a:solidFill>
              </a:rPr>
              <a:t>Country</a:t>
            </a:r>
            <a:endParaRPr lang="en-US" sz="4000" dirty="0">
              <a:solidFill>
                <a:srgbClr val="C00000"/>
              </a:solidFill>
            </a:endParaRPr>
          </a:p>
        </p:txBody>
      </p:sp>
      <p:sp>
        <p:nvSpPr>
          <p:cNvPr id="3077" name="Rectangle 5"/>
          <p:cNvSpPr>
            <a:spLocks noGrp="1" noChangeArrowheads="1"/>
          </p:cNvSpPr>
          <p:nvPr>
            <p:ph idx="1"/>
          </p:nvPr>
        </p:nvSpPr>
        <p:spPr/>
        <p:txBody>
          <a:bodyPr>
            <a:normAutofit fontScale="92500" lnSpcReduction="20000"/>
          </a:bodyPr>
          <a:lstStyle/>
          <a:p>
            <a:pPr marL="265176" indent="-265176" eaLnBrk="1" fontAlgn="auto" hangingPunct="1">
              <a:spcAft>
                <a:spcPts val="0"/>
              </a:spcAft>
              <a:buFont typeface="Wingdings 2"/>
              <a:buChar char=""/>
              <a:defRPr/>
            </a:pPr>
            <a:r>
              <a:rPr lang="en-GB" dirty="0"/>
              <a:t>Age imbalance – drop in independent sector</a:t>
            </a:r>
          </a:p>
          <a:p>
            <a:pPr marL="265176" indent="-265176" eaLnBrk="1" fontAlgn="auto" hangingPunct="1">
              <a:spcAft>
                <a:spcPts val="0"/>
              </a:spcAft>
              <a:buFont typeface="Wingdings 2"/>
              <a:buChar char=""/>
              <a:defRPr/>
            </a:pPr>
            <a:r>
              <a:rPr lang="en-GB" dirty="0"/>
              <a:t>Sex imbalance – males leaving</a:t>
            </a:r>
          </a:p>
          <a:p>
            <a:pPr marL="265176" indent="-265176" eaLnBrk="1" fontAlgn="auto" hangingPunct="1">
              <a:spcAft>
                <a:spcPts val="0"/>
              </a:spcAft>
              <a:buFont typeface="Wingdings 2"/>
              <a:buChar char=""/>
              <a:defRPr/>
            </a:pPr>
            <a:r>
              <a:rPr lang="en-GB" dirty="0"/>
              <a:t>Society ages as young people leave</a:t>
            </a:r>
          </a:p>
          <a:p>
            <a:pPr marL="265176" indent="-265176" eaLnBrk="1" fontAlgn="auto" hangingPunct="1">
              <a:spcAft>
                <a:spcPts val="0"/>
              </a:spcAft>
              <a:buFont typeface="Wingdings 2"/>
              <a:buChar char=""/>
              <a:defRPr/>
            </a:pPr>
            <a:r>
              <a:rPr lang="en-GB" dirty="0"/>
              <a:t>Increased youth </a:t>
            </a:r>
            <a:r>
              <a:rPr lang="en-GB" dirty="0" smtClean="0"/>
              <a:t>and age dependency</a:t>
            </a:r>
            <a:endParaRPr lang="en-GB" dirty="0"/>
          </a:p>
          <a:p>
            <a:pPr marL="265176" indent="-265176" eaLnBrk="1" fontAlgn="auto" hangingPunct="1">
              <a:spcAft>
                <a:spcPts val="0"/>
              </a:spcAft>
              <a:buFont typeface="Wingdings 2"/>
              <a:buChar char=""/>
              <a:defRPr/>
            </a:pPr>
            <a:r>
              <a:rPr lang="en-GB" dirty="0"/>
              <a:t>Reduced marriages – lower birth </a:t>
            </a:r>
            <a:r>
              <a:rPr lang="en-GB" dirty="0" smtClean="0"/>
              <a:t>rates</a:t>
            </a:r>
          </a:p>
          <a:p>
            <a:pPr marL="265176" indent="-265176" eaLnBrk="1" fontAlgn="auto" hangingPunct="1">
              <a:spcAft>
                <a:spcPts val="0"/>
              </a:spcAft>
              <a:buFont typeface="Wingdings 2"/>
              <a:buChar char=""/>
              <a:defRPr/>
            </a:pPr>
            <a:r>
              <a:rPr lang="en-GB" dirty="0" smtClean="0"/>
              <a:t>Rural depopulation.</a:t>
            </a:r>
            <a:endParaRPr lang="en-GB" dirty="0"/>
          </a:p>
          <a:p>
            <a:pPr marL="265176" indent="-265176" eaLnBrk="1" fontAlgn="auto" hangingPunct="1">
              <a:spcAft>
                <a:spcPts val="0"/>
              </a:spcAft>
              <a:buFont typeface="Wingdings 2"/>
              <a:buChar char=""/>
              <a:defRPr/>
            </a:pPr>
            <a:r>
              <a:rPr lang="en-GB" dirty="0"/>
              <a:t>Socio-economic </a:t>
            </a:r>
            <a:r>
              <a:rPr lang="en-GB" dirty="0" smtClean="0"/>
              <a:t>decline.</a:t>
            </a:r>
            <a:endParaRPr lang="en-GB" dirty="0"/>
          </a:p>
          <a:p>
            <a:pPr marL="265176" indent="-265176" eaLnBrk="1" fontAlgn="auto" hangingPunct="1">
              <a:spcAft>
                <a:spcPts val="0"/>
              </a:spcAft>
              <a:buFont typeface="Wingdings 2"/>
              <a:buChar char=""/>
              <a:defRPr/>
            </a:pPr>
            <a:r>
              <a:rPr lang="en-GB" dirty="0"/>
              <a:t>Decline in public </a:t>
            </a:r>
            <a:r>
              <a:rPr lang="en-GB" dirty="0" smtClean="0"/>
              <a:t>services (health, transport etc)</a:t>
            </a:r>
            <a:endParaRPr lang="en-GB" dirty="0"/>
          </a:p>
          <a:p>
            <a:pPr marL="265176" indent="-265176" eaLnBrk="1" fontAlgn="auto" hangingPunct="1">
              <a:spcAft>
                <a:spcPts val="0"/>
              </a:spcAft>
              <a:buFont typeface="Wingdings 2"/>
              <a:buChar char=""/>
              <a:defRPr/>
            </a:pPr>
            <a:r>
              <a:rPr lang="en-GB" dirty="0"/>
              <a:t>Less appeal to investment and job creation</a:t>
            </a:r>
            <a:endParaRPr 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22" name="Picture 2" descr="http://cache.daylife.com/imageserve/03NUeid7MSdaH/610x.jpg"/>
          <p:cNvPicPr>
            <a:picLocks noChangeAspect="1" noChangeArrowheads="1"/>
          </p:cNvPicPr>
          <p:nvPr/>
        </p:nvPicPr>
        <p:blipFill>
          <a:blip r:embed="rId3" cstate="print"/>
          <a:srcRect/>
          <a:stretch>
            <a:fillRect/>
          </a:stretch>
        </p:blipFill>
        <p:spPr bwMode="auto">
          <a:xfrm>
            <a:off x="0" y="0"/>
            <a:ext cx="4214810" cy="4357694"/>
          </a:xfrm>
          <a:prstGeom prst="rect">
            <a:avLst/>
          </a:prstGeom>
          <a:noFill/>
        </p:spPr>
      </p:pic>
      <p:pic>
        <p:nvPicPr>
          <p:cNvPr id="389126" name="Picture 6" descr="http://www.queensjournal.ca/media/stories/v135/i3/charlie-scott3.JPG"/>
          <p:cNvPicPr>
            <a:picLocks noChangeAspect="1" noChangeArrowheads="1"/>
          </p:cNvPicPr>
          <p:nvPr/>
        </p:nvPicPr>
        <p:blipFill>
          <a:blip r:embed="rId4" cstate="print"/>
          <a:srcRect/>
          <a:stretch>
            <a:fillRect/>
          </a:stretch>
        </p:blipFill>
        <p:spPr bwMode="auto">
          <a:xfrm>
            <a:off x="4214810" y="0"/>
            <a:ext cx="4929190" cy="3429000"/>
          </a:xfrm>
          <a:prstGeom prst="rect">
            <a:avLst/>
          </a:prstGeom>
          <a:noFill/>
        </p:spPr>
      </p:pic>
      <p:pic>
        <p:nvPicPr>
          <p:cNvPr id="389128" name="Picture 8" descr="http://www.timesonline.co.uk/multimedia/archive/00276/T2_Cover_276002a.jpg"/>
          <p:cNvPicPr>
            <a:picLocks noChangeAspect="1" noChangeArrowheads="1"/>
          </p:cNvPicPr>
          <p:nvPr/>
        </p:nvPicPr>
        <p:blipFill>
          <a:blip r:embed="rId5" cstate="print"/>
          <a:srcRect/>
          <a:stretch>
            <a:fillRect/>
          </a:stretch>
        </p:blipFill>
        <p:spPr bwMode="auto">
          <a:xfrm>
            <a:off x="3786183" y="3643315"/>
            <a:ext cx="5357818" cy="3214686"/>
          </a:xfrm>
          <a:prstGeom prst="rect">
            <a:avLst/>
          </a:prstGeom>
          <a:noFill/>
        </p:spPr>
      </p:pic>
      <p:pic>
        <p:nvPicPr>
          <p:cNvPr id="8" name="Picture 4" descr="http://www.uclh.nhs.uk/NR/rdonlyres/99870C83-4D64-44C0-964B-CFE7855EBC36/40864/olderpeoplecutout5.gif"/>
          <p:cNvPicPr>
            <a:picLocks noChangeAspect="1" noChangeArrowheads="1"/>
          </p:cNvPicPr>
          <p:nvPr/>
        </p:nvPicPr>
        <p:blipFill>
          <a:blip r:embed="rId6" cstate="print"/>
          <a:srcRect/>
          <a:stretch>
            <a:fillRect/>
          </a:stretch>
        </p:blipFill>
        <p:spPr bwMode="auto">
          <a:xfrm>
            <a:off x="-428660" y="4124325"/>
            <a:ext cx="4724400" cy="2733675"/>
          </a:xfrm>
          <a:prstGeom prst="rect">
            <a:avLst/>
          </a:prstGeom>
          <a:noFill/>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7154" name="Picture 2" descr="Graph PP 11: Population pyramid of Male' Atoll (K), 2006"/>
          <p:cNvPicPr>
            <a:picLocks noChangeAspect="1" noChangeArrowheads="1"/>
          </p:cNvPicPr>
          <p:nvPr/>
        </p:nvPicPr>
        <p:blipFill>
          <a:blip r:embed="rId3" cstate="print"/>
          <a:srcRect/>
          <a:stretch>
            <a:fillRect/>
          </a:stretch>
        </p:blipFill>
        <p:spPr bwMode="auto">
          <a:xfrm>
            <a:off x="142844" y="0"/>
            <a:ext cx="8681533" cy="6858000"/>
          </a:xfrm>
          <a:prstGeom prst="rect">
            <a:avLst/>
          </a:prstGeom>
          <a:noFill/>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1410" name="Picture 2" descr="http://mainerealestateblog.files.wordpress.com/2008/03/babyboom.jpg"/>
          <p:cNvPicPr>
            <a:picLocks noChangeAspect="1" noChangeArrowheads="1"/>
          </p:cNvPicPr>
          <p:nvPr/>
        </p:nvPicPr>
        <p:blipFill>
          <a:blip r:embed="rId3" cstate="print"/>
          <a:srcRect/>
          <a:stretch>
            <a:fillRect/>
          </a:stretch>
        </p:blipFill>
        <p:spPr bwMode="auto">
          <a:xfrm>
            <a:off x="63500" y="-136525"/>
            <a:ext cx="3762375" cy="4829175"/>
          </a:xfrm>
          <a:prstGeom prst="rect">
            <a:avLst/>
          </a:prstGeom>
          <a:noFill/>
        </p:spPr>
      </p:pic>
      <p:pic>
        <p:nvPicPr>
          <p:cNvPr id="401412" name="Picture 4" descr="http://www.quakerhouse.org/QH%20Exhibit/images/end_racism_thru_unity.jpg"/>
          <p:cNvPicPr>
            <a:picLocks noChangeAspect="1" noChangeArrowheads="1"/>
          </p:cNvPicPr>
          <p:nvPr/>
        </p:nvPicPr>
        <p:blipFill>
          <a:blip r:embed="rId4" cstate="print"/>
          <a:srcRect/>
          <a:stretch>
            <a:fillRect/>
          </a:stretch>
        </p:blipFill>
        <p:spPr bwMode="auto">
          <a:xfrm>
            <a:off x="0" y="3733800"/>
            <a:ext cx="5000628" cy="3124200"/>
          </a:xfrm>
          <a:prstGeom prst="rect">
            <a:avLst/>
          </a:prstGeom>
          <a:noFill/>
        </p:spPr>
      </p:pic>
      <p:pic>
        <p:nvPicPr>
          <p:cNvPr id="401414" name="Picture 6" descr="http://assets.nydailynews.com/img/2009/09/03/alg_classroom.jpg"/>
          <p:cNvPicPr>
            <a:picLocks noChangeAspect="1" noChangeArrowheads="1"/>
          </p:cNvPicPr>
          <p:nvPr/>
        </p:nvPicPr>
        <p:blipFill>
          <a:blip r:embed="rId5" cstate="print"/>
          <a:srcRect/>
          <a:stretch>
            <a:fillRect/>
          </a:stretch>
        </p:blipFill>
        <p:spPr bwMode="auto">
          <a:xfrm>
            <a:off x="3673389" y="0"/>
            <a:ext cx="5470611" cy="3643314"/>
          </a:xfrm>
          <a:prstGeom prst="rect">
            <a:avLst/>
          </a:prstGeom>
          <a:noFill/>
        </p:spPr>
      </p:pic>
      <p:pic>
        <p:nvPicPr>
          <p:cNvPr id="401416" name="Picture 8" descr="http://www.economicshelp.org/indian/india-growth.gif"/>
          <p:cNvPicPr>
            <a:picLocks noChangeAspect="1" noChangeArrowheads="1"/>
          </p:cNvPicPr>
          <p:nvPr/>
        </p:nvPicPr>
        <p:blipFill>
          <a:blip r:embed="rId6" cstate="print"/>
          <a:srcRect/>
          <a:stretch>
            <a:fillRect/>
          </a:stretch>
        </p:blipFill>
        <p:spPr bwMode="auto">
          <a:xfrm>
            <a:off x="4786314" y="3564320"/>
            <a:ext cx="4357686" cy="329367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Low Economic Development</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image.shutterstock.com/display_pic_with_logo/181309/181309,1210159309,1/stock-photo-landscape-in-the-remote-area-of-bolivia-dirt-road-passing-the-hut-and-mountain-range-bolivia-12356632.jpg"/>
          <p:cNvPicPr>
            <a:picLocks noChangeAspect="1" noChangeArrowheads="1"/>
          </p:cNvPicPr>
          <p:nvPr/>
        </p:nvPicPr>
        <p:blipFill>
          <a:blip r:embed="rId3" cstate="print"/>
          <a:srcRect/>
          <a:stretch>
            <a:fillRect/>
          </a:stretch>
        </p:blipFill>
        <p:spPr bwMode="auto">
          <a:xfrm>
            <a:off x="0" y="1233816"/>
            <a:ext cx="8964488" cy="5624184"/>
          </a:xfrm>
          <a:prstGeom prst="rect">
            <a:avLst/>
          </a:prstGeom>
          <a:noFill/>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Exam Question</a:t>
            </a:r>
            <a:endParaRPr lang="en-US" dirty="0"/>
          </a:p>
        </p:txBody>
      </p:sp>
      <p:sp>
        <p:nvSpPr>
          <p:cNvPr id="3" name="Content Placeholder 2"/>
          <p:cNvSpPr>
            <a:spLocks noGrp="1"/>
          </p:cNvSpPr>
          <p:nvPr>
            <p:ph idx="1"/>
          </p:nvPr>
        </p:nvSpPr>
        <p:spPr/>
        <p:txBody>
          <a:bodyPr/>
          <a:lstStyle/>
          <a:p>
            <a:r>
              <a:rPr lang="ga-IE" b="1" u="sng" dirty="0" smtClean="0"/>
              <a:t>Examine </a:t>
            </a:r>
            <a:r>
              <a:rPr lang="en-IE" b="1" u="sng" dirty="0" smtClean="0"/>
              <a:t>the</a:t>
            </a:r>
            <a:r>
              <a:rPr lang="ga-IE" b="1" u="sng" dirty="0" smtClean="0"/>
              <a:t> positive and negative potential of human migration.</a:t>
            </a:r>
            <a:endParaRPr lang="en-US" dirty="0" smtClean="0"/>
          </a:p>
          <a:p>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16778"/>
            <a:ext cx="7067128" cy="3428246"/>
          </a:xfrm>
        </p:spPr>
        <p:txBody>
          <a:bodyPr>
            <a:normAutofit/>
          </a:bodyPr>
          <a:lstStyle/>
          <a:p>
            <a:r>
              <a:rPr lang="en-IE" sz="6000" dirty="0" smtClean="0"/>
              <a:t>Racial </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Tension;</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
            </a:r>
            <a:br>
              <a:rPr lang="en-IE" sz="6000" dirty="0" smtClean="0"/>
            </a:br>
            <a:r>
              <a:rPr lang="en-IE" sz="6000" dirty="0" smtClean="0"/>
              <a:t>France</a:t>
            </a:r>
            <a:endParaRPr lang="en-US" sz="6000" dirty="0"/>
          </a:p>
        </p:txBody>
      </p:sp>
      <p:sp>
        <p:nvSpPr>
          <p:cNvPr id="8" name="Text Placeholder 7"/>
          <p:cNvSpPr>
            <a:spLocks noGrp="1"/>
          </p:cNvSpPr>
          <p:nvPr>
            <p:ph type="body" idx="2"/>
          </p:nvPr>
        </p:nvSpPr>
        <p:spPr>
          <a:xfrm>
            <a:off x="683568" y="5085184"/>
            <a:ext cx="3810000" cy="698500"/>
          </a:xfrm>
        </p:spPr>
        <p:txBody>
          <a:bodyPr/>
          <a:lstStyle/>
          <a:p>
            <a:endParaRPr lang="en-US" dirty="0"/>
          </a:p>
        </p:txBody>
      </p:sp>
      <p:sp>
        <p:nvSpPr>
          <p:cNvPr id="7" name="Content Placeholder 6"/>
          <p:cNvSpPr>
            <a:spLocks noGrp="1"/>
          </p:cNvSpPr>
          <p:nvPr>
            <p:ph sz="half" idx="1"/>
          </p:nvPr>
        </p:nvSpPr>
        <p:spPr>
          <a:xfrm>
            <a:off x="539552" y="4221088"/>
            <a:ext cx="8071048" cy="1905075"/>
          </a:xfrm>
        </p:spPr>
        <p:txBody>
          <a:bodyPr/>
          <a:lstStyle/>
          <a:p>
            <a:r>
              <a:rPr lang="en-IE" dirty="0" smtClean="0"/>
              <a:t>Case Study</a:t>
            </a:r>
            <a:endParaRPr lang="en-US"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Rioting in France</a:t>
            </a:r>
            <a:endParaRPr lang="en-US" dirty="0"/>
          </a:p>
        </p:txBody>
      </p:sp>
      <p:sp>
        <p:nvSpPr>
          <p:cNvPr id="6" name="Content Placeholder 5"/>
          <p:cNvSpPr>
            <a:spLocks noGrp="1"/>
          </p:cNvSpPr>
          <p:nvPr>
            <p:ph idx="1"/>
          </p:nvPr>
        </p:nvSpPr>
        <p:spPr/>
        <p:txBody>
          <a:bodyPr/>
          <a:lstStyle/>
          <a:p>
            <a:r>
              <a:rPr lang="en-IE" dirty="0" smtClean="0"/>
              <a:t>1960’s Government schemes targeted French colonies on North Africa. Hundreds of thousands of migrants settled in Areas such as Paris, Lyon and Marseille.</a:t>
            </a:r>
          </a:p>
          <a:p>
            <a:r>
              <a:rPr lang="en-IE" dirty="0" smtClean="0"/>
              <a:t>Mostly Algerian Migrants</a:t>
            </a:r>
          </a:p>
          <a:p>
            <a:r>
              <a:rPr lang="en-IE" dirty="0" smtClean="0"/>
              <a:t>High numbers employed in low paid service jobs, lived in poor suburbs with high levels of unemployment</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Rioting in France</a:t>
            </a:r>
            <a:endParaRPr lang="en-US" dirty="0"/>
          </a:p>
        </p:txBody>
      </p:sp>
      <p:sp>
        <p:nvSpPr>
          <p:cNvPr id="6" name="Content Placeholder 5"/>
          <p:cNvSpPr>
            <a:spLocks noGrp="1"/>
          </p:cNvSpPr>
          <p:nvPr>
            <p:ph idx="1"/>
          </p:nvPr>
        </p:nvSpPr>
        <p:spPr>
          <a:xfrm>
            <a:off x="755576" y="1447800"/>
            <a:ext cx="8178112" cy="4800600"/>
          </a:xfrm>
        </p:spPr>
        <p:txBody>
          <a:bodyPr/>
          <a:lstStyle/>
          <a:p>
            <a:r>
              <a:rPr lang="en-IE" dirty="0" smtClean="0"/>
              <a:t>In Nov 2005 violent clashes occurred involving North African youths leading to strong debates on integration and discrimination.</a:t>
            </a:r>
          </a:p>
          <a:p>
            <a:r>
              <a:rPr lang="en-IE" dirty="0" smtClean="0"/>
              <a:t>This was caused by two kids who kid in a power station being chased by the police being electrocuted.</a:t>
            </a:r>
          </a:p>
          <a:p>
            <a:r>
              <a:rPr lang="en-IE" dirty="0" smtClean="0"/>
              <a:t>This sparked the underlying tensions caused by unemployment and lack of opportunities.</a:t>
            </a:r>
            <a:endParaRPr lang="en-US"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Rioting in France</a:t>
            </a:r>
            <a:endParaRPr lang="en-US" dirty="0"/>
          </a:p>
        </p:txBody>
      </p:sp>
      <p:sp>
        <p:nvSpPr>
          <p:cNvPr id="6" name="Content Placeholder 5"/>
          <p:cNvSpPr>
            <a:spLocks noGrp="1"/>
          </p:cNvSpPr>
          <p:nvPr>
            <p:ph idx="1"/>
          </p:nvPr>
        </p:nvSpPr>
        <p:spPr>
          <a:xfrm>
            <a:off x="1043608" y="1447800"/>
            <a:ext cx="7890080" cy="4800600"/>
          </a:xfrm>
        </p:spPr>
        <p:txBody>
          <a:bodyPr/>
          <a:lstStyle/>
          <a:p>
            <a:r>
              <a:rPr lang="en-IE" dirty="0" smtClean="0"/>
              <a:t>Unemployment rates are 2% higher compared to indigenous peoples.</a:t>
            </a:r>
          </a:p>
          <a:p>
            <a:r>
              <a:rPr lang="en-IE" dirty="0" smtClean="0"/>
              <a:t>Long waiting lists for social housing</a:t>
            </a:r>
          </a:p>
          <a:p>
            <a:r>
              <a:rPr lang="en-IE" dirty="0" smtClean="0"/>
              <a:t>Police harassment and brutality.</a:t>
            </a:r>
          </a:p>
          <a:p>
            <a:r>
              <a:rPr lang="en-IE" dirty="0" smtClean="0"/>
              <a:t>The estimated cost of damage caused was 250million affected 275 towns.</a:t>
            </a:r>
          </a:p>
          <a:p>
            <a:r>
              <a:rPr lang="en-IE" dirty="0" smtClean="0"/>
              <a:t>3000 people arrested</a:t>
            </a:r>
            <a:endParaRPr lang="en-U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Rioting in France-Solutions</a:t>
            </a:r>
            <a:endParaRPr lang="en-US" dirty="0"/>
          </a:p>
        </p:txBody>
      </p:sp>
      <p:sp>
        <p:nvSpPr>
          <p:cNvPr id="6" name="Content Placeholder 5"/>
          <p:cNvSpPr>
            <a:spLocks noGrp="1"/>
          </p:cNvSpPr>
          <p:nvPr>
            <p:ph idx="1"/>
          </p:nvPr>
        </p:nvSpPr>
        <p:spPr/>
        <p:txBody>
          <a:bodyPr/>
          <a:lstStyle/>
          <a:p>
            <a:r>
              <a:rPr lang="en-IE" dirty="0" smtClean="0"/>
              <a:t>French announced 30billion aid package for 240 </a:t>
            </a:r>
            <a:r>
              <a:rPr lang="en-IE" smtClean="0"/>
              <a:t>riot “Hot zones” </a:t>
            </a:r>
            <a:r>
              <a:rPr lang="en-IE" dirty="0" smtClean="0"/>
              <a:t>aimed at helping young people.</a:t>
            </a:r>
          </a:p>
          <a:p>
            <a:r>
              <a:rPr lang="en-IE" dirty="0" smtClean="0"/>
              <a:t>Studied went on to show that job applications from people with Arab sounding names were rejected five times more than French names</a:t>
            </a:r>
            <a:endParaRPr 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2"/>
          </p:nvPr>
        </p:nvSpPr>
        <p:spPr/>
        <p:txBody>
          <a:bodyPr/>
          <a:lstStyle/>
          <a:p>
            <a:endParaRPr lang="en-US" dirty="0"/>
          </a:p>
        </p:txBody>
      </p:sp>
      <p:sp>
        <p:nvSpPr>
          <p:cNvPr id="5" name="Content Placeholder 4"/>
          <p:cNvSpPr>
            <a:spLocks noGrp="1"/>
          </p:cNvSpPr>
          <p:nvPr>
            <p:ph sz="half" idx="1"/>
          </p:nvPr>
        </p:nvSpPr>
        <p:spPr/>
        <p:txBody>
          <a:bodyPr>
            <a:normAutofit/>
          </a:bodyPr>
          <a:lstStyle/>
          <a:p>
            <a:r>
              <a:rPr lang="en-IE" sz="4800" dirty="0" smtClean="0">
                <a:solidFill>
                  <a:srgbClr val="C00000"/>
                </a:solidFill>
              </a:rPr>
              <a:t>Ireland and migration</a:t>
            </a:r>
            <a:endParaRPr lang="en-US" sz="4800" dirty="0">
              <a:solidFill>
                <a:srgbClr val="C00000"/>
              </a:solidFill>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50" name="Picture 2" descr="http://hsudarren.files.wordpress.com/2008/05/brain-drain1.jpg"/>
          <p:cNvPicPr>
            <a:picLocks noChangeAspect="1" noChangeArrowheads="1"/>
          </p:cNvPicPr>
          <p:nvPr/>
        </p:nvPicPr>
        <p:blipFill>
          <a:blip r:embed="rId3" cstate="print"/>
          <a:srcRect/>
          <a:stretch>
            <a:fillRect/>
          </a:stretch>
        </p:blipFill>
        <p:spPr bwMode="auto">
          <a:xfrm>
            <a:off x="0" y="2708920"/>
            <a:ext cx="3810000" cy="2628900"/>
          </a:xfrm>
          <a:prstGeom prst="rect">
            <a:avLst/>
          </a:prstGeom>
          <a:noFill/>
        </p:spPr>
      </p:pic>
      <p:pic>
        <p:nvPicPr>
          <p:cNvPr id="2052" name="Picture 4" descr="http://www.thegeminigeek.com/wp-content/uploads/2009/06/brain-drain.jpg"/>
          <p:cNvPicPr>
            <a:picLocks noChangeAspect="1" noChangeArrowheads="1"/>
          </p:cNvPicPr>
          <p:nvPr/>
        </p:nvPicPr>
        <p:blipFill>
          <a:blip r:embed="rId4" cstate="print"/>
          <a:srcRect/>
          <a:stretch>
            <a:fillRect/>
          </a:stretch>
        </p:blipFill>
        <p:spPr bwMode="auto">
          <a:xfrm>
            <a:off x="3851920" y="188640"/>
            <a:ext cx="4495800" cy="3305175"/>
          </a:xfrm>
          <a:prstGeom prst="rect">
            <a:avLst/>
          </a:prstGeom>
          <a:noFill/>
        </p:spPr>
      </p:pic>
      <p:pic>
        <p:nvPicPr>
          <p:cNvPr id="2054" name="Picture 6" descr="http://duende.uoregon.edu/~hsu/blogfiles/asianphd2.jpg"/>
          <p:cNvPicPr>
            <a:picLocks noChangeAspect="1" noChangeArrowheads="1"/>
          </p:cNvPicPr>
          <p:nvPr/>
        </p:nvPicPr>
        <p:blipFill>
          <a:blip r:embed="rId5" cstate="print"/>
          <a:srcRect/>
          <a:stretch>
            <a:fillRect/>
          </a:stretch>
        </p:blipFill>
        <p:spPr bwMode="auto">
          <a:xfrm>
            <a:off x="4572000" y="3520758"/>
            <a:ext cx="4427984" cy="3337242"/>
          </a:xfrm>
          <a:prstGeom prst="rect">
            <a:avLst/>
          </a:prstGeom>
          <a:noFill/>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fontScale="47500" lnSpcReduction="20000"/>
          </a:bodyPr>
          <a:lstStyle/>
          <a:p>
            <a:pPr>
              <a:lnSpc>
                <a:spcPct val="250000"/>
              </a:lnSpc>
              <a:buClr>
                <a:srgbClr val="002060"/>
              </a:buClr>
              <a:buFont typeface="Wingdings" pitchFamily="2" charset="2"/>
              <a:buChar char="§"/>
              <a:defRPr/>
            </a:pPr>
            <a:r>
              <a:rPr lang="en-US" altLang="ja-JP" dirty="0" smtClean="0">
                <a:solidFill>
                  <a:srgbClr val="404040"/>
                </a:solidFill>
                <a:latin typeface="+mj-lt"/>
              </a:rPr>
              <a:t>After the Famine, 1845–9</a:t>
            </a:r>
          </a:p>
          <a:p>
            <a:pPr>
              <a:lnSpc>
                <a:spcPct val="250000"/>
              </a:lnSpc>
              <a:buClr>
                <a:srgbClr val="002060"/>
              </a:buClr>
              <a:buFont typeface="Wingdings" pitchFamily="2" charset="2"/>
              <a:buChar char="§"/>
              <a:defRPr/>
            </a:pPr>
            <a:r>
              <a:rPr lang="en-US" altLang="ja-JP" dirty="0" smtClean="0">
                <a:solidFill>
                  <a:srgbClr val="404040"/>
                </a:solidFill>
                <a:latin typeface="+mj-lt"/>
              </a:rPr>
              <a:t>The Irish Free State, 1922</a:t>
            </a:r>
          </a:p>
          <a:p>
            <a:pPr>
              <a:lnSpc>
                <a:spcPct val="250000"/>
              </a:lnSpc>
              <a:buClr>
                <a:srgbClr val="002060"/>
              </a:buClr>
              <a:buFont typeface="Wingdings" pitchFamily="2" charset="2"/>
              <a:buChar char="§"/>
              <a:defRPr/>
            </a:pPr>
            <a:r>
              <a:rPr lang="en-US" altLang="ja-JP" dirty="0" smtClean="0">
                <a:solidFill>
                  <a:srgbClr val="404040"/>
                </a:solidFill>
                <a:latin typeface="+mj-lt"/>
              </a:rPr>
              <a:t>Emigration, 1950s</a:t>
            </a:r>
          </a:p>
          <a:p>
            <a:pPr>
              <a:lnSpc>
                <a:spcPts val="1000"/>
              </a:lnSpc>
              <a:buClr>
                <a:srgbClr val="002060"/>
              </a:buClr>
              <a:buFont typeface="Wingdings" pitchFamily="2" charset="2"/>
              <a:buChar char="§"/>
              <a:defRPr/>
            </a:pPr>
            <a:endParaRPr lang="en-US" altLang="ja-JP" dirty="0" smtClean="0">
              <a:solidFill>
                <a:srgbClr val="404040"/>
              </a:solidFill>
              <a:latin typeface="+mj-lt"/>
            </a:endParaRPr>
          </a:p>
          <a:p>
            <a:pPr>
              <a:lnSpc>
                <a:spcPts val="3000"/>
              </a:lnSpc>
              <a:buClr>
                <a:srgbClr val="002060"/>
              </a:buClr>
              <a:buFont typeface="Wingdings" pitchFamily="2" charset="2"/>
              <a:buChar char="§"/>
              <a:defRPr/>
            </a:pPr>
            <a:r>
              <a:rPr lang="en-US" altLang="ja-JP" dirty="0" smtClean="0">
                <a:solidFill>
                  <a:srgbClr val="404040"/>
                </a:solidFill>
                <a:latin typeface="+mj-lt"/>
              </a:rPr>
              <a:t>Economic prosperity, late 1960s &amp; ’70s</a:t>
            </a:r>
          </a:p>
          <a:p>
            <a:pPr>
              <a:lnSpc>
                <a:spcPct val="250000"/>
              </a:lnSpc>
              <a:buClr>
                <a:srgbClr val="002060"/>
              </a:buClr>
              <a:buFont typeface="Wingdings" pitchFamily="2" charset="2"/>
              <a:buChar char="§"/>
              <a:defRPr/>
            </a:pPr>
            <a:r>
              <a:rPr lang="en-US" altLang="ja-JP" dirty="0" smtClean="0">
                <a:solidFill>
                  <a:srgbClr val="404040"/>
                </a:solidFill>
                <a:latin typeface="+mj-lt"/>
              </a:rPr>
              <a:t>Recession, 1980s</a:t>
            </a:r>
          </a:p>
          <a:p>
            <a:pPr>
              <a:lnSpc>
                <a:spcPct val="250000"/>
              </a:lnSpc>
              <a:buClr>
                <a:srgbClr val="002060"/>
              </a:buClr>
              <a:buFont typeface="Wingdings" pitchFamily="2" charset="2"/>
              <a:buChar char="§"/>
              <a:defRPr/>
            </a:pPr>
            <a:r>
              <a:rPr lang="en-US" altLang="ja-JP" dirty="0" smtClean="0">
                <a:solidFill>
                  <a:srgbClr val="404040"/>
                </a:solidFill>
                <a:latin typeface="+mj-lt"/>
              </a:rPr>
              <a:t>Celtic Tiger era, 1997–2007</a:t>
            </a:r>
          </a:p>
          <a:p>
            <a:pPr>
              <a:lnSpc>
                <a:spcPct val="250000"/>
              </a:lnSpc>
              <a:buClr>
                <a:srgbClr val="002060"/>
              </a:buClr>
              <a:buFont typeface="Wingdings" pitchFamily="2" charset="2"/>
              <a:buChar char="§"/>
              <a:defRPr/>
            </a:pPr>
            <a:r>
              <a:rPr lang="en-US" altLang="ja-JP" dirty="0" smtClean="0">
                <a:solidFill>
                  <a:srgbClr val="404040"/>
                </a:solidFill>
                <a:latin typeface="+mj-lt"/>
              </a:rPr>
              <a:t>The current recession </a:t>
            </a:r>
          </a:p>
        </p:txBody>
      </p:sp>
      <p:pic>
        <p:nvPicPr>
          <p:cNvPr id="15" name="Picture 8" descr="C:\Documents and Settings\suzanneg\Desktop\Horizons 2 artwork\04-02-Getty-106416942.tif"/>
          <p:cNvPicPr>
            <a:picLocks noChangeAspect="1" noChangeArrowheads="1"/>
          </p:cNvPicPr>
          <p:nvPr/>
        </p:nvPicPr>
        <p:blipFill>
          <a:blip r:embed="rId3" cstate="print"/>
          <a:srcRect/>
          <a:stretch>
            <a:fillRect/>
          </a:stretch>
        </p:blipFill>
        <p:spPr bwMode="auto">
          <a:xfrm>
            <a:off x="3919538" y="1196975"/>
            <a:ext cx="4868862" cy="3222625"/>
          </a:xfrm>
          <a:prstGeom prst="rect">
            <a:avLst/>
          </a:prstGeom>
          <a:noFill/>
          <a:ln>
            <a:noFill/>
          </a:ln>
          <a:effectLst>
            <a:outerShdw blurRad="114300" dist="88900" dir="2700000" algn="tl" rotWithShape="0">
              <a:prstClr val="black">
                <a:alpha val="53000"/>
              </a:prstClr>
            </a:outerShdw>
          </a:effectLst>
          <a:extLst/>
        </p:spPr>
      </p:pic>
      <p:pic>
        <p:nvPicPr>
          <p:cNvPr id="16" name="Picture 4" descr="C:\Documents and Settings\suzanneg\Desktop\Horizons 2 artwork\04-04-Corbis-U1288404.tif"/>
          <p:cNvPicPr>
            <a:picLocks noChangeAspect="1" noChangeArrowheads="1"/>
          </p:cNvPicPr>
          <p:nvPr/>
        </p:nvPicPr>
        <p:blipFill>
          <a:blip r:embed="rId4" cstate="print"/>
          <a:srcRect/>
          <a:stretch>
            <a:fillRect/>
          </a:stretch>
        </p:blipFill>
        <p:spPr bwMode="auto">
          <a:xfrm>
            <a:off x="4355976" y="0"/>
            <a:ext cx="3084512" cy="4208462"/>
          </a:xfrm>
          <a:prstGeom prst="rect">
            <a:avLst/>
          </a:prstGeom>
          <a:noFill/>
          <a:ln w="9525">
            <a:noFill/>
            <a:miter lim="800000"/>
            <a:headEnd/>
            <a:tailEnd/>
          </a:ln>
          <a:effectLst>
            <a:outerShdw blurRad="114300" dist="88900" dir="2700000" algn="tl" rotWithShape="0">
              <a:prstClr val="black">
                <a:alpha val="53000"/>
              </a:prstClr>
            </a:outerShdw>
          </a:effectLst>
          <a:extLst/>
        </p:spPr>
      </p:pic>
      <p:pic>
        <p:nvPicPr>
          <p:cNvPr id="17" name="Picture 10" descr="C:\Documents and Settings\suzanneg\Desktop\Horizons 2 artwork\06-18-Alamy-BKP709.tif"/>
          <p:cNvPicPr>
            <a:picLocks noChangeAspect="1" noChangeArrowheads="1"/>
          </p:cNvPicPr>
          <p:nvPr/>
        </p:nvPicPr>
        <p:blipFill>
          <a:blip r:embed="rId5" cstate="print"/>
          <a:srcRect/>
          <a:stretch>
            <a:fillRect/>
          </a:stretch>
        </p:blipFill>
        <p:spPr bwMode="auto">
          <a:xfrm>
            <a:off x="5436096" y="476672"/>
            <a:ext cx="4176713" cy="2795588"/>
          </a:xfrm>
          <a:prstGeom prst="rect">
            <a:avLst/>
          </a:prstGeom>
          <a:noFill/>
          <a:ln>
            <a:noFill/>
          </a:ln>
          <a:effectLst>
            <a:outerShdw blurRad="114300" dist="88900" dir="2700000" algn="tl" rotWithShape="0">
              <a:prstClr val="black">
                <a:alpha val="53000"/>
              </a:prstClr>
            </a:outerShdw>
          </a:effectLst>
          <a:extLst/>
        </p:spPr>
      </p:pic>
      <p:pic>
        <p:nvPicPr>
          <p:cNvPr id="18" name="Picture 11" descr="C:\Documents and Settings\suzanneg\Desktop\Horizons 2 artwork\01-22-A48TD4-Alamy.tif"/>
          <p:cNvPicPr>
            <a:picLocks noChangeAspect="1" noChangeArrowheads="1"/>
          </p:cNvPicPr>
          <p:nvPr/>
        </p:nvPicPr>
        <p:blipFill>
          <a:blip r:embed="rId6" cstate="print"/>
          <a:srcRect/>
          <a:stretch>
            <a:fillRect/>
          </a:stretch>
        </p:blipFill>
        <p:spPr bwMode="auto">
          <a:xfrm>
            <a:off x="5724128" y="3968750"/>
            <a:ext cx="4344987" cy="2889250"/>
          </a:xfrm>
          <a:prstGeom prst="rect">
            <a:avLst/>
          </a:prstGeom>
          <a:noFill/>
          <a:ln>
            <a:noFill/>
          </a:ln>
          <a:effectLst>
            <a:outerShdw blurRad="114300" dist="88900" dir="2700000" algn="tl" rotWithShape="0">
              <a:prstClr val="black">
                <a:alpha val="53000"/>
              </a:prstClr>
            </a:outerShdw>
          </a:effectLst>
          <a:extLst/>
        </p:spPr>
      </p:pic>
      <p:pic>
        <p:nvPicPr>
          <p:cNvPr id="19" name="Picture 4" descr="C:\Documents and Settings\suzanneg\Desktop\Horizons 2 artwork\04-05-Corbis-AAKA001977.tif"/>
          <p:cNvPicPr>
            <a:picLocks noChangeAspect="1" noChangeArrowheads="1"/>
          </p:cNvPicPr>
          <p:nvPr/>
        </p:nvPicPr>
        <p:blipFill>
          <a:blip r:embed="rId7" cstate="print"/>
          <a:srcRect/>
          <a:stretch>
            <a:fillRect/>
          </a:stretch>
        </p:blipFill>
        <p:spPr bwMode="auto">
          <a:xfrm>
            <a:off x="2699792" y="4797152"/>
            <a:ext cx="4375150" cy="2921000"/>
          </a:xfrm>
          <a:prstGeom prst="rect">
            <a:avLst/>
          </a:prstGeom>
          <a:noFill/>
          <a:ln w="9525">
            <a:noFill/>
            <a:miter lim="800000"/>
            <a:headEnd/>
            <a:tailEnd/>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1619">
                                            <p:txEl>
                                              <p:pRg st="1" end="1"/>
                                            </p:txEl>
                                          </p:spTgt>
                                        </p:tgtEl>
                                        <p:attrNameLst>
                                          <p:attrName>style.visibility</p:attrName>
                                        </p:attrNameLst>
                                      </p:cBhvr>
                                      <p:to>
                                        <p:strVal val="visible"/>
                                      </p:to>
                                    </p:set>
                                    <p:anim calcmode="lin" valueType="num">
                                      <p:cBhvr additive="base">
                                        <p:cTn id="19"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1619">
                                            <p:txEl>
                                              <p:pRg st="2" end="2"/>
                                            </p:txEl>
                                          </p:spTgt>
                                        </p:tgtEl>
                                        <p:attrNameLst>
                                          <p:attrName>style.visibility</p:attrName>
                                        </p:attrNameLst>
                                      </p:cBhvr>
                                      <p:to>
                                        <p:strVal val="visible"/>
                                      </p:to>
                                    </p:set>
                                    <p:anim calcmode="lin" valueType="num">
                                      <p:cBhvr additive="base">
                                        <p:cTn id="31"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1619">
                                            <p:txEl>
                                              <p:pRg st="4" end="4"/>
                                            </p:txEl>
                                          </p:spTgt>
                                        </p:tgtEl>
                                        <p:attrNameLst>
                                          <p:attrName>style.visibility</p:attrName>
                                        </p:attrNameLst>
                                      </p:cBhvr>
                                      <p:to>
                                        <p:strVal val="visible"/>
                                      </p:to>
                                    </p:set>
                                    <p:anim calcmode="lin" valueType="num">
                                      <p:cBhvr additive="base">
                                        <p:cTn id="37" dur="500" fill="hold"/>
                                        <p:tgtEl>
                                          <p:spTgt spid="1116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1619">
                                            <p:txEl>
                                              <p:pRg st="4" end="4"/>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47"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11619">
                                            <p:txEl>
                                              <p:pRg st="5" end="5"/>
                                            </p:txEl>
                                          </p:spTgt>
                                        </p:tgtEl>
                                        <p:attrNameLst>
                                          <p:attrName>style.visibility</p:attrName>
                                        </p:attrNameLst>
                                      </p:cBhvr>
                                      <p:to>
                                        <p:strVal val="visible"/>
                                      </p:to>
                                    </p:set>
                                    <p:anim calcmode="lin" valueType="num">
                                      <p:cBhvr additive="base">
                                        <p:cTn id="49" dur="500" fill="hold"/>
                                        <p:tgtEl>
                                          <p:spTgt spid="111619">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1619">
                                            <p:txEl>
                                              <p:pRg st="5" end="5"/>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47"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111619">
                                            <p:txEl>
                                              <p:pRg st="6" end="6"/>
                                            </p:txEl>
                                          </p:spTgt>
                                        </p:tgtEl>
                                        <p:attrNameLst>
                                          <p:attrName>style.visibility</p:attrName>
                                        </p:attrNameLst>
                                      </p:cBhvr>
                                      <p:to>
                                        <p:strVal val="visible"/>
                                      </p:to>
                                    </p:set>
                                    <p:anim calcmode="lin" valueType="num">
                                      <p:cBhvr additive="base">
                                        <p:cTn id="61" dur="500" fill="hold"/>
                                        <p:tgtEl>
                                          <p:spTgt spid="111619">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1619">
                                            <p:txEl>
                                              <p:pRg st="6" end="6"/>
                                            </p:txEl>
                                          </p:spTgt>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500"/>
                            </p:stCondLst>
                            <p:childTnLst>
                              <p:par>
                                <p:cTn id="64" presetID="47" presetClass="entr" presetSubtype="0"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anim calcmode="lin" valueType="num">
                                      <p:cBhvr>
                                        <p:cTn id="67" dur="500" fill="hold"/>
                                        <p:tgtEl>
                                          <p:spTgt spid="19"/>
                                        </p:tgtEl>
                                        <p:attrNameLst>
                                          <p:attrName>ppt_x</p:attrName>
                                        </p:attrNameLst>
                                      </p:cBhvr>
                                      <p:tavLst>
                                        <p:tav tm="0">
                                          <p:val>
                                            <p:strVal val="#ppt_x"/>
                                          </p:val>
                                        </p:tav>
                                        <p:tav tm="100000">
                                          <p:val>
                                            <p:strVal val="#ppt_x"/>
                                          </p:val>
                                        </p:tav>
                                      </p:tavLst>
                                    </p:anim>
                                    <p:anim calcmode="lin" valueType="num">
                                      <p:cBhvr>
                                        <p:cTn id="6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111619">
                                            <p:txEl>
                                              <p:pRg st="7" end="7"/>
                                            </p:txEl>
                                          </p:spTgt>
                                        </p:tgtEl>
                                        <p:attrNameLst>
                                          <p:attrName>style.visibility</p:attrName>
                                        </p:attrNameLst>
                                      </p:cBhvr>
                                      <p:to>
                                        <p:strVal val="visible"/>
                                      </p:to>
                                    </p:set>
                                    <p:anim calcmode="lin" valueType="num">
                                      <p:cBhvr additive="base">
                                        <p:cTn id="73" dur="500" fill="hold"/>
                                        <p:tgtEl>
                                          <p:spTgt spid="111619">
                                            <p:txEl>
                                              <p:pRg st="7" end="7"/>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1161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a:bodyPr>
          <a:lstStyle/>
          <a:p>
            <a:pPr>
              <a:lnSpc>
                <a:spcPct val="250000"/>
              </a:lnSpc>
              <a:buClr>
                <a:srgbClr val="002060"/>
              </a:buClr>
              <a:buFont typeface="Wingdings" pitchFamily="2" charset="2"/>
              <a:buChar char="§"/>
              <a:defRPr/>
            </a:pPr>
            <a:endParaRPr lang="en-US" altLang="ja-JP" dirty="0" smtClean="0">
              <a:solidFill>
                <a:srgbClr val="404040"/>
              </a:solidFill>
              <a:latin typeface="+mj-lt"/>
            </a:endParaRPr>
          </a:p>
        </p:txBody>
      </p:sp>
      <p:pic>
        <p:nvPicPr>
          <p:cNvPr id="15" name="Picture 8" descr="C:\Documents and Settings\suzanneg\Desktop\Horizons 2 artwork\04-02-Getty-106416942.tif"/>
          <p:cNvPicPr>
            <a:picLocks noChangeAspect="1" noChangeArrowheads="1"/>
          </p:cNvPicPr>
          <p:nvPr/>
        </p:nvPicPr>
        <p:blipFill>
          <a:blip r:embed="rId3" cstate="print"/>
          <a:srcRect/>
          <a:stretch>
            <a:fillRect/>
          </a:stretch>
        </p:blipFill>
        <p:spPr bwMode="auto">
          <a:xfrm>
            <a:off x="4275138" y="260648"/>
            <a:ext cx="4868862" cy="3222625"/>
          </a:xfrm>
          <a:prstGeom prst="rect">
            <a:avLst/>
          </a:prstGeom>
          <a:noFill/>
          <a:ln>
            <a:noFill/>
          </a:ln>
          <a:effectLst>
            <a:outerShdw blurRad="114300" dist="88900" dir="2700000" algn="tl" rotWithShape="0">
              <a:prstClr val="black">
                <a:alpha val="53000"/>
              </a:prstClr>
            </a:outerShdw>
          </a:effectLst>
          <a:extLst/>
        </p:spPr>
      </p:pic>
      <p:pic>
        <p:nvPicPr>
          <p:cNvPr id="16" name="Picture 4" descr="C:\Documents and Settings\suzanneg\Desktop\Horizons 2 artwork\04-04-Corbis-U1288404.tif"/>
          <p:cNvPicPr>
            <a:picLocks noChangeAspect="1" noChangeArrowheads="1"/>
          </p:cNvPicPr>
          <p:nvPr/>
        </p:nvPicPr>
        <p:blipFill>
          <a:blip r:embed="rId4" cstate="print"/>
          <a:srcRect/>
          <a:stretch>
            <a:fillRect/>
          </a:stretch>
        </p:blipFill>
        <p:spPr bwMode="auto">
          <a:xfrm>
            <a:off x="3851920" y="2649538"/>
            <a:ext cx="3084512" cy="4208462"/>
          </a:xfrm>
          <a:prstGeom prst="rect">
            <a:avLst/>
          </a:prstGeom>
          <a:noFill/>
          <a:ln w="9525">
            <a:noFill/>
            <a:miter lim="800000"/>
            <a:headEnd/>
            <a:tailEnd/>
          </a:ln>
          <a:effectLst>
            <a:outerShdw blurRad="114300" dist="88900" dir="2700000" algn="tl" rotWithShape="0">
              <a:prstClr val="black">
                <a:alpha val="53000"/>
              </a:prstClr>
            </a:outerShdw>
          </a:effectLst>
          <a:extLst/>
        </p:spPr>
      </p:pic>
      <p:pic>
        <p:nvPicPr>
          <p:cNvPr id="17" name="Picture 10" descr="C:\Documents and Settings\suzanneg\Desktop\Horizons 2 artwork\06-18-Alamy-BKP709.tif"/>
          <p:cNvPicPr>
            <a:picLocks noChangeAspect="1" noChangeArrowheads="1"/>
          </p:cNvPicPr>
          <p:nvPr/>
        </p:nvPicPr>
        <p:blipFill>
          <a:blip r:embed="rId5" cstate="print"/>
          <a:srcRect/>
          <a:stretch>
            <a:fillRect/>
          </a:stretch>
        </p:blipFill>
        <p:spPr bwMode="auto">
          <a:xfrm>
            <a:off x="0" y="3861048"/>
            <a:ext cx="4176713" cy="2795588"/>
          </a:xfrm>
          <a:prstGeom prst="rect">
            <a:avLst/>
          </a:prstGeom>
          <a:noFill/>
          <a:ln>
            <a:noFill/>
          </a:ln>
          <a:effectLst>
            <a:outerShdw blurRad="114300" dist="88900" dir="2700000" algn="tl" rotWithShape="0">
              <a:prstClr val="black">
                <a:alpha val="53000"/>
              </a:prstClr>
            </a:outerShdw>
          </a:effectLst>
          <a:extLst/>
        </p:spPr>
      </p:pic>
      <p:pic>
        <p:nvPicPr>
          <p:cNvPr id="18" name="Picture 11" descr="C:\Documents and Settings\suzanneg\Desktop\Horizons 2 artwork\01-22-A48TD4-Alamy.tif"/>
          <p:cNvPicPr>
            <a:picLocks noChangeAspect="1" noChangeArrowheads="1"/>
          </p:cNvPicPr>
          <p:nvPr/>
        </p:nvPicPr>
        <p:blipFill>
          <a:blip r:embed="rId6" cstate="print"/>
          <a:srcRect/>
          <a:stretch>
            <a:fillRect/>
          </a:stretch>
        </p:blipFill>
        <p:spPr bwMode="auto">
          <a:xfrm>
            <a:off x="5724128" y="3968750"/>
            <a:ext cx="4344987" cy="2889250"/>
          </a:xfrm>
          <a:prstGeom prst="rect">
            <a:avLst/>
          </a:prstGeom>
          <a:noFill/>
          <a:ln>
            <a:noFill/>
          </a:ln>
          <a:effectLst>
            <a:outerShdw blurRad="114300" dist="88900" dir="2700000" algn="tl" rotWithShape="0">
              <a:prstClr val="black">
                <a:alpha val="53000"/>
              </a:prstClr>
            </a:outerShdw>
          </a:effectLst>
          <a:extLst/>
        </p:spPr>
      </p:pic>
      <p:pic>
        <p:nvPicPr>
          <p:cNvPr id="19" name="Picture 4" descr="C:\Documents and Settings\suzanneg\Desktop\Horizons 2 artwork\04-05-Corbis-AAKA001977.tif"/>
          <p:cNvPicPr>
            <a:picLocks noChangeAspect="1" noChangeArrowheads="1"/>
          </p:cNvPicPr>
          <p:nvPr/>
        </p:nvPicPr>
        <p:blipFill>
          <a:blip r:embed="rId7" cstate="print"/>
          <a:srcRect/>
          <a:stretch>
            <a:fillRect/>
          </a:stretch>
        </p:blipFill>
        <p:spPr bwMode="auto">
          <a:xfrm>
            <a:off x="0" y="0"/>
            <a:ext cx="4375150" cy="2921000"/>
          </a:xfrm>
          <a:prstGeom prst="rect">
            <a:avLst/>
          </a:prstGeom>
          <a:noFill/>
          <a:ln w="9525">
            <a:noFill/>
            <a:miter lim="800000"/>
            <a:headEnd/>
            <a:tailEnd/>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15" fill="hold" nodeType="afterGroup">
                            <p:stCondLst>
                              <p:cond delay="1000"/>
                            </p:stCondLst>
                            <p:childTnLst>
                              <p:par>
                                <p:cTn id="16" presetID="47"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21" fill="hold" nodeType="afterGroup">
                            <p:stCondLst>
                              <p:cond delay="1500"/>
                            </p:stCondLst>
                            <p:childTnLst>
                              <p:par>
                                <p:cTn id="22" presetID="47"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par>
                          <p:cTn id="27" fill="hold" nodeType="afterGroup">
                            <p:stCondLst>
                              <p:cond delay="2000"/>
                            </p:stCondLst>
                            <p:childTnLst>
                              <p:par>
                                <p:cTn id="28" presetID="47"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33" fill="hold" nodeType="afterGroup">
                            <p:stCondLst>
                              <p:cond delay="2500"/>
                            </p:stCondLst>
                            <p:childTnLst>
                              <p:par>
                                <p:cTn id="34" presetID="47"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Historical and Political</a:t>
            </a:r>
            <a:endParaRPr lang="en-US" dirty="0"/>
          </a:p>
        </p:txBody>
      </p:sp>
      <p:sp>
        <p:nvSpPr>
          <p:cNvPr id="3" name="Content Placeholder 2"/>
          <p:cNvSpPr>
            <a:spLocks noGrp="1"/>
          </p:cNvSpPr>
          <p:nvPr>
            <p:ph idx="1"/>
          </p:nvPr>
        </p:nvSpPr>
        <p:spPr/>
        <p:txBody>
          <a:bodyPr/>
          <a:lstStyle/>
          <a:p>
            <a:r>
              <a:rPr lang="en-GB" dirty="0" smtClean="0"/>
              <a:t>In some parts of the earth historical and political decisions have impacted on global distribution.</a:t>
            </a:r>
          </a:p>
          <a:p>
            <a:r>
              <a:rPr lang="en-GB" dirty="0" smtClean="0"/>
              <a:t> </a:t>
            </a:r>
            <a:r>
              <a:rPr lang="en-GB" dirty="0" smtClean="0">
                <a:solidFill>
                  <a:srgbClr val="00B050"/>
                </a:solidFill>
              </a:rPr>
              <a:t>Government planning, reclamation, colonisation and industrialisation have led to high population densities in South America and part of Europe</a:t>
            </a:r>
            <a:r>
              <a:rPr lang="en-GB" dirty="0" smtClean="0"/>
              <a:t>.</a:t>
            </a:r>
            <a:endParaRPr lang="en-US"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Migration Ireland</a:t>
            </a:r>
            <a:endParaRPr lang="en-US" dirty="0"/>
          </a:p>
        </p:txBody>
      </p:sp>
      <p:sp>
        <p:nvSpPr>
          <p:cNvPr id="6" name="Content Placeholder 5"/>
          <p:cNvSpPr>
            <a:spLocks noGrp="1"/>
          </p:cNvSpPr>
          <p:nvPr>
            <p:ph idx="1"/>
          </p:nvPr>
        </p:nvSpPr>
        <p:spPr/>
        <p:txBody>
          <a:bodyPr>
            <a:normAutofit fontScale="92500" lnSpcReduction="20000"/>
          </a:bodyPr>
          <a:lstStyle/>
          <a:p>
            <a:r>
              <a:rPr lang="en-IE" dirty="0" smtClean="0"/>
              <a:t>With economic growth in the 90’s Ireland for the first time experienced immigration for the first time.</a:t>
            </a:r>
          </a:p>
          <a:p>
            <a:r>
              <a:rPr lang="en-IE" dirty="0" smtClean="0"/>
              <a:t>The number of work permits grew from 6000 in 1999 to 86,000 in 2008.</a:t>
            </a:r>
          </a:p>
          <a:p>
            <a:r>
              <a:rPr lang="en-IE" dirty="0" smtClean="0"/>
              <a:t>Ireland has a liberal immigration policy and allows all members within the EU (excluding Romania/Bulgaria).</a:t>
            </a:r>
          </a:p>
          <a:p>
            <a:r>
              <a:rPr lang="en-IE" dirty="0" smtClean="0"/>
              <a:t>Now government policies target skilled workers with increasing restrictions from outside EU countries.</a:t>
            </a:r>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Migration Ireland1840-1950</a:t>
            </a:r>
            <a:endParaRPr lang="en-US" dirty="0"/>
          </a:p>
        </p:txBody>
      </p:sp>
      <p:sp>
        <p:nvSpPr>
          <p:cNvPr id="6" name="Content Placeholder 5"/>
          <p:cNvSpPr>
            <a:spLocks noGrp="1"/>
          </p:cNvSpPr>
          <p:nvPr>
            <p:ph idx="1"/>
          </p:nvPr>
        </p:nvSpPr>
        <p:spPr/>
        <p:txBody>
          <a:bodyPr>
            <a:normAutofit fontScale="92500" lnSpcReduction="10000"/>
          </a:bodyPr>
          <a:lstStyle/>
          <a:p>
            <a:r>
              <a:rPr lang="en-IE" dirty="0" smtClean="0"/>
              <a:t>Since the Famine Irish people have migrated(proportionately) greater than any other European country.</a:t>
            </a:r>
          </a:p>
          <a:p>
            <a:r>
              <a:rPr lang="en-IE" dirty="0" smtClean="0"/>
              <a:t>Mostly from poor, western communities.</a:t>
            </a:r>
          </a:p>
          <a:p>
            <a:r>
              <a:rPr lang="en-IE" dirty="0" smtClean="0"/>
              <a:t>Majority went to other </a:t>
            </a:r>
            <a:r>
              <a:rPr lang="en-IE" dirty="0" err="1" smtClean="0"/>
              <a:t>Enghlish</a:t>
            </a:r>
            <a:r>
              <a:rPr lang="en-IE" dirty="0" smtClean="0"/>
              <a:t> speaking countries.</a:t>
            </a:r>
          </a:p>
          <a:p>
            <a:r>
              <a:rPr lang="en-IE" dirty="0" smtClean="0"/>
              <a:t>480,000 emigrated during the 1950’s to the US and UK due to an economic boom.</a:t>
            </a:r>
          </a:p>
          <a:p>
            <a:r>
              <a:rPr lang="en-IE" dirty="0" smtClean="0"/>
              <a:t>This was considered Ireland’s main social problem.</a:t>
            </a:r>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a:bodyPr>
          <a:lstStyle/>
          <a:p>
            <a:pPr>
              <a:lnSpc>
                <a:spcPct val="250000"/>
              </a:lnSpc>
              <a:buClr>
                <a:srgbClr val="002060"/>
              </a:buClr>
              <a:buFont typeface="Wingdings" pitchFamily="2" charset="2"/>
              <a:buChar char="§"/>
              <a:defRPr/>
            </a:pPr>
            <a:endParaRPr lang="en-US" altLang="ja-JP" dirty="0" smtClean="0">
              <a:solidFill>
                <a:srgbClr val="404040"/>
              </a:solidFill>
              <a:latin typeface="+mj-lt"/>
            </a:endParaRPr>
          </a:p>
        </p:txBody>
      </p:sp>
      <p:pic>
        <p:nvPicPr>
          <p:cNvPr id="15" name="Picture 8" descr="C:\Documents and Settings\suzanneg\Desktop\Horizons 2 artwork\04-02-Getty-106416942.tif"/>
          <p:cNvPicPr>
            <a:picLocks noChangeAspect="1" noChangeArrowheads="1"/>
          </p:cNvPicPr>
          <p:nvPr/>
        </p:nvPicPr>
        <p:blipFill>
          <a:blip r:embed="rId3" cstate="print"/>
          <a:srcRect/>
          <a:stretch>
            <a:fillRect/>
          </a:stretch>
        </p:blipFill>
        <p:spPr bwMode="auto">
          <a:xfrm>
            <a:off x="251520" y="541127"/>
            <a:ext cx="8388424" cy="5552169"/>
          </a:xfrm>
          <a:prstGeom prst="rect">
            <a:avLst/>
          </a:prstGeom>
          <a:noFill/>
          <a:ln>
            <a:noFill/>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Migration Ireland 1960</a:t>
            </a:r>
            <a:endParaRPr lang="en-US" dirty="0"/>
          </a:p>
        </p:txBody>
      </p:sp>
      <p:sp>
        <p:nvSpPr>
          <p:cNvPr id="6" name="Content Placeholder 5"/>
          <p:cNvSpPr>
            <a:spLocks noGrp="1"/>
          </p:cNvSpPr>
          <p:nvPr>
            <p:ph idx="1"/>
          </p:nvPr>
        </p:nvSpPr>
        <p:spPr/>
        <p:txBody>
          <a:bodyPr>
            <a:normAutofit/>
          </a:bodyPr>
          <a:lstStyle/>
          <a:p>
            <a:r>
              <a:rPr lang="en-IE" dirty="0" smtClean="0"/>
              <a:t>World economic boom- net out-migration fell sharply as new jobs allowed people stay in Ireland.</a:t>
            </a: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Migration Ireland 1970</a:t>
            </a:r>
            <a:endParaRPr lang="en-US" dirty="0"/>
          </a:p>
        </p:txBody>
      </p:sp>
      <p:sp>
        <p:nvSpPr>
          <p:cNvPr id="6" name="Content Placeholder 5"/>
          <p:cNvSpPr>
            <a:spLocks noGrp="1"/>
          </p:cNvSpPr>
          <p:nvPr>
            <p:ph idx="1"/>
          </p:nvPr>
        </p:nvSpPr>
        <p:spPr/>
        <p:txBody>
          <a:bodyPr>
            <a:normAutofit/>
          </a:bodyPr>
          <a:lstStyle/>
          <a:p>
            <a:r>
              <a:rPr lang="en-IE" dirty="0" smtClean="0"/>
              <a:t>First time in 150 years there was net immigration. 110,000 returned to Ireland.</a:t>
            </a:r>
          </a:p>
          <a:p>
            <a:r>
              <a:rPr lang="en-IE" dirty="0" smtClean="0"/>
              <a:t>Ireland became a member of the EEC and money was pumped to improve Irelands infrastructures.</a:t>
            </a:r>
          </a:p>
          <a:p>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a:bodyPr>
          <a:lstStyle/>
          <a:p>
            <a:pPr>
              <a:lnSpc>
                <a:spcPct val="250000"/>
              </a:lnSpc>
              <a:buClr>
                <a:srgbClr val="002060"/>
              </a:buClr>
              <a:buFont typeface="Wingdings" pitchFamily="2" charset="2"/>
              <a:buChar char="§"/>
              <a:defRPr/>
            </a:pPr>
            <a:endParaRPr lang="en-US" altLang="ja-JP" dirty="0" smtClean="0">
              <a:solidFill>
                <a:srgbClr val="404040"/>
              </a:solidFill>
              <a:latin typeface="+mj-lt"/>
            </a:endParaRPr>
          </a:p>
        </p:txBody>
      </p:sp>
      <p:pic>
        <p:nvPicPr>
          <p:cNvPr id="16" name="Picture 4" descr="C:\Documents and Settings\suzanneg\Desktop\Horizons 2 artwork\04-04-Corbis-U1288404.tif"/>
          <p:cNvPicPr>
            <a:picLocks noChangeAspect="1" noChangeArrowheads="1"/>
          </p:cNvPicPr>
          <p:nvPr/>
        </p:nvPicPr>
        <p:blipFill>
          <a:blip r:embed="rId3" cstate="print"/>
          <a:srcRect/>
          <a:stretch>
            <a:fillRect/>
          </a:stretch>
        </p:blipFill>
        <p:spPr bwMode="auto">
          <a:xfrm>
            <a:off x="899592" y="-1"/>
            <a:ext cx="6840760" cy="6680771"/>
          </a:xfrm>
          <a:prstGeom prst="rect">
            <a:avLst/>
          </a:prstGeom>
          <a:noFill/>
          <a:ln w="9525">
            <a:noFill/>
            <a:miter lim="800000"/>
            <a:headEnd/>
            <a:tailEnd/>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Migration Ireland 1980</a:t>
            </a:r>
            <a:endParaRPr lang="en-US" dirty="0"/>
          </a:p>
        </p:txBody>
      </p:sp>
      <p:sp>
        <p:nvSpPr>
          <p:cNvPr id="6" name="Content Placeholder 5"/>
          <p:cNvSpPr>
            <a:spLocks noGrp="1"/>
          </p:cNvSpPr>
          <p:nvPr>
            <p:ph idx="1"/>
          </p:nvPr>
        </p:nvSpPr>
        <p:spPr/>
        <p:txBody>
          <a:bodyPr>
            <a:normAutofit/>
          </a:bodyPr>
          <a:lstStyle/>
          <a:p>
            <a:r>
              <a:rPr lang="en-IE" dirty="0" smtClean="0"/>
              <a:t>Huge Government debt- emigration which was a thing of the past rose sharply.</a:t>
            </a:r>
          </a:p>
          <a:p>
            <a:r>
              <a:rPr lang="en-IE" dirty="0" smtClean="0"/>
              <a:t>Different from previous emigration as it was predominantly highly educated people emigrating.</a:t>
            </a:r>
            <a:endParaRPr lang="en-US"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a:bodyPr>
          <a:lstStyle/>
          <a:p>
            <a:pPr>
              <a:lnSpc>
                <a:spcPct val="250000"/>
              </a:lnSpc>
              <a:buClr>
                <a:srgbClr val="002060"/>
              </a:buClr>
              <a:buFont typeface="Wingdings" pitchFamily="2" charset="2"/>
              <a:buChar char="§"/>
              <a:defRPr/>
            </a:pPr>
            <a:endParaRPr lang="en-US" altLang="ja-JP" dirty="0" smtClean="0">
              <a:solidFill>
                <a:srgbClr val="404040"/>
              </a:solidFill>
              <a:latin typeface="+mj-lt"/>
            </a:endParaRPr>
          </a:p>
        </p:txBody>
      </p:sp>
      <p:pic>
        <p:nvPicPr>
          <p:cNvPr id="18" name="Picture 11" descr="C:\Documents and Settings\suzanneg\Desktop\Horizons 2 artwork\01-22-A48TD4-Alamy.tif"/>
          <p:cNvPicPr>
            <a:picLocks noChangeAspect="1" noChangeArrowheads="1"/>
          </p:cNvPicPr>
          <p:nvPr/>
        </p:nvPicPr>
        <p:blipFill>
          <a:blip r:embed="rId3" cstate="print"/>
          <a:srcRect/>
          <a:stretch>
            <a:fillRect/>
          </a:stretch>
        </p:blipFill>
        <p:spPr bwMode="auto">
          <a:xfrm>
            <a:off x="0" y="188640"/>
            <a:ext cx="8446537" cy="5616624"/>
          </a:xfrm>
          <a:prstGeom prst="rect">
            <a:avLst/>
          </a:prstGeom>
          <a:noFill/>
          <a:ln>
            <a:noFill/>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E" dirty="0" smtClean="0"/>
              <a:t>Migration Ireland1990-2009</a:t>
            </a:r>
            <a:br>
              <a:rPr lang="en-IE" dirty="0" smtClean="0"/>
            </a:br>
            <a:r>
              <a:rPr lang="en-IE" dirty="0" smtClean="0"/>
              <a:t>“The Celtic Tiger” “The Boom Years”</a:t>
            </a:r>
            <a:endParaRPr lang="en-US" dirty="0"/>
          </a:p>
        </p:txBody>
      </p:sp>
      <p:sp>
        <p:nvSpPr>
          <p:cNvPr id="6" name="Content Placeholder 5"/>
          <p:cNvSpPr>
            <a:spLocks noGrp="1"/>
          </p:cNvSpPr>
          <p:nvPr>
            <p:ph idx="1"/>
          </p:nvPr>
        </p:nvSpPr>
        <p:spPr>
          <a:xfrm>
            <a:off x="611560" y="1447800"/>
            <a:ext cx="8322128" cy="5005536"/>
          </a:xfrm>
        </p:spPr>
        <p:txBody>
          <a:bodyPr>
            <a:normAutofit/>
          </a:bodyPr>
          <a:lstStyle/>
          <a:p>
            <a:r>
              <a:rPr lang="en-IE" dirty="0" smtClean="0"/>
              <a:t>Economic growth meant an increase in labour migration both skilled and unskilled.</a:t>
            </a:r>
          </a:p>
          <a:p>
            <a:r>
              <a:rPr lang="en-IE" dirty="0" smtClean="0"/>
              <a:t>Inflow of EU migrants.</a:t>
            </a:r>
          </a:p>
          <a:p>
            <a:r>
              <a:rPr lang="en-IE" dirty="0" smtClean="0"/>
              <a:t>Net immigration instead of out migration we were the second highest in the EU</a:t>
            </a:r>
          </a:p>
          <a:p>
            <a:r>
              <a:rPr lang="en-IE" dirty="0" smtClean="0"/>
              <a:t>Increase then decrease in Asylum applications.- this could be due to the removal of the automatic right to permanent residence for foreign national parents of Irish born citizens</a:t>
            </a:r>
            <a:endParaRPr lang="en-US"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1619" name="Rectangle 3"/>
          <p:cNvSpPr>
            <a:spLocks noGrp="1"/>
          </p:cNvSpPr>
          <p:nvPr>
            <p:ph idx="1"/>
          </p:nvPr>
        </p:nvSpPr>
        <p:spPr>
          <a:xfrm>
            <a:off x="755576" y="1412776"/>
            <a:ext cx="7498080" cy="4800600"/>
          </a:xfrm>
        </p:spPr>
        <p:txBody>
          <a:bodyPr>
            <a:normAutofit/>
          </a:bodyPr>
          <a:lstStyle/>
          <a:p>
            <a:pPr>
              <a:lnSpc>
                <a:spcPct val="250000"/>
              </a:lnSpc>
              <a:buClr>
                <a:srgbClr val="002060"/>
              </a:buClr>
              <a:buFont typeface="Wingdings" pitchFamily="2" charset="2"/>
              <a:buChar char="§"/>
              <a:defRPr/>
            </a:pPr>
            <a:endParaRPr lang="en-US" altLang="ja-JP" dirty="0" smtClean="0">
              <a:solidFill>
                <a:srgbClr val="404040"/>
              </a:solidFill>
              <a:latin typeface="+mj-lt"/>
            </a:endParaRPr>
          </a:p>
        </p:txBody>
      </p:sp>
      <p:pic>
        <p:nvPicPr>
          <p:cNvPr id="17" name="Picture 10" descr="C:\Documents and Settings\suzanneg\Desktop\Horizons 2 artwork\06-18-Alamy-BKP709.tif"/>
          <p:cNvPicPr>
            <a:picLocks noChangeAspect="1" noChangeArrowheads="1"/>
          </p:cNvPicPr>
          <p:nvPr/>
        </p:nvPicPr>
        <p:blipFill>
          <a:blip r:embed="rId3" cstate="print"/>
          <a:srcRect/>
          <a:stretch>
            <a:fillRect/>
          </a:stretch>
        </p:blipFill>
        <p:spPr bwMode="auto">
          <a:xfrm>
            <a:off x="1979712" y="4062412"/>
            <a:ext cx="4176713" cy="2795588"/>
          </a:xfrm>
          <a:prstGeom prst="rect">
            <a:avLst/>
          </a:prstGeom>
          <a:noFill/>
          <a:ln>
            <a:noFill/>
          </a:ln>
          <a:effectLst>
            <a:outerShdw blurRad="114300" dist="88900" dir="2700000" algn="tl" rotWithShape="0">
              <a:prstClr val="black">
                <a:alpha val="53000"/>
              </a:prstClr>
            </a:outerShdw>
          </a:effectLst>
          <a:extLst/>
        </p:spPr>
      </p:pic>
      <p:pic>
        <p:nvPicPr>
          <p:cNvPr id="19" name="Picture 4" descr="C:\Documents and Settings\suzanneg\Desktop\Horizons 2 artwork\04-05-Corbis-AAKA001977.tif"/>
          <p:cNvPicPr>
            <a:picLocks noChangeAspect="1" noChangeArrowheads="1"/>
          </p:cNvPicPr>
          <p:nvPr/>
        </p:nvPicPr>
        <p:blipFill>
          <a:blip r:embed="rId4" cstate="print"/>
          <a:srcRect/>
          <a:stretch>
            <a:fillRect/>
          </a:stretch>
        </p:blipFill>
        <p:spPr bwMode="auto">
          <a:xfrm>
            <a:off x="0" y="0"/>
            <a:ext cx="8964488" cy="4005064"/>
          </a:xfrm>
          <a:prstGeom prst="rect">
            <a:avLst/>
          </a:prstGeom>
          <a:noFill/>
          <a:ln w="9525">
            <a:noFill/>
            <a:miter lim="800000"/>
            <a:headEnd/>
            <a:tailEnd/>
          </a:ln>
          <a:effectLst>
            <a:outerShdw blurRad="114300" dist="88900" dir="2700000" algn="tl" rotWithShape="0">
              <a:prstClr val="black">
                <a:alpha val="53000"/>
              </a:prstClr>
            </a:outerShdw>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7"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par>
                          <p:cTn id="15" fill="hold" nodeType="afterGroup">
                            <p:stCondLst>
                              <p:cond delay="1000"/>
                            </p:stCondLst>
                            <p:childTnLst>
                              <p:par>
                                <p:cTn id="16" presetID="47"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dynamics of population</a:t>
            </a:r>
            <a:endParaRPr lang="en-US" dirty="0"/>
          </a:p>
        </p:txBody>
      </p:sp>
      <p:sp>
        <p:nvSpPr>
          <p:cNvPr id="3" name="Content Placeholder 2"/>
          <p:cNvSpPr>
            <a:spLocks noGrp="1"/>
          </p:cNvSpPr>
          <p:nvPr>
            <p:ph idx="1"/>
          </p:nvPr>
        </p:nvSpPr>
        <p:spPr/>
        <p:txBody>
          <a:bodyPr>
            <a:normAutofit fontScale="92500" lnSpcReduction="20000"/>
          </a:bodyPr>
          <a:lstStyle/>
          <a:p>
            <a:r>
              <a:rPr lang="en-IE" dirty="0" smtClean="0"/>
              <a:t>Population distribution</a:t>
            </a:r>
          </a:p>
          <a:p>
            <a:r>
              <a:rPr lang="en-IE" dirty="0" smtClean="0"/>
              <a:t>Factors that affect population</a:t>
            </a:r>
          </a:p>
          <a:p>
            <a:r>
              <a:rPr lang="en-IE" dirty="0" smtClean="0"/>
              <a:t>Population distribution and density in Ireland.</a:t>
            </a:r>
          </a:p>
          <a:p>
            <a:r>
              <a:rPr lang="en-IE" dirty="0" smtClean="0"/>
              <a:t>Demographic Transition model (change in time).</a:t>
            </a:r>
          </a:p>
          <a:p>
            <a:r>
              <a:rPr lang="en-IE" dirty="0" smtClean="0"/>
              <a:t>Population structure.</a:t>
            </a:r>
          </a:p>
          <a:p>
            <a:r>
              <a:rPr lang="en-IE" dirty="0" smtClean="0"/>
              <a:t>Population growth.</a:t>
            </a:r>
          </a:p>
          <a:p>
            <a:r>
              <a:rPr lang="en-IE" dirty="0" smtClean="0"/>
              <a:t>Population change in Ireland</a:t>
            </a:r>
          </a:p>
          <a:p>
            <a:r>
              <a:rPr lang="en-IE" dirty="0" smtClean="0"/>
              <a:t>Overpopulation and underpopulation</a:t>
            </a:r>
          </a:p>
          <a:p>
            <a:r>
              <a:rPr lang="en-IE" dirty="0" smtClean="0"/>
              <a:t>Migration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cstate="print"/>
          <a:srcRect/>
          <a:stretch>
            <a:fillRect/>
          </a:stretch>
        </p:blipFill>
        <p:spPr bwMode="auto">
          <a:xfrm>
            <a:off x="1331640" y="369888"/>
            <a:ext cx="6912767" cy="61229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E" dirty="0" smtClean="0"/>
              <a:t>Migration Ireland 2010- “The doom years”</a:t>
            </a:r>
            <a:endParaRPr lang="en-US" dirty="0"/>
          </a:p>
        </p:txBody>
      </p:sp>
      <p:sp>
        <p:nvSpPr>
          <p:cNvPr id="6" name="Content Placeholder 5"/>
          <p:cNvSpPr>
            <a:spLocks noGrp="1"/>
          </p:cNvSpPr>
          <p:nvPr>
            <p:ph idx="1"/>
          </p:nvPr>
        </p:nvSpPr>
        <p:spPr/>
        <p:txBody>
          <a:bodyPr>
            <a:normAutofit/>
          </a:bodyPr>
          <a:lstStyle/>
          <a:p>
            <a:r>
              <a:rPr lang="en-IE" dirty="0" smtClean="0"/>
              <a:t>Out migration has increased 35,000 in 2010 the highest since 1989.</a:t>
            </a:r>
          </a:p>
          <a:p>
            <a:r>
              <a:rPr lang="en-IE" dirty="0" smtClean="0"/>
              <a:t>Despite Irelands increasing birth rate (16.6 per thousand) the rate of emigration is slowing down the overall growth of Irelands population</a:t>
            </a:r>
            <a:endParaRPr lang="en-US"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idx="2"/>
          </p:nvPr>
        </p:nvSpPr>
        <p:spPr/>
        <p:txBody>
          <a:bodyPr/>
          <a:lstStyle/>
          <a:p>
            <a:endParaRPr lang="en-US"/>
          </a:p>
        </p:txBody>
      </p:sp>
      <p:sp>
        <p:nvSpPr>
          <p:cNvPr id="3" name="Subtitle 2"/>
          <p:cNvSpPr>
            <a:spLocks noGrp="1"/>
          </p:cNvSpPr>
          <p:nvPr>
            <p:ph sz="half" idx="1"/>
          </p:nvPr>
        </p:nvSpPr>
        <p:spPr/>
        <p:txBody>
          <a:bodyPr>
            <a:normAutofit/>
          </a:bodyPr>
          <a:lstStyle/>
          <a:p>
            <a:r>
              <a:rPr lang="en-GB" sz="4800" dirty="0" smtClean="0">
                <a:solidFill>
                  <a:srgbClr val="C00000"/>
                </a:solidFill>
              </a:rPr>
              <a:t>Asylum Seekers and Immigration Policies</a:t>
            </a:r>
            <a:endParaRPr lang="en-US" sz="4800" dirty="0">
              <a:solidFill>
                <a:srgbClr val="C00000"/>
              </a:solidFill>
            </a:endParaRP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rcRect/>
          <a:stretch>
            <a:fillRect/>
          </a:stretch>
        </p:blipFill>
        <p:spPr bwMode="auto">
          <a:xfrm>
            <a:off x="1115616" y="1340768"/>
            <a:ext cx="7526337" cy="5259387"/>
          </a:xfrm>
          <a:prstGeom prst="rect">
            <a:avLst/>
          </a:prstGeom>
          <a:noFill/>
          <a:ln w="9525">
            <a:noFill/>
            <a:miter lim="800000"/>
            <a:headEnd/>
            <a:tailEnd/>
          </a:ln>
        </p:spPr>
      </p:pic>
      <p:sp>
        <p:nvSpPr>
          <p:cNvPr id="13" name="Rounded Rectangle 12"/>
          <p:cNvSpPr/>
          <p:nvPr/>
        </p:nvSpPr>
        <p:spPr>
          <a:xfrm>
            <a:off x="395288" y="1136650"/>
            <a:ext cx="4464050" cy="5316538"/>
          </a:xfrm>
          <a:prstGeom prst="roundRect">
            <a:avLst>
              <a:gd name="adj" fmla="val 5921"/>
            </a:avLst>
          </a:prstGeom>
          <a:solidFill>
            <a:srgbClr val="0070C0">
              <a:alpha val="89804"/>
            </a:srgbClr>
          </a:solidFill>
          <a:ln>
            <a:solidFill>
              <a:schemeClr val="bg1"/>
            </a:solidFill>
          </a:ln>
          <a:effectLst>
            <a:outerShdw blurRad="101600" dist="889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12643" name="Rectangle 3"/>
          <p:cNvSpPr>
            <a:spLocks noGrp="1"/>
          </p:cNvSpPr>
          <p:nvPr>
            <p:ph type="body" idx="1"/>
          </p:nvPr>
        </p:nvSpPr>
        <p:spPr>
          <a:xfrm>
            <a:off x="539750" y="692150"/>
            <a:ext cx="3816350" cy="549275"/>
          </a:xfrm>
        </p:spPr>
        <p:txBody>
          <a:bodyPr/>
          <a:lstStyle/>
          <a:p>
            <a:r>
              <a:rPr lang="en-US" altLang="ja-JP" sz="1900" b="1" i="1" smtClean="0">
                <a:solidFill>
                  <a:srgbClr val="404040"/>
                </a:solidFill>
              </a:rPr>
              <a:t>Migration policy in Ireland</a:t>
            </a:r>
            <a:endParaRPr lang="en-US" altLang="ja-JP" sz="1900" i="1" smtClean="0"/>
          </a:p>
        </p:txBody>
      </p:sp>
      <p:sp>
        <p:nvSpPr>
          <p:cNvPr id="5125" name="Rectangle 2"/>
          <p:cNvSpPr>
            <a:spLocks noGrp="1"/>
          </p:cNvSpPr>
          <p:nvPr>
            <p:ph type="title"/>
          </p:nvPr>
        </p:nvSpPr>
        <p:spPr>
          <a:xfrm>
            <a:off x="457200" y="115888"/>
            <a:ext cx="8229600" cy="419100"/>
          </a:xfrm>
        </p:spPr>
        <p:txBody>
          <a:bodyPr/>
          <a:lstStyle/>
          <a:p>
            <a:r>
              <a:rPr lang="en-US" altLang="ja-JP" sz="1900" smtClean="0">
                <a:solidFill>
                  <a:srgbClr val="002060"/>
                </a:solidFill>
              </a:rPr>
              <a:t>Chapter 4: Migration</a:t>
            </a:r>
          </a:p>
        </p:txBody>
      </p:sp>
      <p:sp>
        <p:nvSpPr>
          <p:cNvPr id="6" name="Rectangle 3"/>
          <p:cNvSpPr txBox="1">
            <a:spLocks/>
          </p:cNvSpPr>
          <p:nvPr/>
        </p:nvSpPr>
        <p:spPr bwMode="auto">
          <a:xfrm>
            <a:off x="539750" y="5414963"/>
            <a:ext cx="3744913" cy="1038225"/>
          </a:xfrm>
          <a:prstGeom prst="rect">
            <a:avLst/>
          </a:prstGeom>
          <a:noFill/>
          <a:ln>
            <a:noFill/>
          </a:ln>
          <a:extLst/>
        </p:spPr>
        <p:txBody>
          <a:bodyPr>
            <a:normAutofit/>
          </a:bodyPr>
          <a:lstStyle>
            <a:lvl1pPr marL="342900" indent="-342900" algn="l" rtl="0" eaLnBrk="0" fontAlgn="base" hangingPunct="0">
              <a:spcBef>
                <a:spcPct val="20000"/>
              </a:spcBef>
              <a:spcAft>
                <a:spcPct val="0"/>
              </a:spcAft>
              <a:buFont typeface="Arial" charset="0"/>
              <a:defRPr kern="1200">
                <a:solidFill>
                  <a:srgbClr val="969696"/>
                </a:solidFill>
                <a:latin typeface="Trebuchet MS" pitchFamily="34" charset="0"/>
                <a:ea typeface="+mn-ea"/>
                <a:cs typeface="+mn-cs"/>
              </a:defRPr>
            </a:lvl1pPr>
            <a:lvl2pPr marL="742950" indent="-285750" algn="l" rtl="0" eaLnBrk="0" fontAlgn="base" hangingPunct="0">
              <a:spcBef>
                <a:spcPct val="20000"/>
              </a:spcBef>
              <a:spcAft>
                <a:spcPct val="0"/>
              </a:spcAft>
              <a:buChar char="•"/>
              <a:defRPr sz="1700" kern="1200">
                <a:solidFill>
                  <a:srgbClr val="969696"/>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969696"/>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1400" kern="1200">
                <a:solidFill>
                  <a:srgbClr val="969696"/>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1200" kern="1200">
                <a:solidFill>
                  <a:srgbClr val="969696"/>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Clr>
                <a:srgbClr val="002060"/>
              </a:buClr>
              <a:buFont typeface="Wingdings" pitchFamily="2" charset="2"/>
              <a:buChar char="§"/>
              <a:defRPr/>
            </a:pPr>
            <a:r>
              <a:rPr lang="en-US" altLang="ja-JP" dirty="0" smtClean="0">
                <a:solidFill>
                  <a:schemeClr val="bg1"/>
                </a:solidFill>
                <a:latin typeface="+mj-lt"/>
              </a:rPr>
              <a:t>Irish-born children of </a:t>
            </a:r>
            <a:br>
              <a:rPr lang="en-US" altLang="ja-JP" dirty="0" smtClean="0">
                <a:solidFill>
                  <a:schemeClr val="bg1"/>
                </a:solidFill>
                <a:latin typeface="+mj-lt"/>
              </a:rPr>
            </a:br>
            <a:r>
              <a:rPr lang="en-US" altLang="ja-JP" dirty="0" smtClean="0">
                <a:solidFill>
                  <a:schemeClr val="bg1"/>
                </a:solidFill>
                <a:latin typeface="+mj-lt"/>
              </a:rPr>
              <a:t>non-nationals &amp; their parents</a:t>
            </a:r>
            <a:br>
              <a:rPr lang="en-US" altLang="ja-JP" dirty="0" smtClean="0">
                <a:solidFill>
                  <a:schemeClr val="bg1"/>
                </a:solidFill>
                <a:latin typeface="+mj-lt"/>
              </a:rPr>
            </a:br>
            <a:r>
              <a:rPr lang="en-US" altLang="ja-JP" dirty="0" smtClean="0">
                <a:solidFill>
                  <a:schemeClr val="bg1"/>
                </a:solidFill>
                <a:latin typeface="+mj-lt"/>
              </a:rPr>
              <a:t>not automatic citizen</a:t>
            </a:r>
          </a:p>
        </p:txBody>
      </p:sp>
      <p:sp>
        <p:nvSpPr>
          <p:cNvPr id="3" name="TextBox 2"/>
          <p:cNvSpPr txBox="1"/>
          <p:nvPr/>
        </p:nvSpPr>
        <p:spPr>
          <a:xfrm>
            <a:off x="539750" y="2360613"/>
            <a:ext cx="3636963" cy="1200150"/>
          </a:xfrm>
          <a:prstGeom prst="rect">
            <a:avLst/>
          </a:prstGeom>
          <a:noFill/>
        </p:spPr>
        <p:txBody>
          <a:bodyPr>
            <a:spAutoFit/>
          </a:bodyPr>
          <a:lstStyle/>
          <a:p>
            <a:pPr marL="285750" indent="-285750">
              <a:buClr>
                <a:srgbClr val="002060"/>
              </a:buClr>
              <a:buFont typeface="Wingdings" pitchFamily="2" charset="2"/>
              <a:buChar char="§"/>
              <a:defRPr/>
            </a:pPr>
            <a:r>
              <a:rPr lang="en-US" altLang="ja-JP" dirty="0">
                <a:solidFill>
                  <a:schemeClr val="bg1"/>
                </a:solidFill>
                <a:latin typeface="+mj-lt"/>
              </a:rPr>
              <a:t>Green Card, Work permit, </a:t>
            </a:r>
            <a:br>
              <a:rPr lang="en-US" altLang="ja-JP" dirty="0">
                <a:solidFill>
                  <a:schemeClr val="bg1"/>
                </a:solidFill>
                <a:latin typeface="+mj-lt"/>
              </a:rPr>
            </a:br>
            <a:r>
              <a:rPr lang="en-US" altLang="ja-JP" dirty="0">
                <a:solidFill>
                  <a:schemeClr val="bg1"/>
                </a:solidFill>
                <a:latin typeface="+mj-lt"/>
              </a:rPr>
              <a:t>Intra-company transfer permit, </a:t>
            </a:r>
            <a:br>
              <a:rPr lang="en-US" altLang="ja-JP" dirty="0">
                <a:solidFill>
                  <a:schemeClr val="bg1"/>
                </a:solidFill>
                <a:latin typeface="+mj-lt"/>
              </a:rPr>
            </a:br>
            <a:r>
              <a:rPr lang="en-US" altLang="ja-JP" dirty="0">
                <a:solidFill>
                  <a:schemeClr val="bg1"/>
                </a:solidFill>
                <a:latin typeface="+mj-lt"/>
              </a:rPr>
              <a:t>Spousal &amp; dependent permits</a:t>
            </a:r>
          </a:p>
          <a:p>
            <a:pPr marL="285750" indent="-285750">
              <a:buFont typeface="Arial" pitchFamily="34" charset="0"/>
              <a:buChar char="•"/>
              <a:defRPr/>
            </a:pPr>
            <a:endParaRPr lang="en-IE" dirty="0">
              <a:solidFill>
                <a:schemeClr val="bg1"/>
              </a:solidFill>
              <a:latin typeface="Trebuchet MS" pitchFamily="34" charset="0"/>
            </a:endParaRPr>
          </a:p>
        </p:txBody>
      </p:sp>
      <p:sp>
        <p:nvSpPr>
          <p:cNvPr id="4" name="TextBox 3"/>
          <p:cNvSpPr txBox="1"/>
          <p:nvPr/>
        </p:nvSpPr>
        <p:spPr>
          <a:xfrm>
            <a:off x="539750" y="3354388"/>
            <a:ext cx="3960813" cy="369887"/>
          </a:xfrm>
          <a:prstGeom prst="rect">
            <a:avLst/>
          </a:prstGeom>
          <a:noFill/>
        </p:spPr>
        <p:txBody>
          <a:bodyPr>
            <a:spAutoFit/>
          </a:bodyPr>
          <a:lstStyle/>
          <a:p>
            <a:pPr marL="285750" indent="-285750">
              <a:buClr>
                <a:srgbClr val="002060"/>
              </a:buClr>
              <a:buFont typeface="Wingdings" pitchFamily="2" charset="2"/>
              <a:buChar char="§"/>
              <a:defRPr/>
            </a:pPr>
            <a:r>
              <a:rPr lang="en-US" altLang="ja-JP" dirty="0">
                <a:solidFill>
                  <a:schemeClr val="bg1"/>
                </a:solidFill>
                <a:latin typeface="+mj-lt"/>
              </a:rPr>
              <a:t>Migrant &amp; Irish workers = same rights</a:t>
            </a:r>
          </a:p>
        </p:txBody>
      </p:sp>
      <p:sp>
        <p:nvSpPr>
          <p:cNvPr id="5" name="TextBox 4"/>
          <p:cNvSpPr txBox="1"/>
          <p:nvPr/>
        </p:nvSpPr>
        <p:spPr>
          <a:xfrm>
            <a:off x="539750" y="3873500"/>
            <a:ext cx="3446463" cy="923925"/>
          </a:xfrm>
          <a:prstGeom prst="rect">
            <a:avLst/>
          </a:prstGeom>
          <a:noFill/>
        </p:spPr>
        <p:txBody>
          <a:bodyPr wrap="none">
            <a:spAutoFit/>
          </a:bodyPr>
          <a:lstStyle/>
          <a:p>
            <a:pPr marL="285750" indent="-285750">
              <a:buClr>
                <a:srgbClr val="002060"/>
              </a:buClr>
              <a:buFont typeface="Wingdings" pitchFamily="2" charset="2"/>
              <a:buChar char="§"/>
              <a:defRPr/>
            </a:pPr>
            <a:r>
              <a:rPr lang="en-US" altLang="ja-JP" dirty="0">
                <a:solidFill>
                  <a:schemeClr val="bg1"/>
                </a:solidFill>
                <a:latin typeface="+mj-lt"/>
              </a:rPr>
              <a:t>5+ years permanent citizenship </a:t>
            </a:r>
            <a:br>
              <a:rPr lang="en-US" altLang="ja-JP" dirty="0">
                <a:solidFill>
                  <a:schemeClr val="bg1"/>
                </a:solidFill>
                <a:latin typeface="+mj-lt"/>
              </a:rPr>
            </a:br>
            <a:r>
              <a:rPr lang="en-US" altLang="ja-JP" dirty="0">
                <a:solidFill>
                  <a:schemeClr val="bg1"/>
                </a:solidFill>
                <a:latin typeface="+mj-lt"/>
              </a:rPr>
              <a:t>possible</a:t>
            </a:r>
          </a:p>
          <a:p>
            <a:pPr>
              <a:defRPr/>
            </a:pPr>
            <a:endParaRPr lang="en-IE" dirty="0"/>
          </a:p>
        </p:txBody>
      </p:sp>
      <p:sp>
        <p:nvSpPr>
          <p:cNvPr id="7" name="TextBox 6"/>
          <p:cNvSpPr txBox="1"/>
          <p:nvPr/>
        </p:nvSpPr>
        <p:spPr>
          <a:xfrm>
            <a:off x="539750" y="4665663"/>
            <a:ext cx="3225800" cy="923925"/>
          </a:xfrm>
          <a:prstGeom prst="rect">
            <a:avLst/>
          </a:prstGeom>
          <a:noFill/>
        </p:spPr>
        <p:txBody>
          <a:bodyPr wrap="none">
            <a:spAutoFit/>
          </a:bodyPr>
          <a:lstStyle/>
          <a:p>
            <a:pPr marL="285750" indent="-285750">
              <a:buClr>
                <a:srgbClr val="002060"/>
              </a:buClr>
              <a:buFont typeface="Wingdings" pitchFamily="2" charset="2"/>
              <a:buChar char="§"/>
              <a:defRPr/>
            </a:pPr>
            <a:r>
              <a:rPr lang="en-US" altLang="ja-JP" dirty="0">
                <a:solidFill>
                  <a:schemeClr val="bg1"/>
                </a:solidFill>
                <a:latin typeface="+mj-lt"/>
              </a:rPr>
              <a:t>Asylum seekers can apply for </a:t>
            </a:r>
            <a:br>
              <a:rPr lang="en-US" altLang="ja-JP" dirty="0">
                <a:solidFill>
                  <a:schemeClr val="bg1"/>
                </a:solidFill>
                <a:latin typeface="+mj-lt"/>
              </a:rPr>
            </a:br>
            <a:r>
              <a:rPr lang="en-US" altLang="ja-JP" dirty="0">
                <a:solidFill>
                  <a:schemeClr val="bg1"/>
                </a:solidFill>
                <a:latin typeface="+mj-lt"/>
              </a:rPr>
              <a:t>refugee status </a:t>
            </a:r>
          </a:p>
          <a:p>
            <a:pPr>
              <a:defRPr/>
            </a:pPr>
            <a:endParaRPr lang="en-IE" dirty="0"/>
          </a:p>
        </p:txBody>
      </p:sp>
      <p:sp>
        <p:nvSpPr>
          <p:cNvPr id="9" name="TextBox 8"/>
          <p:cNvSpPr txBox="1"/>
          <p:nvPr/>
        </p:nvSpPr>
        <p:spPr>
          <a:xfrm>
            <a:off x="539750" y="1327150"/>
            <a:ext cx="3006725" cy="646113"/>
          </a:xfrm>
          <a:prstGeom prst="rect">
            <a:avLst/>
          </a:prstGeom>
          <a:noFill/>
        </p:spPr>
        <p:txBody>
          <a:bodyPr>
            <a:spAutoFit/>
          </a:bodyPr>
          <a:lstStyle/>
          <a:p>
            <a:pPr marL="285750" indent="-285750">
              <a:buClr>
                <a:srgbClr val="002060"/>
              </a:buClr>
              <a:buFont typeface="Wingdings" pitchFamily="2" charset="2"/>
              <a:buChar char="§"/>
              <a:defRPr/>
            </a:pPr>
            <a:r>
              <a:rPr lang="en-US" altLang="ja-JP" dirty="0">
                <a:solidFill>
                  <a:schemeClr val="bg1"/>
                </a:solidFill>
                <a:latin typeface="+mj-lt"/>
              </a:rPr>
              <a:t>2007: stricter laws</a:t>
            </a:r>
          </a:p>
          <a:p>
            <a:pPr marL="285750" indent="-285750">
              <a:buClr>
                <a:srgbClr val="002060"/>
              </a:buClr>
              <a:buFont typeface="Wingdings" pitchFamily="2" charset="2"/>
              <a:buChar char="§"/>
              <a:defRPr/>
            </a:pPr>
            <a:endParaRPr lang="en-IE" dirty="0">
              <a:latin typeface="Trebuchet MS" pitchFamily="34" charset="0"/>
            </a:endParaRPr>
          </a:p>
        </p:txBody>
      </p:sp>
      <p:sp>
        <p:nvSpPr>
          <p:cNvPr id="10" name="TextBox 9"/>
          <p:cNvSpPr txBox="1"/>
          <p:nvPr/>
        </p:nvSpPr>
        <p:spPr>
          <a:xfrm>
            <a:off x="539750" y="1819275"/>
            <a:ext cx="3235325" cy="369888"/>
          </a:xfrm>
          <a:prstGeom prst="rect">
            <a:avLst/>
          </a:prstGeom>
          <a:noFill/>
        </p:spPr>
        <p:txBody>
          <a:bodyPr wrap="none">
            <a:spAutoFit/>
          </a:bodyPr>
          <a:lstStyle/>
          <a:p>
            <a:pPr marL="285750" indent="-285750">
              <a:buClr>
                <a:srgbClr val="002060"/>
              </a:buClr>
              <a:buFont typeface="Wingdings" pitchFamily="2" charset="2"/>
              <a:buChar char="§"/>
              <a:defRPr/>
            </a:pPr>
            <a:r>
              <a:rPr lang="en-US" altLang="ja-JP" dirty="0">
                <a:solidFill>
                  <a:schemeClr val="bg1"/>
                </a:solidFill>
                <a:latin typeface="+mj-lt"/>
              </a:rPr>
              <a:t>Focus on skills in short supply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1000"/>
                                        <p:tgtEl>
                                          <p:spTgt spid="112643">
                                            <p:txEl>
                                              <p:pRg st="0" end="0"/>
                                            </p:txEl>
                                          </p:spTgt>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0-#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0-#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3" grpId="0"/>
      <p:bldP spid="4" grpId="0"/>
      <p:bldP spid="5" grpId="0"/>
      <p:bldP spid="7" grpId="0"/>
      <p:bldP spid="9" grpId="0"/>
      <p:bldP spid="10"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a:stretch>
            <a:fillRect/>
          </a:stretch>
        </p:blipFill>
        <p:spPr bwMode="auto">
          <a:xfrm>
            <a:off x="4195763" y="2349500"/>
            <a:ext cx="4564062" cy="4175125"/>
          </a:xfrm>
          <a:prstGeom prst="rect">
            <a:avLst/>
          </a:prstGeom>
          <a:noFill/>
          <a:ln w="9525">
            <a:noFill/>
            <a:miter lim="800000"/>
            <a:headEnd/>
            <a:tailEnd/>
          </a:ln>
        </p:spPr>
      </p:pic>
      <p:sp>
        <p:nvSpPr>
          <p:cNvPr id="6147" name="Rectangle 2"/>
          <p:cNvSpPr>
            <a:spLocks noGrp="1"/>
          </p:cNvSpPr>
          <p:nvPr>
            <p:ph type="title"/>
          </p:nvPr>
        </p:nvSpPr>
        <p:spPr>
          <a:xfrm>
            <a:off x="457200" y="115888"/>
            <a:ext cx="8229600" cy="419100"/>
          </a:xfrm>
        </p:spPr>
        <p:txBody>
          <a:bodyPr/>
          <a:lstStyle/>
          <a:p>
            <a:r>
              <a:rPr lang="en-US" altLang="ja-JP" sz="1900" smtClean="0">
                <a:solidFill>
                  <a:srgbClr val="002060"/>
                </a:solidFill>
              </a:rPr>
              <a:t>Chapter 4: Migration</a:t>
            </a:r>
          </a:p>
        </p:txBody>
      </p:sp>
      <p:sp>
        <p:nvSpPr>
          <p:cNvPr id="6" name="Rounded Rectangle 5"/>
          <p:cNvSpPr/>
          <p:nvPr/>
        </p:nvSpPr>
        <p:spPr>
          <a:xfrm>
            <a:off x="468313" y="1196975"/>
            <a:ext cx="4103687" cy="3795713"/>
          </a:xfrm>
          <a:prstGeom prst="roundRect">
            <a:avLst>
              <a:gd name="adj" fmla="val 5921"/>
            </a:avLst>
          </a:prstGeom>
          <a:solidFill>
            <a:srgbClr val="0070C0">
              <a:alpha val="89804"/>
            </a:srgbClr>
          </a:solidFill>
          <a:ln>
            <a:solidFill>
              <a:schemeClr val="bg1"/>
            </a:solidFill>
          </a:ln>
          <a:effectLst>
            <a:outerShdw blurRad="101600" dist="889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13667" name="Rectangle 3"/>
          <p:cNvSpPr>
            <a:spLocks noGrp="1"/>
          </p:cNvSpPr>
          <p:nvPr>
            <p:ph type="body" idx="1"/>
          </p:nvPr>
        </p:nvSpPr>
        <p:spPr>
          <a:xfrm>
            <a:off x="446088" y="692150"/>
            <a:ext cx="4124325" cy="576263"/>
          </a:xfrm>
        </p:spPr>
        <p:txBody>
          <a:bodyPr/>
          <a:lstStyle/>
          <a:p>
            <a:pPr>
              <a:lnSpc>
                <a:spcPct val="90000"/>
              </a:lnSpc>
            </a:pPr>
            <a:r>
              <a:rPr lang="en-US" altLang="ja-JP" sz="1900" b="1" i="1" smtClean="0">
                <a:solidFill>
                  <a:srgbClr val="404040"/>
                </a:solidFill>
              </a:rPr>
              <a:t>Migration policy in the EU</a:t>
            </a:r>
          </a:p>
        </p:txBody>
      </p:sp>
      <p:sp>
        <p:nvSpPr>
          <p:cNvPr id="2" name="TextBox 1"/>
          <p:cNvSpPr txBox="1"/>
          <p:nvPr/>
        </p:nvSpPr>
        <p:spPr>
          <a:xfrm>
            <a:off x="395288" y="1298575"/>
            <a:ext cx="4056062" cy="3694113"/>
          </a:xfrm>
          <a:prstGeom prst="rect">
            <a:avLst/>
          </a:prstGeom>
          <a:noFill/>
        </p:spPr>
        <p:txBody>
          <a:bodyPr wrap="none">
            <a:spAutoFit/>
          </a:bodyPr>
          <a:lstStyle/>
          <a:p>
            <a:pPr marL="171450">
              <a:buClr>
                <a:schemeClr val="bg1"/>
              </a:buClr>
              <a:buFont typeface="Wingdings" pitchFamily="2" charset="2"/>
              <a:buChar char="§"/>
              <a:defRPr/>
            </a:pPr>
            <a:r>
              <a:rPr lang="en-US" altLang="ja-JP" dirty="0">
                <a:solidFill>
                  <a:schemeClr val="bg1"/>
                </a:solidFill>
              </a:rPr>
              <a:t>  </a:t>
            </a:r>
            <a:r>
              <a:rPr lang="en-US" altLang="ja-JP" dirty="0">
                <a:solidFill>
                  <a:schemeClr val="bg1"/>
                </a:solidFill>
                <a:latin typeface="+mj-lt"/>
              </a:rPr>
              <a:t>Migrants needed – </a:t>
            </a:r>
            <a:r>
              <a:rPr lang="en-US" altLang="ja-JP" dirty="0" err="1">
                <a:solidFill>
                  <a:schemeClr val="bg1"/>
                </a:solidFill>
                <a:latin typeface="+mj-lt"/>
              </a:rPr>
              <a:t>labour</a:t>
            </a:r>
            <a:r>
              <a:rPr lang="en-US" altLang="ja-JP" dirty="0">
                <a:solidFill>
                  <a:schemeClr val="bg1"/>
                </a:solidFill>
                <a:latin typeface="+mj-lt"/>
              </a:rPr>
              <a:t> shortages</a:t>
            </a:r>
          </a:p>
          <a:p>
            <a:pPr marL="171450">
              <a:buClr>
                <a:schemeClr val="bg1"/>
              </a:buClr>
              <a:buFont typeface="Wingdings" pitchFamily="2" charset="2"/>
              <a:buChar char="§"/>
              <a:defRPr/>
            </a:pPr>
            <a:endParaRPr lang="en-US" altLang="ja-JP" dirty="0">
              <a:solidFill>
                <a:schemeClr val="bg1"/>
              </a:solidFill>
              <a:latin typeface="+mj-lt"/>
            </a:endParaRPr>
          </a:p>
          <a:p>
            <a:pPr marL="171450">
              <a:buClr>
                <a:schemeClr val="bg1"/>
              </a:buClr>
              <a:buFont typeface="Wingdings" pitchFamily="2" charset="2"/>
              <a:buChar char="§"/>
              <a:defRPr/>
            </a:pPr>
            <a:r>
              <a:rPr lang="en-US" altLang="ja-JP" dirty="0">
                <a:solidFill>
                  <a:schemeClr val="bg1"/>
                </a:solidFill>
                <a:latin typeface="+mj-lt"/>
              </a:rPr>
              <a:t>  1995 Schengen Agreement </a:t>
            </a:r>
            <a:br>
              <a:rPr lang="en-US" altLang="ja-JP" dirty="0">
                <a:solidFill>
                  <a:schemeClr val="bg1"/>
                </a:solidFill>
                <a:latin typeface="+mj-lt"/>
              </a:rPr>
            </a:br>
            <a:r>
              <a:rPr lang="en-US" altLang="ja-JP" dirty="0">
                <a:solidFill>
                  <a:schemeClr val="bg1"/>
                </a:solidFill>
                <a:latin typeface="+mj-lt"/>
              </a:rPr>
              <a:t>    – free movement</a:t>
            </a:r>
          </a:p>
          <a:p>
            <a:pPr marL="171450">
              <a:buClr>
                <a:schemeClr val="bg1"/>
              </a:buClr>
              <a:buFont typeface="Wingdings" pitchFamily="2" charset="2"/>
              <a:buChar char="§"/>
              <a:defRPr/>
            </a:pPr>
            <a:endParaRPr lang="en-US" altLang="ja-JP" dirty="0">
              <a:solidFill>
                <a:schemeClr val="bg1"/>
              </a:solidFill>
              <a:latin typeface="+mj-lt"/>
            </a:endParaRPr>
          </a:p>
          <a:p>
            <a:pPr marL="171450">
              <a:buClr>
                <a:schemeClr val="bg1"/>
              </a:buClr>
              <a:buFont typeface="Wingdings" pitchFamily="2" charset="2"/>
              <a:buChar char="§"/>
              <a:defRPr/>
            </a:pPr>
            <a:r>
              <a:rPr lang="en-US" altLang="ja-JP" dirty="0">
                <a:solidFill>
                  <a:schemeClr val="bg1"/>
                </a:solidFill>
                <a:latin typeface="+mj-lt"/>
              </a:rPr>
              <a:t>  EU common laws: share immigration </a:t>
            </a:r>
            <a:br>
              <a:rPr lang="en-US" altLang="ja-JP" dirty="0">
                <a:solidFill>
                  <a:schemeClr val="bg1"/>
                </a:solidFill>
                <a:latin typeface="+mj-lt"/>
              </a:rPr>
            </a:br>
            <a:r>
              <a:rPr lang="en-US" altLang="ja-JP" dirty="0">
                <a:solidFill>
                  <a:schemeClr val="bg1"/>
                </a:solidFill>
                <a:latin typeface="+mj-lt"/>
              </a:rPr>
              <a:t>    between member states</a:t>
            </a:r>
          </a:p>
          <a:p>
            <a:pPr marL="171450">
              <a:buClr>
                <a:schemeClr val="bg1"/>
              </a:buClr>
              <a:buFont typeface="Wingdings" pitchFamily="2" charset="2"/>
              <a:buChar char="§"/>
              <a:defRPr/>
            </a:pPr>
            <a:endParaRPr lang="en-US" altLang="ja-JP" dirty="0">
              <a:solidFill>
                <a:schemeClr val="bg1"/>
              </a:solidFill>
              <a:latin typeface="+mj-lt"/>
            </a:endParaRPr>
          </a:p>
          <a:p>
            <a:pPr marL="171450">
              <a:buClr>
                <a:schemeClr val="bg1"/>
              </a:buClr>
              <a:buFont typeface="Wingdings" pitchFamily="2" charset="2"/>
              <a:buChar char="§"/>
              <a:defRPr/>
            </a:pPr>
            <a:r>
              <a:rPr lang="en-US" altLang="ja-JP" dirty="0">
                <a:solidFill>
                  <a:schemeClr val="bg1"/>
                </a:solidFill>
                <a:latin typeface="+mj-lt"/>
              </a:rPr>
              <a:t>  ‘Fortress Europe’, xenophobia, </a:t>
            </a:r>
            <a:br>
              <a:rPr lang="en-US" altLang="ja-JP" dirty="0">
                <a:solidFill>
                  <a:schemeClr val="bg1"/>
                </a:solidFill>
                <a:latin typeface="+mj-lt"/>
              </a:rPr>
            </a:br>
            <a:r>
              <a:rPr lang="en-US" altLang="ja-JP" dirty="0">
                <a:solidFill>
                  <a:schemeClr val="bg1"/>
                </a:solidFill>
                <a:latin typeface="+mj-lt"/>
              </a:rPr>
              <a:t>     asylum fatigue</a:t>
            </a:r>
          </a:p>
          <a:p>
            <a:pPr marL="171450">
              <a:buClr>
                <a:schemeClr val="bg1"/>
              </a:buClr>
              <a:buFont typeface="Wingdings" pitchFamily="2" charset="2"/>
              <a:buChar char="§"/>
              <a:defRPr/>
            </a:pPr>
            <a:endParaRPr lang="en-US" altLang="ja-JP" dirty="0">
              <a:solidFill>
                <a:schemeClr val="bg1"/>
              </a:solidFill>
              <a:latin typeface="+mj-lt"/>
            </a:endParaRPr>
          </a:p>
          <a:p>
            <a:pPr marL="171450">
              <a:buClr>
                <a:schemeClr val="bg1"/>
              </a:buClr>
              <a:buFont typeface="Wingdings" pitchFamily="2" charset="2"/>
              <a:buChar char="§"/>
              <a:defRPr/>
            </a:pPr>
            <a:r>
              <a:rPr lang="en-US" altLang="ja-JP" dirty="0">
                <a:solidFill>
                  <a:schemeClr val="bg1"/>
                </a:solidFill>
                <a:latin typeface="+mj-lt"/>
              </a:rPr>
              <a:t>  2000: 3% migrants; 63% in North</a:t>
            </a:r>
          </a:p>
          <a:p>
            <a:pPr>
              <a:defRPr/>
            </a:pPr>
            <a:endParaRPr lang="en-IE"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fade">
                                      <p:cBhvr>
                                        <p:cTn id="7" dur="2000"/>
                                        <p:tgtEl>
                                          <p:spTgt spid="113667">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nodeType="afterGroup">
                            <p:stCondLst>
                              <p:cond delay="3500"/>
                            </p:stCondLst>
                            <p:childTnLst>
                              <p:par>
                                <p:cTn id="17" presetID="47" presetClass="entr" presetSubtype="0"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anim calcmode="lin" valueType="num">
                                      <p:cBhvr>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anim calcmode="lin" valueType="num">
                                      <p:cBhvr>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anim calcmode="lin" valueType="num">
                                      <p:cBhvr>
                                        <p:cTn id="3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anim calcmode="lin" valueType="num">
                                      <p:cBhvr>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anim calcmode="lin" valueType="num">
                                      <p:cBhvr>
                                        <p:cTn id="4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5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Irish Migration Policy</a:t>
            </a:r>
            <a:endParaRPr lang="en-US" dirty="0"/>
          </a:p>
        </p:txBody>
      </p:sp>
      <p:sp>
        <p:nvSpPr>
          <p:cNvPr id="6" name="Content Placeholder 5"/>
          <p:cNvSpPr>
            <a:spLocks noGrp="1"/>
          </p:cNvSpPr>
          <p:nvPr>
            <p:ph idx="1"/>
          </p:nvPr>
        </p:nvSpPr>
        <p:spPr/>
        <p:txBody>
          <a:bodyPr/>
          <a:lstStyle/>
          <a:p>
            <a:r>
              <a:rPr lang="en-IE" dirty="0" smtClean="0"/>
              <a:t>At present Migrants from outside the EEA (European Economic Area) have to apply for a work permit.</a:t>
            </a:r>
          </a:p>
          <a:p>
            <a:r>
              <a:rPr lang="en-IE" dirty="0" smtClean="0"/>
              <a:t>High skilled workers are usually targeted (Doctors, IT etc) to generate high value if there are no suitably qualified Irish workers.</a:t>
            </a:r>
          </a:p>
          <a:p>
            <a:endParaRPr lang="en-US"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Irish Migration Policy</a:t>
            </a:r>
            <a:endParaRPr lang="en-US" dirty="0"/>
          </a:p>
        </p:txBody>
      </p:sp>
      <p:sp>
        <p:nvSpPr>
          <p:cNvPr id="3" name="Content Placeholder 2"/>
          <p:cNvSpPr>
            <a:spLocks noGrp="1"/>
          </p:cNvSpPr>
          <p:nvPr>
            <p:ph idx="1"/>
          </p:nvPr>
        </p:nvSpPr>
        <p:spPr/>
        <p:txBody>
          <a:bodyPr/>
          <a:lstStyle/>
          <a:p>
            <a:r>
              <a:rPr lang="en-IE" dirty="0" smtClean="0"/>
              <a:t>There are four categories of permits:</a:t>
            </a:r>
          </a:p>
          <a:p>
            <a:pPr marL="596646" indent="-514350">
              <a:buFont typeface="+mj-lt"/>
              <a:buAutoNum type="arabicPeriod"/>
            </a:pPr>
            <a:r>
              <a:rPr lang="en-IE" dirty="0" smtClean="0"/>
              <a:t>Green Card.</a:t>
            </a:r>
          </a:p>
          <a:p>
            <a:pPr marL="596646" indent="-514350">
              <a:buFont typeface="+mj-lt"/>
              <a:buAutoNum type="arabicPeriod"/>
            </a:pPr>
            <a:r>
              <a:rPr lang="en-IE" dirty="0" smtClean="0"/>
              <a:t>The Work Permit.</a:t>
            </a:r>
          </a:p>
          <a:p>
            <a:pPr marL="596646" indent="-514350">
              <a:buFont typeface="+mj-lt"/>
              <a:buAutoNum type="arabicPeriod"/>
            </a:pPr>
            <a:r>
              <a:rPr lang="en-IE" dirty="0" smtClean="0"/>
              <a:t>Intra Company Transfer.</a:t>
            </a:r>
          </a:p>
          <a:p>
            <a:pPr marL="596646" indent="-514350">
              <a:buFont typeface="+mj-lt"/>
              <a:buAutoNum type="arabicPeriod"/>
            </a:pPr>
            <a:r>
              <a:rPr lang="en-IE" dirty="0" smtClean="0"/>
              <a:t>Spousal and Dependent.</a:t>
            </a:r>
          </a:p>
          <a:p>
            <a:pPr marL="596646"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Irish Migration Policy</a:t>
            </a:r>
            <a:endParaRPr lang="en-US" dirty="0"/>
          </a:p>
        </p:txBody>
      </p:sp>
      <p:sp>
        <p:nvSpPr>
          <p:cNvPr id="3" name="Content Placeholder 2"/>
          <p:cNvSpPr>
            <a:spLocks noGrp="1"/>
          </p:cNvSpPr>
          <p:nvPr>
            <p:ph idx="1"/>
          </p:nvPr>
        </p:nvSpPr>
        <p:spPr/>
        <p:txBody>
          <a:bodyPr>
            <a:normAutofit fontScale="92500" lnSpcReduction="20000"/>
          </a:bodyPr>
          <a:lstStyle/>
          <a:p>
            <a:r>
              <a:rPr lang="en-IE" dirty="0" smtClean="0">
                <a:solidFill>
                  <a:schemeClr val="accent4">
                    <a:lumMod val="75000"/>
                  </a:schemeClr>
                </a:solidFill>
              </a:rPr>
              <a:t>1. Green Card-</a:t>
            </a:r>
            <a:r>
              <a:rPr lang="en-IE" dirty="0" smtClean="0"/>
              <a:t>targets</a:t>
            </a:r>
            <a:r>
              <a:rPr lang="en-IE" dirty="0" smtClean="0">
                <a:solidFill>
                  <a:schemeClr val="accent4">
                    <a:lumMod val="75000"/>
                  </a:schemeClr>
                </a:solidFill>
              </a:rPr>
              <a:t> </a:t>
            </a:r>
            <a:r>
              <a:rPr lang="en-IE" dirty="0" smtClean="0"/>
              <a:t>skills sectors (60,000£+) Issued for 2 years but can lead to long-term residency. Allowed bring their spouses and families.</a:t>
            </a:r>
          </a:p>
          <a:p>
            <a:r>
              <a:rPr lang="en-IE" dirty="0" smtClean="0">
                <a:solidFill>
                  <a:srgbClr val="00B050"/>
                </a:solidFill>
              </a:rPr>
              <a:t>Work Permit-</a:t>
            </a:r>
            <a:r>
              <a:rPr lang="en-IE" dirty="0" smtClean="0"/>
              <a:t>Granted for 2years-can be extended to 3. 30,000-60,000£</a:t>
            </a:r>
          </a:p>
          <a:p>
            <a:r>
              <a:rPr lang="en-IE" dirty="0" smtClean="0">
                <a:solidFill>
                  <a:srgbClr val="00B050"/>
                </a:solidFill>
              </a:rPr>
              <a:t>Intra Company Transfer-</a:t>
            </a:r>
            <a:r>
              <a:rPr lang="en-IE" dirty="0" smtClean="0"/>
              <a:t> MNC transfer senior managers etc with particular skills knowledge and expertise to Ireland on a temporary basis.</a:t>
            </a:r>
          </a:p>
          <a:p>
            <a:r>
              <a:rPr lang="en-IE" dirty="0" smtClean="0">
                <a:solidFill>
                  <a:srgbClr val="00B050"/>
                </a:solidFill>
              </a:rPr>
              <a:t>Spousal/ dependent-</a:t>
            </a:r>
            <a:r>
              <a:rPr lang="en-IE" dirty="0" smtClean="0"/>
              <a:t>Allows the family of Permits holders to apply for work permits.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Rights of Migrant workers</a:t>
            </a:r>
            <a:endParaRPr lang="en-US" dirty="0"/>
          </a:p>
        </p:txBody>
      </p:sp>
      <p:sp>
        <p:nvSpPr>
          <p:cNvPr id="3" name="Content Placeholder 2"/>
          <p:cNvSpPr>
            <a:spLocks noGrp="1"/>
          </p:cNvSpPr>
          <p:nvPr>
            <p:ph idx="1"/>
          </p:nvPr>
        </p:nvSpPr>
        <p:spPr/>
        <p:txBody>
          <a:bodyPr/>
          <a:lstStyle/>
          <a:p>
            <a:r>
              <a:rPr lang="en-IE" dirty="0" smtClean="0"/>
              <a:t>Migrant workers have the </a:t>
            </a:r>
            <a:r>
              <a:rPr lang="en-IE" dirty="0" smtClean="0">
                <a:solidFill>
                  <a:srgbClr val="00B050"/>
                </a:solidFill>
              </a:rPr>
              <a:t>same employment rights and protection </a:t>
            </a:r>
            <a:r>
              <a:rPr lang="en-IE" dirty="0" smtClean="0"/>
              <a:t>as Irish workers.</a:t>
            </a:r>
          </a:p>
          <a:p>
            <a:r>
              <a:rPr lang="en-IE" dirty="0" smtClean="0"/>
              <a:t>Must be living in Ireland for </a:t>
            </a:r>
            <a:r>
              <a:rPr lang="en-IE" dirty="0" smtClean="0">
                <a:solidFill>
                  <a:srgbClr val="00B050"/>
                </a:solidFill>
              </a:rPr>
              <a:t>2years</a:t>
            </a:r>
            <a:r>
              <a:rPr lang="en-IE" dirty="0" smtClean="0"/>
              <a:t> to be </a:t>
            </a:r>
            <a:r>
              <a:rPr lang="en-IE" dirty="0" smtClean="0">
                <a:solidFill>
                  <a:srgbClr val="00B050"/>
                </a:solidFill>
              </a:rPr>
              <a:t>eligible for social welfare</a:t>
            </a:r>
            <a:r>
              <a:rPr lang="en-IE" dirty="0" smtClean="0"/>
              <a:t>.</a:t>
            </a:r>
          </a:p>
          <a:p>
            <a:r>
              <a:rPr lang="en-IE" dirty="0" smtClean="0"/>
              <a:t>It is possible to become an Irish citizen after </a:t>
            </a:r>
            <a:r>
              <a:rPr lang="en-IE" dirty="0" smtClean="0">
                <a:solidFill>
                  <a:srgbClr val="00B050"/>
                </a:solidFill>
              </a:rPr>
              <a:t>five years of legal residence</a:t>
            </a:r>
            <a:r>
              <a:rPr lang="en-IE" dirty="0" smtClean="0"/>
              <a:t>.</a:t>
            </a:r>
            <a:endParaRPr lang="en-US" dirty="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25470"/>
          </a:xfrm>
        </p:spPr>
        <p:txBody>
          <a:bodyPr>
            <a:normAutofit fontScale="90000"/>
          </a:bodyPr>
          <a:lstStyle/>
          <a:p>
            <a:r>
              <a:rPr lang="en-IE" dirty="0" smtClean="0"/>
              <a:t>Asylum Seekers</a:t>
            </a:r>
            <a:endParaRPr lang="en-US" dirty="0"/>
          </a:p>
        </p:txBody>
      </p:sp>
      <p:sp>
        <p:nvSpPr>
          <p:cNvPr id="3" name="Content Placeholder 2"/>
          <p:cNvSpPr>
            <a:spLocks noGrp="1"/>
          </p:cNvSpPr>
          <p:nvPr>
            <p:ph idx="1"/>
          </p:nvPr>
        </p:nvSpPr>
        <p:spPr>
          <a:xfrm>
            <a:off x="1142976" y="1142984"/>
            <a:ext cx="7790712" cy="5429288"/>
          </a:xfrm>
        </p:spPr>
        <p:txBody>
          <a:bodyPr>
            <a:normAutofit/>
          </a:bodyPr>
          <a:lstStyle/>
          <a:p>
            <a:r>
              <a:rPr lang="en-GB" dirty="0" smtClean="0"/>
              <a:t>A Refugee or asylum seeker is a person “who owing to a well founded fear of persecution for reason or race, religion, nationality, membership of a particular social or political opinion, is outside the county of their nationality and is unable to or, owing to such fear is unwilling.... To avail of the protection of that country.</a:t>
            </a:r>
          </a:p>
          <a:p>
            <a:pPr>
              <a:buNone/>
            </a:pPr>
            <a:r>
              <a:rPr lang="en-GB" dirty="0" smtClean="0"/>
              <a:t>					(UN Convention)</a:t>
            </a:r>
            <a:endParaRPr lang="en-US" dirty="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Rights of asylum seekers</a:t>
            </a:r>
            <a:endParaRPr lang="en-US" dirty="0"/>
          </a:p>
        </p:txBody>
      </p:sp>
      <p:sp>
        <p:nvSpPr>
          <p:cNvPr id="3" name="Content Placeholder 2"/>
          <p:cNvSpPr>
            <a:spLocks noGrp="1"/>
          </p:cNvSpPr>
          <p:nvPr>
            <p:ph idx="1"/>
          </p:nvPr>
        </p:nvSpPr>
        <p:spPr/>
        <p:txBody>
          <a:bodyPr>
            <a:normAutofit lnSpcReduction="10000"/>
          </a:bodyPr>
          <a:lstStyle/>
          <a:p>
            <a:r>
              <a:rPr lang="en-IE" dirty="0" smtClean="0"/>
              <a:t>In 2010 260,730 sought asylum in Europe. 2000 sought this in Ireland</a:t>
            </a:r>
          </a:p>
          <a:p>
            <a:r>
              <a:rPr lang="en-IE" dirty="0" smtClean="0"/>
              <a:t>Asylum seekers may arrive in Ireland seeking refuge status.</a:t>
            </a:r>
          </a:p>
          <a:p>
            <a:r>
              <a:rPr lang="en-IE" dirty="0" smtClean="0"/>
              <a:t>They are </a:t>
            </a:r>
            <a:r>
              <a:rPr lang="en-IE" dirty="0" smtClean="0">
                <a:solidFill>
                  <a:srgbClr val="00B050"/>
                </a:solidFill>
              </a:rPr>
              <a:t>not permitted to work or leave the state</a:t>
            </a:r>
            <a:r>
              <a:rPr lang="en-IE" dirty="0" smtClean="0"/>
              <a:t>.</a:t>
            </a:r>
          </a:p>
          <a:p>
            <a:r>
              <a:rPr lang="en-IE" dirty="0" smtClean="0"/>
              <a:t>They are </a:t>
            </a:r>
            <a:r>
              <a:rPr lang="en-IE" dirty="0" smtClean="0">
                <a:solidFill>
                  <a:srgbClr val="00B050"/>
                </a:solidFill>
              </a:rPr>
              <a:t>entitled to accommodation, healthcare, education</a:t>
            </a:r>
            <a:r>
              <a:rPr lang="en-IE" dirty="0" smtClean="0"/>
              <a:t>.</a:t>
            </a:r>
          </a:p>
          <a:p>
            <a:r>
              <a:rPr lang="en-IE" dirty="0" smtClean="0"/>
              <a:t>If refuge status is not granted, </a:t>
            </a:r>
            <a:r>
              <a:rPr lang="en-IE" dirty="0" smtClean="0">
                <a:solidFill>
                  <a:srgbClr val="00B050"/>
                </a:solidFill>
              </a:rPr>
              <a:t>the person may be deported.</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8994" name="Picture 2" descr="http://www.guildofstmatthias.org/History%20-%20Done/Maps/Dublin_in_1610_-_reprint_of_1896.jpg"/>
          <p:cNvPicPr>
            <a:picLocks noChangeAspect="1" noChangeArrowheads="1"/>
          </p:cNvPicPr>
          <p:nvPr/>
        </p:nvPicPr>
        <p:blipFill>
          <a:blip r:embed="rId3" cstate="print"/>
          <a:srcRect/>
          <a:stretch>
            <a:fillRect/>
          </a:stretch>
        </p:blipFill>
        <p:spPr bwMode="auto">
          <a:xfrm>
            <a:off x="0" y="-29507"/>
            <a:ext cx="9144000" cy="6887508"/>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54032"/>
          </a:xfrm>
        </p:spPr>
        <p:txBody>
          <a:bodyPr>
            <a:normAutofit fontScale="90000"/>
          </a:bodyPr>
          <a:lstStyle/>
          <a:p>
            <a:r>
              <a:rPr lang="en-IE" dirty="0" smtClean="0"/>
              <a:t>Asylum Seekers</a:t>
            </a:r>
            <a:endParaRPr lang="en-US" dirty="0"/>
          </a:p>
        </p:txBody>
      </p:sp>
      <p:sp>
        <p:nvSpPr>
          <p:cNvPr id="3" name="Content Placeholder 2"/>
          <p:cNvSpPr>
            <a:spLocks noGrp="1"/>
          </p:cNvSpPr>
          <p:nvPr>
            <p:ph idx="1"/>
          </p:nvPr>
        </p:nvSpPr>
        <p:spPr>
          <a:xfrm>
            <a:off x="642910" y="1071546"/>
            <a:ext cx="8501090" cy="5500726"/>
          </a:xfrm>
        </p:spPr>
        <p:txBody>
          <a:bodyPr>
            <a:normAutofit fontScale="92500"/>
          </a:bodyPr>
          <a:lstStyle/>
          <a:p>
            <a:r>
              <a:rPr lang="en-GB" dirty="0" smtClean="0"/>
              <a:t>Though </a:t>
            </a:r>
            <a:r>
              <a:rPr lang="en-GB" dirty="0" smtClean="0">
                <a:solidFill>
                  <a:srgbClr val="00B050"/>
                </a:solidFill>
              </a:rPr>
              <a:t>law shows that people have a right to seek asylum it is not law to give </a:t>
            </a:r>
            <a:r>
              <a:rPr lang="en-GB" dirty="0" smtClean="0"/>
              <a:t>it. In war torn countries like Georgia migrants flee to other parts of their country; this is known as “internally displaced persons”.</a:t>
            </a:r>
          </a:p>
          <a:p>
            <a:r>
              <a:rPr lang="en-GB" dirty="0" smtClean="0"/>
              <a:t>This generally happens in less developed countries (70% of refugees) where basic need and service are not efficient, and live in extreme poverty.</a:t>
            </a:r>
          </a:p>
          <a:p>
            <a:r>
              <a:rPr lang="en-GB" dirty="0" smtClean="0"/>
              <a:t>Many asylum seekers are not granted citizenship hence </a:t>
            </a:r>
            <a:r>
              <a:rPr lang="en-GB" dirty="0" smtClean="0">
                <a:solidFill>
                  <a:srgbClr val="00B050"/>
                </a:solidFill>
              </a:rPr>
              <a:t>denied basic civil, political and cultural rights</a:t>
            </a:r>
            <a:r>
              <a:rPr lang="en-GB" dirty="0" smtClean="0"/>
              <a:t>.</a:t>
            </a:r>
            <a:endParaRPr lang="en-US" dirty="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3698" name="Picture 2" descr="http://rankingamerica.files.wordpress.com/2009/09/refugees-asylum-seekers-and-idp-from-xlsx.jpg"/>
          <p:cNvPicPr>
            <a:picLocks noChangeAspect="1" noChangeArrowheads="1"/>
          </p:cNvPicPr>
          <p:nvPr/>
        </p:nvPicPr>
        <p:blipFill>
          <a:blip r:embed="rId3" cstate="print"/>
          <a:srcRect/>
          <a:stretch>
            <a:fillRect/>
          </a:stretch>
        </p:blipFill>
        <p:spPr bwMode="auto">
          <a:xfrm>
            <a:off x="0" y="11739"/>
            <a:ext cx="9144000" cy="6846262"/>
          </a:xfrm>
          <a:prstGeom prst="rect">
            <a:avLst/>
          </a:prstGeom>
          <a:noFill/>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7554" name="Picture 2" descr="http://www.ltscotland.org.uk/Images/as_in_glasgow%5B1%5D_tcm4-364237.gif"/>
          <p:cNvPicPr>
            <a:picLocks noChangeAspect="1" noChangeArrowheads="1"/>
          </p:cNvPicPr>
          <p:nvPr/>
        </p:nvPicPr>
        <p:blipFill>
          <a:blip r:embed="rId3" cstate="print"/>
          <a:srcRect/>
          <a:stretch>
            <a:fillRect/>
          </a:stretch>
        </p:blipFill>
        <p:spPr bwMode="auto">
          <a:xfrm>
            <a:off x="214282" y="145713"/>
            <a:ext cx="8929718" cy="6712287"/>
          </a:xfrm>
          <a:prstGeom prst="rect">
            <a:avLst/>
          </a:prstGeom>
          <a:noFill/>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457200" y="404813"/>
            <a:ext cx="8229600" cy="5721350"/>
          </a:xfrm>
        </p:spPr>
        <p:txBody>
          <a:bodyPr>
            <a:normAutofit lnSpcReduction="10000"/>
          </a:bodyPr>
          <a:lstStyle/>
          <a:p>
            <a:pPr eaLnBrk="1" hangingPunct="1">
              <a:lnSpc>
                <a:spcPct val="90000"/>
              </a:lnSpc>
            </a:pPr>
            <a:r>
              <a:rPr lang="en-GB" dirty="0" smtClean="0">
                <a:latin typeface="Arial Rounded MT Bold" pitchFamily="34" charset="0"/>
              </a:rPr>
              <a:t> </a:t>
            </a:r>
            <a:r>
              <a:rPr lang="en-GB" dirty="0" smtClean="0">
                <a:latin typeface="+mj-lt"/>
              </a:rPr>
              <a:t>Refugee someone who flees owing to a well founded fear of persecution for reasons of race, religion, nationality or political opinion.</a:t>
            </a:r>
          </a:p>
          <a:p>
            <a:pPr eaLnBrk="1" hangingPunct="1">
              <a:lnSpc>
                <a:spcPct val="90000"/>
              </a:lnSpc>
            </a:pPr>
            <a:endParaRPr lang="en-GB" dirty="0" smtClean="0">
              <a:latin typeface="+mj-lt"/>
            </a:endParaRPr>
          </a:p>
          <a:p>
            <a:pPr eaLnBrk="1" hangingPunct="1">
              <a:lnSpc>
                <a:spcPct val="90000"/>
              </a:lnSpc>
            </a:pPr>
            <a:r>
              <a:rPr lang="en-GB" dirty="0" smtClean="0">
                <a:latin typeface="+mj-lt"/>
              </a:rPr>
              <a:t>Asylum Seeker are refugee who seeks permission to live in another state and is having their situations examined by the government or state.</a:t>
            </a:r>
          </a:p>
          <a:p>
            <a:pPr eaLnBrk="1" hangingPunct="1">
              <a:lnSpc>
                <a:spcPct val="90000"/>
              </a:lnSpc>
            </a:pPr>
            <a:endParaRPr lang="en-GB" dirty="0" smtClean="0">
              <a:latin typeface="+mj-lt"/>
            </a:endParaRPr>
          </a:p>
          <a:p>
            <a:pPr eaLnBrk="1" hangingPunct="1">
              <a:lnSpc>
                <a:spcPct val="90000"/>
              </a:lnSpc>
            </a:pPr>
            <a:r>
              <a:rPr lang="en-GB" dirty="0" smtClean="0">
                <a:latin typeface="+mj-lt"/>
              </a:rPr>
              <a:t>Illegal immigrant is someone who has entered a country without permission and whose presence in the host country is undocumented.</a:t>
            </a:r>
            <a:endParaRPr lang="en-US" dirty="0" smtClean="0">
              <a:latin typeface="+mj-lt"/>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60438" y="5805488"/>
            <a:ext cx="8183562" cy="1052512"/>
          </a:xfrm>
        </p:spPr>
        <p:txBody>
          <a:bodyPr/>
          <a:lstStyle/>
          <a:p>
            <a:pPr eaLnBrk="1" fontAlgn="auto" hangingPunct="1">
              <a:spcAft>
                <a:spcPts val="0"/>
              </a:spcAft>
              <a:defRPr/>
            </a:pPr>
            <a:r>
              <a:rPr lang="en-GB" dirty="0">
                <a:solidFill>
                  <a:schemeClr val="accent1">
                    <a:tint val="88000"/>
                    <a:satMod val="150000"/>
                  </a:schemeClr>
                </a:solidFill>
              </a:rPr>
              <a:t>Refuge in the EU</a:t>
            </a:r>
            <a:endParaRPr lang="en-US" dirty="0">
              <a:solidFill>
                <a:schemeClr val="accent1">
                  <a:tint val="88000"/>
                  <a:satMod val="150000"/>
                </a:schemeClr>
              </a:solidFill>
            </a:endParaRPr>
          </a:p>
        </p:txBody>
      </p:sp>
      <p:sp>
        <p:nvSpPr>
          <p:cNvPr id="16387" name="Rectangle 3"/>
          <p:cNvSpPr>
            <a:spLocks noGrp="1" noChangeArrowheads="1"/>
          </p:cNvSpPr>
          <p:nvPr>
            <p:ph idx="1"/>
          </p:nvPr>
        </p:nvSpPr>
        <p:spPr>
          <a:xfrm>
            <a:off x="642910" y="357166"/>
            <a:ext cx="8143932" cy="5715040"/>
          </a:xfrm>
        </p:spPr>
        <p:txBody>
          <a:bodyPr>
            <a:normAutofit fontScale="92500"/>
          </a:bodyPr>
          <a:lstStyle/>
          <a:p>
            <a:pPr>
              <a:lnSpc>
                <a:spcPct val="90000"/>
              </a:lnSpc>
            </a:pPr>
            <a:r>
              <a:rPr lang="en-GB" dirty="0" smtClean="0"/>
              <a:t>With the aging population, by 2025 30% of population will be over 60 of Europe and the predicted shortage of labour in many sectors, immigration would be a good method of tackling this problem in the future. Unfortunately the EU does not have an immigration policy.</a:t>
            </a:r>
          </a:p>
          <a:p>
            <a:pPr>
              <a:lnSpc>
                <a:spcPct val="90000"/>
              </a:lnSpc>
            </a:pPr>
            <a:r>
              <a:rPr lang="en-GB" dirty="0" smtClean="0"/>
              <a:t>Countries like Greece, Ireland and Italy that experienced net emigration in the past is suddenly experiencing net immigration.</a:t>
            </a:r>
          </a:p>
          <a:p>
            <a:pPr>
              <a:lnSpc>
                <a:spcPct val="90000"/>
              </a:lnSpc>
            </a:pPr>
            <a:r>
              <a:rPr lang="en-GB" dirty="0" smtClean="0"/>
              <a:t>The only way an immigrant can enter the EU is to claim asylum status. </a:t>
            </a:r>
          </a:p>
          <a:p>
            <a:pPr>
              <a:lnSpc>
                <a:spcPct val="90000"/>
              </a:lnSpc>
            </a:pPr>
            <a:r>
              <a:rPr lang="en-GB" dirty="0" smtClean="0"/>
              <a:t>Procedures for dealing with refugees consider from country to country</a:t>
            </a:r>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5746" name="Picture 2" descr="http://www.nicholsoncartoons.com.au/cartoons/new/2000-06-10%20freedom%20torch%20burns%20for%20Asylum%20seekers%20520.JPG"/>
          <p:cNvPicPr>
            <a:picLocks noChangeAspect="1" noChangeArrowheads="1"/>
          </p:cNvPicPr>
          <p:nvPr/>
        </p:nvPicPr>
        <p:blipFill>
          <a:blip r:embed="rId3" cstate="print"/>
          <a:srcRect/>
          <a:stretch>
            <a:fillRect/>
          </a:stretch>
        </p:blipFill>
        <p:spPr bwMode="auto">
          <a:xfrm>
            <a:off x="285720" y="47790"/>
            <a:ext cx="8858280" cy="6810210"/>
          </a:xfrm>
          <a:prstGeom prst="rect">
            <a:avLst/>
          </a:prstGeom>
          <a:noFill/>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02" name="Picture 2" descr="http://www.asylumbristol.org.uk/graphics/poster2.jpg"/>
          <p:cNvPicPr>
            <a:picLocks noChangeAspect="1" noChangeArrowheads="1"/>
          </p:cNvPicPr>
          <p:nvPr/>
        </p:nvPicPr>
        <p:blipFill>
          <a:blip r:embed="rId3" cstate="print"/>
          <a:srcRect/>
          <a:stretch>
            <a:fillRect/>
          </a:stretch>
        </p:blipFill>
        <p:spPr bwMode="auto">
          <a:xfrm>
            <a:off x="2428860" y="285728"/>
            <a:ext cx="4853004" cy="6094039"/>
          </a:xfrm>
          <a:prstGeom prst="rect">
            <a:avLst/>
          </a:prstGeom>
          <a:noFill/>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5929330"/>
            <a:ext cx="8929718" cy="785817"/>
          </a:xfrm>
        </p:spPr>
        <p:txBody>
          <a:bodyPr/>
          <a:lstStyle/>
          <a:p>
            <a:pPr fontAlgn="auto">
              <a:spcAft>
                <a:spcPts val="0"/>
              </a:spcAft>
              <a:defRPr/>
            </a:pPr>
            <a:r>
              <a:rPr lang="en-GB" dirty="0">
                <a:solidFill>
                  <a:schemeClr val="accent1">
                    <a:tint val="88000"/>
                    <a:satMod val="150000"/>
                  </a:schemeClr>
                </a:solidFill>
              </a:rPr>
              <a:t>Refuge in the EU</a:t>
            </a:r>
            <a:endParaRPr lang="en-US" dirty="0">
              <a:solidFill>
                <a:schemeClr val="accent1">
                  <a:tint val="88000"/>
                  <a:satMod val="150000"/>
                </a:schemeClr>
              </a:solidFill>
            </a:endParaRPr>
          </a:p>
        </p:txBody>
      </p:sp>
      <p:sp>
        <p:nvSpPr>
          <p:cNvPr id="15363" name="Rectangle 3"/>
          <p:cNvSpPr>
            <a:spLocks noGrp="1" noChangeArrowheads="1"/>
          </p:cNvSpPr>
          <p:nvPr>
            <p:ph idx="1"/>
          </p:nvPr>
        </p:nvSpPr>
        <p:spPr>
          <a:xfrm>
            <a:off x="642910" y="642918"/>
            <a:ext cx="8072494" cy="5500725"/>
          </a:xfrm>
        </p:spPr>
        <p:txBody>
          <a:bodyPr>
            <a:normAutofit/>
          </a:bodyPr>
          <a:lstStyle/>
          <a:p>
            <a:pPr>
              <a:lnSpc>
                <a:spcPct val="90000"/>
              </a:lnSpc>
            </a:pPr>
            <a:r>
              <a:rPr lang="en-GB" dirty="0" smtClean="0"/>
              <a:t>The EU aims to develop a common system for immigration and a single external border control strategy. (</a:t>
            </a:r>
          </a:p>
          <a:p>
            <a:pPr>
              <a:lnSpc>
                <a:spcPct val="90000"/>
              </a:lnSpc>
            </a:pPr>
            <a:r>
              <a:rPr lang="en-GB" dirty="0" smtClean="0"/>
              <a:t>The Dublin Convention 1997 states that the member state where an applicant arrives is responsible for processing the application. It also creates sanctions on those charged and found guilty of trafficking refugees.</a:t>
            </a: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3458" name="Picture 2" descr="http://www.inkcinct.com.au/web/cartoons/2007/2007-121-processing-asylum-seekers.jpg"/>
          <p:cNvPicPr>
            <a:picLocks noChangeAspect="1" noChangeArrowheads="1"/>
          </p:cNvPicPr>
          <p:nvPr/>
        </p:nvPicPr>
        <p:blipFill>
          <a:blip r:embed="rId3" cstate="print"/>
          <a:srcRect/>
          <a:stretch>
            <a:fillRect/>
          </a:stretch>
        </p:blipFill>
        <p:spPr bwMode="auto">
          <a:xfrm>
            <a:off x="0" y="10623"/>
            <a:ext cx="9144000" cy="6847377"/>
          </a:xfrm>
          <a:prstGeom prst="rect">
            <a:avLst/>
          </a:prstGeom>
          <a:noFill/>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b="1" dirty="0" smtClean="0"/>
              <a:t>EU plans uniform policy on asylum seekers </a:t>
            </a:r>
            <a:br>
              <a:rPr lang="en-US" sz="2000" b="1" dirty="0" smtClean="0"/>
            </a:br>
            <a:r>
              <a:rPr lang="en-US" sz="2000" b="1" dirty="0" smtClean="0"/>
              <a:t>MARTIN BANKS </a:t>
            </a:r>
            <a:br>
              <a:rPr lang="en-US" sz="2000" b="1" dirty="0" smtClean="0"/>
            </a:br>
            <a:r>
              <a:rPr lang="en-US" sz="2000" i="1" dirty="0" smtClean="0"/>
              <a:t>October 23, 2009</a:t>
            </a:r>
            <a:r>
              <a:rPr lang="en-US" dirty="0" smtClean="0"/>
              <a:t/>
            </a:r>
            <a:br>
              <a:rPr lang="en-US" dirty="0" smtClean="0"/>
            </a:br>
            <a:endParaRPr lang="en-US" dirty="0"/>
          </a:p>
        </p:txBody>
      </p:sp>
      <p:sp>
        <p:nvSpPr>
          <p:cNvPr id="3" name="Content Placeholder 2"/>
          <p:cNvSpPr>
            <a:spLocks noGrp="1"/>
          </p:cNvSpPr>
          <p:nvPr>
            <p:ph sz="half" idx="1"/>
          </p:nvPr>
        </p:nvSpPr>
        <p:spPr>
          <a:xfrm>
            <a:off x="4643438" y="1643050"/>
            <a:ext cx="4071966" cy="4949192"/>
          </a:xfrm>
        </p:spPr>
        <p:txBody>
          <a:bodyPr>
            <a:normAutofit fontScale="77500" lnSpcReduction="20000"/>
          </a:bodyPr>
          <a:lstStyle/>
          <a:p>
            <a:r>
              <a:rPr lang="en-US" b="1" dirty="0" smtClean="0"/>
              <a:t>BRUSSELS:</a:t>
            </a:r>
            <a:r>
              <a:rPr lang="en-US" dirty="0" smtClean="0"/>
              <a:t> “The European Union has drawn up plans to create a Europe-wide common asylum policy with uniform criteria for deciding cases.”</a:t>
            </a:r>
          </a:p>
          <a:p>
            <a:r>
              <a:rPr lang="en-US" dirty="0" smtClean="0"/>
              <a:t>“European Commission officials said on Wednesday that the ''final building blocks'' had been put in place to ''</a:t>
            </a:r>
            <a:r>
              <a:rPr lang="en-US" dirty="0" err="1" smtClean="0"/>
              <a:t>harmonise</a:t>
            </a:r>
            <a:r>
              <a:rPr lang="en-US" dirty="0" smtClean="0"/>
              <a:t>'' immigration across the EU's 27 member states”</a:t>
            </a:r>
          </a:p>
          <a:p>
            <a:r>
              <a:rPr lang="en-US" dirty="0" smtClean="0"/>
              <a:t>“The plans would ensure asylum seekers had the same chance of being accepted or rejected in all EU countries”</a:t>
            </a:r>
          </a:p>
        </p:txBody>
      </p:sp>
      <p:sp>
        <p:nvSpPr>
          <p:cNvPr id="4" name="Content Placeholder 3"/>
          <p:cNvSpPr>
            <a:spLocks noGrp="1"/>
          </p:cNvSpPr>
          <p:nvPr>
            <p:ph sz="half" idx="2"/>
          </p:nvPr>
        </p:nvSpPr>
        <p:spPr>
          <a:xfrm>
            <a:off x="857224" y="1785926"/>
            <a:ext cx="3657600" cy="4663440"/>
          </a:xfrm>
        </p:spPr>
        <p:txBody>
          <a:bodyPr>
            <a:normAutofit fontScale="77500" lnSpcReduction="20000"/>
          </a:bodyPr>
          <a:lstStyle/>
          <a:p>
            <a:endParaRPr lang="en-US" dirty="0"/>
          </a:p>
        </p:txBody>
      </p:sp>
      <p:pic>
        <p:nvPicPr>
          <p:cNvPr id="5" name="Picture 2" descr="http://www.bnp.org.uk/wp-content/uploads/eu-immigration_control.jpg"/>
          <p:cNvPicPr>
            <a:picLocks noChangeAspect="1" noChangeArrowheads="1"/>
          </p:cNvPicPr>
          <p:nvPr/>
        </p:nvPicPr>
        <p:blipFill>
          <a:blip r:embed="rId3" cstate="print"/>
          <a:srcRect/>
          <a:stretch>
            <a:fillRect/>
          </a:stretch>
        </p:blipFill>
        <p:spPr bwMode="auto">
          <a:xfrm>
            <a:off x="357158" y="1509266"/>
            <a:ext cx="4214842" cy="513444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GB" dirty="0" smtClean="0"/>
              <a:t>Questions.</a:t>
            </a:r>
          </a:p>
          <a:p>
            <a:pPr marL="596646" indent="-514350">
              <a:buFont typeface="+mj-lt"/>
              <a:buAutoNum type="arabicPeriod"/>
            </a:pPr>
            <a:r>
              <a:rPr lang="en-GB" dirty="0" smtClean="0"/>
              <a:t>What is the difference between population distribution and population density?</a:t>
            </a:r>
          </a:p>
          <a:p>
            <a:pPr marL="596646" indent="-514350">
              <a:buFont typeface="+mj-lt"/>
              <a:buAutoNum type="arabicPeriod"/>
            </a:pPr>
            <a:r>
              <a:rPr lang="en-GB" dirty="0" smtClean="0"/>
              <a:t>What factors affect population distribution and distribution?</a:t>
            </a:r>
          </a:p>
          <a:p>
            <a:pPr marL="596646" indent="-514350">
              <a:buFont typeface="+mj-lt"/>
              <a:buAutoNum type="arabicPeriod"/>
            </a:pPr>
            <a:r>
              <a:rPr lang="en-GB" dirty="0" smtClean="0"/>
              <a:t>List and explain the physical, socio- economic, historical and political factors and how they can affect population distribution and density.</a:t>
            </a:r>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1800" b="1" dirty="0" smtClean="0"/>
              <a:t>EU plans uniform policy on asylum seekers </a:t>
            </a:r>
            <a:br>
              <a:rPr lang="en-US" sz="1800" b="1" dirty="0" smtClean="0"/>
            </a:br>
            <a:r>
              <a:rPr lang="en-US" sz="1800" b="1" dirty="0" smtClean="0"/>
              <a:t>MARTIN BANKS </a:t>
            </a:r>
            <a:br>
              <a:rPr lang="en-US" sz="1800" b="1" dirty="0" smtClean="0"/>
            </a:br>
            <a:r>
              <a:rPr lang="en-US" sz="1800" i="1" dirty="0" smtClean="0"/>
              <a:t>October 23, 2009</a:t>
            </a:r>
            <a:endParaRPr lang="en-US" sz="1800" dirty="0"/>
          </a:p>
        </p:txBody>
      </p:sp>
      <p:sp>
        <p:nvSpPr>
          <p:cNvPr id="6" name="Content Placeholder 5"/>
          <p:cNvSpPr>
            <a:spLocks noGrp="1"/>
          </p:cNvSpPr>
          <p:nvPr>
            <p:ph sz="half" idx="1"/>
          </p:nvPr>
        </p:nvSpPr>
        <p:spPr>
          <a:xfrm flipH="1">
            <a:off x="1389889" y="1524000"/>
            <a:ext cx="45719" cy="4663440"/>
          </a:xfrm>
        </p:spPr>
        <p:txBody>
          <a:bodyPr>
            <a:normAutofit fontScale="92500" lnSpcReduction="20000"/>
          </a:bodyPr>
          <a:lstStyle/>
          <a:p>
            <a:endParaRPr lang="en-US" dirty="0"/>
          </a:p>
        </p:txBody>
      </p:sp>
      <p:sp>
        <p:nvSpPr>
          <p:cNvPr id="7" name="Content Placeholder 6"/>
          <p:cNvSpPr>
            <a:spLocks noGrp="1"/>
          </p:cNvSpPr>
          <p:nvPr>
            <p:ph sz="half" idx="2"/>
          </p:nvPr>
        </p:nvSpPr>
        <p:spPr>
          <a:xfrm>
            <a:off x="4071934" y="1524000"/>
            <a:ext cx="4861754" cy="5119710"/>
          </a:xfrm>
        </p:spPr>
        <p:txBody>
          <a:bodyPr>
            <a:normAutofit fontScale="92500" lnSpcReduction="20000"/>
          </a:bodyPr>
          <a:lstStyle/>
          <a:p>
            <a:r>
              <a:rPr lang="en-US" dirty="0" smtClean="0"/>
              <a:t>“Of the 65,596 refugees who were resettled worldwide last year, only 4378 were relocated in the EU”</a:t>
            </a:r>
          </a:p>
          <a:p>
            <a:r>
              <a:rPr lang="en-US" dirty="0" smtClean="0"/>
              <a:t>“Deutsche </a:t>
            </a:r>
            <a:r>
              <a:rPr lang="en-US" dirty="0" err="1" smtClean="0"/>
              <a:t>Welle</a:t>
            </a:r>
            <a:r>
              <a:rPr lang="en-US" dirty="0" smtClean="0"/>
              <a:t> said the United Nations High Commissioner for Refugees recorded more than 67,000 people crossing the Mediterranean last year”</a:t>
            </a:r>
          </a:p>
          <a:p>
            <a:r>
              <a:rPr lang="en-US" dirty="0" smtClean="0"/>
              <a:t>''Britain stands to lose its central pillar of its sovereignty - the ability to decide who can and can't enter the UK</a:t>
            </a:r>
            <a:endParaRPr lang="en-US" dirty="0"/>
          </a:p>
        </p:txBody>
      </p:sp>
      <p:pic>
        <p:nvPicPr>
          <p:cNvPr id="417794" name="Picture 2" descr="http://www.bnp.org.uk/wp-content/uploads/eu-immigration_control.jpg"/>
          <p:cNvPicPr>
            <a:picLocks noChangeAspect="1" noChangeArrowheads="1"/>
          </p:cNvPicPr>
          <p:nvPr/>
        </p:nvPicPr>
        <p:blipFill>
          <a:blip r:embed="rId3" cstate="print"/>
          <a:srcRect/>
          <a:stretch>
            <a:fillRect/>
          </a:stretch>
        </p:blipFill>
        <p:spPr bwMode="auto">
          <a:xfrm>
            <a:off x="214282" y="1500174"/>
            <a:ext cx="3929090" cy="4786346"/>
          </a:xfrm>
          <a:prstGeom prst="rect">
            <a:avLst/>
          </a:prstGeom>
          <a:noFill/>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28596" y="5214950"/>
            <a:ext cx="8183562" cy="1052512"/>
          </a:xfrm>
        </p:spPr>
        <p:txBody>
          <a:bodyPr/>
          <a:lstStyle/>
          <a:p>
            <a:pPr fontAlgn="auto">
              <a:spcAft>
                <a:spcPts val="0"/>
              </a:spcAft>
              <a:defRPr/>
            </a:pPr>
            <a:r>
              <a:rPr lang="en-GB" dirty="0">
                <a:solidFill>
                  <a:schemeClr val="accent1">
                    <a:lumMod val="60000"/>
                    <a:lumOff val="40000"/>
                  </a:schemeClr>
                </a:solidFill>
              </a:rPr>
              <a:t>Refugee Status in Ireland</a:t>
            </a:r>
            <a:endParaRPr lang="en-US" dirty="0">
              <a:solidFill>
                <a:schemeClr val="accent1">
                  <a:lumMod val="60000"/>
                  <a:lumOff val="40000"/>
                </a:schemeClr>
              </a:solidFill>
            </a:endParaRPr>
          </a:p>
        </p:txBody>
      </p:sp>
      <p:sp>
        <p:nvSpPr>
          <p:cNvPr id="9219" name="Rectangle 3"/>
          <p:cNvSpPr>
            <a:spLocks noGrp="1" noChangeArrowheads="1"/>
          </p:cNvSpPr>
          <p:nvPr>
            <p:ph idx="1"/>
          </p:nvPr>
        </p:nvSpPr>
        <p:spPr>
          <a:xfrm>
            <a:off x="857224" y="357167"/>
            <a:ext cx="8286776" cy="5286412"/>
          </a:xfrm>
        </p:spPr>
        <p:txBody>
          <a:bodyPr>
            <a:normAutofit/>
          </a:bodyPr>
          <a:lstStyle/>
          <a:p>
            <a:pPr marL="265176" indent="-265176" fontAlgn="auto">
              <a:spcAft>
                <a:spcPts val="0"/>
              </a:spcAft>
              <a:buFont typeface="Wingdings 2"/>
              <a:buChar char=""/>
              <a:defRPr/>
            </a:pPr>
            <a:r>
              <a:rPr lang="en-GB" dirty="0" smtClean="0"/>
              <a:t>Refugees Apply </a:t>
            </a:r>
            <a:r>
              <a:rPr lang="en-GB" dirty="0"/>
              <a:t>to the Commissioner for Refugees in Mount St. Dublin.</a:t>
            </a:r>
          </a:p>
          <a:p>
            <a:pPr marL="265176" indent="-265176" fontAlgn="auto">
              <a:spcAft>
                <a:spcPts val="0"/>
              </a:spcAft>
              <a:buFont typeface="Wingdings 2"/>
              <a:buChar char=""/>
              <a:defRPr/>
            </a:pPr>
            <a:r>
              <a:rPr lang="en-GB" dirty="0"/>
              <a:t>Refugee Appeals </a:t>
            </a:r>
            <a:r>
              <a:rPr lang="en-GB" dirty="0" smtClean="0"/>
              <a:t>Tribunal are in charge of appeals.</a:t>
            </a:r>
            <a:endParaRPr lang="en-GB" dirty="0"/>
          </a:p>
          <a:p>
            <a:pPr marL="265176" indent="-265176" fontAlgn="auto">
              <a:spcAft>
                <a:spcPts val="0"/>
              </a:spcAft>
              <a:buFont typeface="Wingdings 2"/>
              <a:buChar char=""/>
              <a:defRPr/>
            </a:pPr>
            <a:r>
              <a:rPr lang="en-GB" dirty="0"/>
              <a:t>In January </a:t>
            </a:r>
            <a:r>
              <a:rPr lang="en-GB" dirty="0" smtClean="0"/>
              <a:t>2001, </a:t>
            </a:r>
            <a:r>
              <a:rPr lang="en-GB" dirty="0"/>
              <a:t>10,127 applications were made – 456 were accepted and 4,532 were rejected</a:t>
            </a:r>
            <a:r>
              <a:rPr lang="en-GB" dirty="0" smtClean="0"/>
              <a:t>. Application is laborious and time consuming.</a:t>
            </a:r>
          </a:p>
          <a:p>
            <a:pPr marL="265176" indent="-265176" fontAlgn="auto">
              <a:spcAft>
                <a:spcPts val="0"/>
              </a:spcAft>
              <a:buFont typeface="Wingdings 2"/>
              <a:buChar char=""/>
              <a:defRPr/>
            </a:pPr>
            <a:r>
              <a:rPr lang="en-GB" dirty="0" smtClean="0"/>
              <a:t>Ireland have agreements with Bulgaria, Nigeria and Romania to which rejected applicants may be deported.</a:t>
            </a:r>
            <a:endParaRPr lang="en-GB" dirty="0"/>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0034" y="4714884"/>
            <a:ext cx="8229600" cy="1143000"/>
          </a:xfrm>
        </p:spPr>
        <p:txBody>
          <a:bodyPr>
            <a:normAutofit fontScale="90000"/>
          </a:bodyPr>
          <a:lstStyle/>
          <a:p>
            <a:pPr fontAlgn="auto">
              <a:spcAft>
                <a:spcPts val="0"/>
              </a:spcAft>
              <a:defRPr/>
            </a:pPr>
            <a:r>
              <a:rPr lang="en-GB" sz="4000" dirty="0">
                <a:solidFill>
                  <a:schemeClr val="accent1">
                    <a:tint val="88000"/>
                    <a:satMod val="150000"/>
                  </a:schemeClr>
                </a:solidFill>
              </a:rPr>
              <a:t>Application for Refugee Status in Ireland</a:t>
            </a:r>
            <a:endParaRPr lang="en-US" sz="4000" dirty="0">
              <a:solidFill>
                <a:schemeClr val="accent1">
                  <a:tint val="88000"/>
                  <a:satMod val="150000"/>
                </a:schemeClr>
              </a:solidFill>
            </a:endParaRPr>
          </a:p>
        </p:txBody>
      </p:sp>
      <p:sp>
        <p:nvSpPr>
          <p:cNvPr id="17411" name="Rectangle 3"/>
          <p:cNvSpPr>
            <a:spLocks noGrp="1" noChangeArrowheads="1"/>
          </p:cNvSpPr>
          <p:nvPr>
            <p:ph sz="half" idx="1"/>
          </p:nvPr>
        </p:nvSpPr>
        <p:spPr>
          <a:xfrm>
            <a:off x="514350" y="530225"/>
            <a:ext cx="3932238" cy="4389438"/>
          </a:xfrm>
        </p:spPr>
        <p:txBody>
          <a:bodyPr>
            <a:normAutofit lnSpcReduction="10000"/>
          </a:bodyPr>
          <a:lstStyle/>
          <a:p>
            <a:pPr>
              <a:lnSpc>
                <a:spcPct val="90000"/>
              </a:lnSpc>
            </a:pPr>
            <a:r>
              <a:rPr lang="en-GB" dirty="0" smtClean="0"/>
              <a:t>1993 – 91</a:t>
            </a:r>
          </a:p>
          <a:p>
            <a:pPr>
              <a:lnSpc>
                <a:spcPct val="90000"/>
              </a:lnSpc>
            </a:pPr>
            <a:r>
              <a:rPr lang="en-GB" dirty="0" smtClean="0"/>
              <a:t>1994 – 362</a:t>
            </a:r>
          </a:p>
          <a:p>
            <a:pPr>
              <a:lnSpc>
                <a:spcPct val="90000"/>
              </a:lnSpc>
            </a:pPr>
            <a:r>
              <a:rPr lang="en-GB" dirty="0" smtClean="0"/>
              <a:t>1995 – 424</a:t>
            </a:r>
          </a:p>
          <a:p>
            <a:pPr>
              <a:lnSpc>
                <a:spcPct val="90000"/>
              </a:lnSpc>
            </a:pPr>
            <a:r>
              <a:rPr lang="en-GB" dirty="0" smtClean="0"/>
              <a:t>1996 - 1179</a:t>
            </a:r>
          </a:p>
          <a:p>
            <a:pPr>
              <a:lnSpc>
                <a:spcPct val="90000"/>
              </a:lnSpc>
            </a:pPr>
            <a:r>
              <a:rPr lang="en-GB" dirty="0" smtClean="0"/>
              <a:t>1997 - 3883</a:t>
            </a:r>
          </a:p>
          <a:p>
            <a:pPr>
              <a:lnSpc>
                <a:spcPct val="90000"/>
              </a:lnSpc>
            </a:pPr>
            <a:r>
              <a:rPr lang="en-GB" dirty="0" smtClean="0"/>
              <a:t>1998 - 4624</a:t>
            </a:r>
          </a:p>
          <a:p>
            <a:pPr>
              <a:lnSpc>
                <a:spcPct val="90000"/>
              </a:lnSpc>
            </a:pPr>
            <a:r>
              <a:rPr lang="en-GB" dirty="0" smtClean="0"/>
              <a:t>1999 - 7724</a:t>
            </a:r>
          </a:p>
          <a:p>
            <a:pPr>
              <a:lnSpc>
                <a:spcPct val="90000"/>
              </a:lnSpc>
            </a:pPr>
            <a:endParaRPr lang="en-US" dirty="0" smtClean="0">
              <a:solidFill>
                <a:srgbClr val="FF0000"/>
              </a:solidFill>
            </a:endParaRPr>
          </a:p>
        </p:txBody>
      </p:sp>
      <p:sp>
        <p:nvSpPr>
          <p:cNvPr id="17412" name="Rectangle 4"/>
          <p:cNvSpPr>
            <a:spLocks noGrp="1" noChangeArrowheads="1"/>
          </p:cNvSpPr>
          <p:nvPr>
            <p:ph sz="half" idx="2"/>
          </p:nvPr>
        </p:nvSpPr>
        <p:spPr>
          <a:xfrm>
            <a:off x="4756150" y="530225"/>
            <a:ext cx="3930650" cy="4389438"/>
          </a:xfrm>
        </p:spPr>
        <p:txBody>
          <a:bodyPr>
            <a:normAutofit lnSpcReduction="10000"/>
          </a:bodyPr>
          <a:lstStyle/>
          <a:p>
            <a:pPr>
              <a:lnSpc>
                <a:spcPct val="90000"/>
              </a:lnSpc>
            </a:pPr>
            <a:r>
              <a:rPr lang="en-GB" dirty="0" smtClean="0"/>
              <a:t>2000 – 10,938</a:t>
            </a:r>
          </a:p>
          <a:p>
            <a:pPr>
              <a:lnSpc>
                <a:spcPct val="90000"/>
              </a:lnSpc>
            </a:pPr>
            <a:r>
              <a:rPr lang="en-GB" dirty="0" smtClean="0"/>
              <a:t>2001 – 10,325</a:t>
            </a:r>
          </a:p>
          <a:p>
            <a:pPr>
              <a:lnSpc>
                <a:spcPct val="90000"/>
              </a:lnSpc>
            </a:pPr>
            <a:r>
              <a:rPr lang="en-GB" dirty="0" smtClean="0"/>
              <a:t>2002 – 11,634</a:t>
            </a:r>
          </a:p>
          <a:p>
            <a:pPr>
              <a:lnSpc>
                <a:spcPct val="90000"/>
              </a:lnSpc>
            </a:pPr>
            <a:r>
              <a:rPr lang="en-GB" dirty="0" smtClean="0"/>
              <a:t>2003 –  7,939</a:t>
            </a:r>
          </a:p>
          <a:p>
            <a:pPr>
              <a:lnSpc>
                <a:spcPct val="90000"/>
              </a:lnSpc>
            </a:pPr>
            <a:r>
              <a:rPr lang="en-GB" dirty="0" smtClean="0"/>
              <a:t>Notice the drop from 2002 to 2003. This may reflect the difficulty of having one’s application accepted as well as the referendum on residency.</a:t>
            </a:r>
            <a:endParaRPr lang="en-US" dirty="0" smtClean="0"/>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5286388"/>
            <a:ext cx="7498080" cy="1143000"/>
          </a:xfrm>
        </p:spPr>
        <p:txBody>
          <a:bodyPr/>
          <a:lstStyle/>
          <a:p>
            <a:r>
              <a:rPr lang="en-GB" dirty="0" smtClean="0">
                <a:solidFill>
                  <a:schemeClr val="accent1">
                    <a:lumMod val="60000"/>
                    <a:lumOff val="40000"/>
                  </a:schemeClr>
                </a:solidFill>
              </a:rPr>
              <a:t>Refugee Status in Ireland</a:t>
            </a:r>
            <a:endParaRPr lang="en-US" dirty="0"/>
          </a:p>
        </p:txBody>
      </p:sp>
      <p:sp>
        <p:nvSpPr>
          <p:cNvPr id="3" name="Content Placeholder 2"/>
          <p:cNvSpPr>
            <a:spLocks noGrp="1"/>
          </p:cNvSpPr>
          <p:nvPr>
            <p:ph idx="1"/>
          </p:nvPr>
        </p:nvSpPr>
        <p:spPr>
          <a:xfrm>
            <a:off x="1000100" y="642918"/>
            <a:ext cx="7933588" cy="5605482"/>
          </a:xfrm>
        </p:spPr>
        <p:txBody>
          <a:bodyPr/>
          <a:lstStyle/>
          <a:p>
            <a:pPr marL="265176" indent="-265176">
              <a:defRPr/>
            </a:pPr>
            <a:r>
              <a:rPr lang="en-GB" dirty="0" smtClean="0"/>
              <a:t>Since June 2003 birth in Ireland does not entitle anyone to national status. This is to counteract anyone becoming pregnant in order to stay in Ireland.</a:t>
            </a:r>
          </a:p>
          <a:p>
            <a:pPr marL="265176" indent="-265176">
              <a:defRPr/>
            </a:pPr>
            <a:r>
              <a:rPr lang="en-GB" dirty="0" smtClean="0"/>
              <a:t>Though controversial to human rights activists EU states have agreed common rules on deporting rejected applications.</a:t>
            </a:r>
          </a:p>
          <a:p>
            <a:pPr marL="265176" indent="-265176">
              <a:defRPr/>
            </a:pPr>
            <a:r>
              <a:rPr lang="en-GB" dirty="0" smtClean="0"/>
              <a:t>In 2004 600 people were deported, while 611 left voluntarily</a:t>
            </a:r>
            <a:endParaRPr lang="en-US" dirty="0" smtClean="0"/>
          </a:p>
          <a:p>
            <a:endParaRPr lang="en-US" dirty="0"/>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21890" name="Picture 2" descr="http://www.theeuros.eu/IMG/jpg/rescue_operation.jpg"/>
          <p:cNvPicPr>
            <a:picLocks noChangeAspect="1" noChangeArrowheads="1"/>
          </p:cNvPicPr>
          <p:nvPr/>
        </p:nvPicPr>
        <p:blipFill>
          <a:blip r:embed="rId3" cstate="print"/>
          <a:srcRect/>
          <a:stretch>
            <a:fillRect/>
          </a:stretch>
        </p:blipFill>
        <p:spPr bwMode="auto">
          <a:xfrm>
            <a:off x="1300804" y="1285860"/>
            <a:ext cx="7343142" cy="5262585"/>
          </a:xfrm>
          <a:prstGeom prst="rect">
            <a:avLst/>
          </a:prstGeom>
          <a:noFill/>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Exams Question 2006 12 (a)</a:t>
            </a:r>
            <a:endParaRPr lang="en-US" dirty="0"/>
          </a:p>
        </p:txBody>
      </p:sp>
      <p:sp>
        <p:nvSpPr>
          <p:cNvPr id="3" name="Content Placeholder 2"/>
          <p:cNvSpPr>
            <a:spLocks noGrp="1"/>
          </p:cNvSpPr>
          <p:nvPr>
            <p:ph idx="1"/>
          </p:nvPr>
        </p:nvSpPr>
        <p:spPr/>
        <p:txBody>
          <a:bodyPr/>
          <a:lstStyle/>
          <a:p>
            <a:r>
              <a:rPr lang="en-GB" dirty="0" smtClean="0"/>
              <a:t>Examine graph and complete questions.</a:t>
            </a:r>
          </a:p>
          <a:p>
            <a:endParaRPr lang="en-GB" dirty="0" smtClean="0"/>
          </a:p>
          <a:p>
            <a:r>
              <a:rPr lang="en-GB" dirty="0" smtClean="0"/>
              <a:t>Five marks for each correct answer</a:t>
            </a:r>
            <a:endParaRPr lang="en-US" dirty="0"/>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02" name="Picture 2"/>
          <p:cNvPicPr>
            <a:picLocks noChangeAspect="1" noChangeArrowheads="1"/>
          </p:cNvPicPr>
          <p:nvPr/>
        </p:nvPicPr>
        <p:blipFill>
          <a:blip r:embed="rId3" cstate="print"/>
          <a:srcRect l="19043" t="11719" r="19433" b="6250"/>
          <a:stretch>
            <a:fillRect/>
          </a:stretch>
        </p:blipFill>
        <p:spPr bwMode="auto">
          <a:xfrm>
            <a:off x="0" y="-1"/>
            <a:ext cx="9144000" cy="671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86454"/>
            <a:ext cx="8183880" cy="857256"/>
          </a:xfrm>
        </p:spPr>
        <p:txBody>
          <a:bodyPr/>
          <a:lstStyle/>
          <a:p>
            <a:r>
              <a:rPr lang="en-GB" dirty="0" smtClean="0"/>
              <a:t>EU Immigration Policy</a:t>
            </a:r>
            <a:endParaRPr lang="en-US" dirty="0"/>
          </a:p>
        </p:txBody>
      </p:sp>
      <p:sp>
        <p:nvSpPr>
          <p:cNvPr id="3" name="Content Placeholder 2"/>
          <p:cNvSpPr>
            <a:spLocks noGrp="1"/>
          </p:cNvSpPr>
          <p:nvPr>
            <p:ph idx="1"/>
          </p:nvPr>
        </p:nvSpPr>
        <p:spPr>
          <a:xfrm>
            <a:off x="285720" y="357166"/>
            <a:ext cx="8643998" cy="5715040"/>
          </a:xfrm>
        </p:spPr>
        <p:txBody>
          <a:bodyPr>
            <a:normAutofit fontScale="92500" lnSpcReduction="10000"/>
          </a:bodyPr>
          <a:lstStyle/>
          <a:p>
            <a:r>
              <a:rPr lang="en-GB" dirty="0" smtClean="0"/>
              <a:t>As before with a declining EU fertility rate (1.5) migrants are important of replace the population. A fertility of 2.5 is needed to replace this population.</a:t>
            </a:r>
          </a:p>
          <a:p>
            <a:r>
              <a:rPr lang="en-GB" dirty="0" smtClean="0"/>
              <a:t>The EU has set up an immigration policy (Dublin Convention) to control illegal trafficking of people.</a:t>
            </a:r>
          </a:p>
          <a:p>
            <a:r>
              <a:rPr lang="en-GB" dirty="0" smtClean="0"/>
              <a:t>The emphasis is on </a:t>
            </a:r>
          </a:p>
          <a:p>
            <a:pPr>
              <a:buNone/>
            </a:pPr>
            <a:r>
              <a:rPr lang="en-GB" dirty="0" smtClean="0"/>
              <a:t>1.Getting refugees to apply from their home states before being accepted.</a:t>
            </a:r>
          </a:p>
          <a:p>
            <a:pPr>
              <a:buNone/>
            </a:pPr>
            <a:r>
              <a:rPr lang="en-GB" dirty="0" smtClean="0"/>
              <a:t>2. The EU providing financial and technical aid to the countries of origin.</a:t>
            </a:r>
          </a:p>
          <a:p>
            <a:pPr>
              <a:buNone/>
            </a:pPr>
            <a:r>
              <a:rPr lang="en-GB" dirty="0" smtClean="0"/>
              <a:t>3. Refugees could be deported to their countries.</a:t>
            </a:r>
          </a:p>
          <a:p>
            <a:pPr>
              <a:buNone/>
            </a:pPr>
            <a:r>
              <a:rPr lang="en-GB" dirty="0" smtClean="0"/>
              <a:t>This cost 250 million to implement.</a:t>
            </a:r>
            <a:endParaRPr lang="en-US" dirty="0"/>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286388"/>
            <a:ext cx="8183880" cy="1051560"/>
          </a:xfrm>
        </p:spPr>
        <p:txBody>
          <a:bodyPr/>
          <a:lstStyle/>
          <a:p>
            <a:r>
              <a:rPr lang="en-GB" dirty="0" smtClean="0"/>
              <a:t>The Accession States</a:t>
            </a:r>
            <a:endParaRPr lang="en-US" dirty="0"/>
          </a:p>
        </p:txBody>
      </p:sp>
      <p:sp>
        <p:nvSpPr>
          <p:cNvPr id="3" name="Content Placeholder 2"/>
          <p:cNvSpPr>
            <a:spLocks noGrp="1"/>
          </p:cNvSpPr>
          <p:nvPr>
            <p:ph idx="1"/>
          </p:nvPr>
        </p:nvSpPr>
        <p:spPr>
          <a:xfrm>
            <a:off x="502920" y="530352"/>
            <a:ext cx="8183880" cy="4970350"/>
          </a:xfrm>
        </p:spPr>
        <p:txBody>
          <a:bodyPr>
            <a:normAutofit lnSpcReduction="10000"/>
          </a:bodyPr>
          <a:lstStyle/>
          <a:p>
            <a:r>
              <a:rPr lang="en-GB" dirty="0" smtClean="0"/>
              <a:t>When the 10 new states joined the EU in 2004 Ireland along with Sweden and the Uk were the only country to give full freedom to work. This caused a huge increase in immigration, and also helped the economy by filling in the gaps in the population from the declining fertility rates. In is estimated that 10% of Ireland workforce is foreign.</a:t>
            </a:r>
          </a:p>
          <a:p>
            <a:r>
              <a:rPr lang="en-GB" dirty="0" smtClean="0"/>
              <a:t>Though in 2007 Bulgaria and Romany were not given such freedom of movement</a:t>
            </a:r>
            <a:endParaRPr lang="en-US" dirty="0"/>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429264"/>
            <a:ext cx="8183880" cy="1051560"/>
          </a:xfrm>
        </p:spPr>
        <p:txBody>
          <a:bodyPr/>
          <a:lstStyle/>
          <a:p>
            <a:r>
              <a:rPr lang="en-GB" dirty="0" smtClean="0"/>
              <a:t>The Accession States</a:t>
            </a:r>
            <a:endParaRPr lang="en-US" dirty="0"/>
          </a:p>
        </p:txBody>
      </p:sp>
      <p:sp>
        <p:nvSpPr>
          <p:cNvPr id="3" name="Content Placeholder 2"/>
          <p:cNvSpPr>
            <a:spLocks noGrp="1"/>
          </p:cNvSpPr>
          <p:nvPr>
            <p:ph idx="1"/>
          </p:nvPr>
        </p:nvSpPr>
        <p:spPr>
          <a:xfrm>
            <a:off x="502920" y="530352"/>
            <a:ext cx="8183880" cy="4970350"/>
          </a:xfrm>
        </p:spPr>
        <p:txBody>
          <a:bodyPr>
            <a:normAutofit fontScale="85000" lnSpcReduction="20000"/>
          </a:bodyPr>
          <a:lstStyle/>
          <a:p>
            <a:r>
              <a:rPr lang="en-GB" dirty="0" smtClean="0"/>
              <a:t>Other EU countries were not so generous fearing loss of jobs to low paid migrants from the 10 new member states.</a:t>
            </a:r>
          </a:p>
          <a:p>
            <a:r>
              <a:rPr lang="en-GB" dirty="0" smtClean="0"/>
              <a:t>Germany, Italy and Austria will not permit immigration from these states till 2011</a:t>
            </a:r>
          </a:p>
          <a:p>
            <a:r>
              <a:rPr lang="en-GB" dirty="0" smtClean="0"/>
              <a:t>France, Belgium and Denmark will allow immigration only for the economic sectors that they are short of labour.</a:t>
            </a:r>
          </a:p>
          <a:p>
            <a:r>
              <a:rPr lang="en-GB" dirty="0" smtClean="0"/>
              <a:t>Before 2004 free movement was a basic right for citizens of the EU. But now the member states have not developed a common immigration policy with the new states, and is also seems very unlikely that there will be a common policy for immigration with the 27 member states,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857892"/>
            <a:ext cx="8183880" cy="1000108"/>
          </a:xfrm>
        </p:spPr>
        <p:txBody>
          <a:bodyPr/>
          <a:lstStyle/>
          <a:p>
            <a:r>
              <a:rPr lang="en-GB" dirty="0" smtClean="0"/>
              <a:t>Past Paper Question</a:t>
            </a:r>
            <a:endParaRPr lang="en-US" dirty="0"/>
          </a:p>
        </p:txBody>
      </p:sp>
      <p:sp>
        <p:nvSpPr>
          <p:cNvPr id="3" name="Content Placeholder 2"/>
          <p:cNvSpPr>
            <a:spLocks noGrp="1"/>
          </p:cNvSpPr>
          <p:nvPr>
            <p:ph idx="1"/>
          </p:nvPr>
        </p:nvSpPr>
        <p:spPr>
          <a:xfrm>
            <a:off x="502920" y="530352"/>
            <a:ext cx="8183880" cy="5613292"/>
          </a:xfrm>
        </p:spPr>
        <p:txBody>
          <a:bodyPr>
            <a:normAutofit fontScale="92500" lnSpcReduction="10000"/>
          </a:bodyPr>
          <a:lstStyle/>
          <a:p>
            <a:r>
              <a:rPr lang="en-GB" dirty="0" smtClean="0"/>
              <a:t>Describe and explain, using examples which you have studied, the difference between the terms population density and population distribution? (30 marks)</a:t>
            </a:r>
          </a:p>
          <a:p>
            <a:endParaRPr lang="en-GB" dirty="0" smtClean="0"/>
          </a:p>
          <a:p>
            <a:r>
              <a:rPr lang="en-GB" dirty="0" smtClean="0"/>
              <a:t>The question is marked as follows.</a:t>
            </a:r>
          </a:p>
          <a:p>
            <a:pPr>
              <a:buNone/>
            </a:pPr>
            <a:r>
              <a:rPr lang="en-GB" dirty="0" smtClean="0"/>
              <a:t>2 marks each for definition of population density and distribution.</a:t>
            </a:r>
            <a:r>
              <a:rPr lang="en-US" dirty="0" smtClean="0"/>
              <a:t> (4 marks)</a:t>
            </a:r>
          </a:p>
          <a:p>
            <a:pPr>
              <a:buNone/>
            </a:pPr>
            <a:r>
              <a:rPr lang="en-GB" dirty="0" smtClean="0"/>
              <a:t>2 marks each for a named examples of each (4 marks)</a:t>
            </a:r>
          </a:p>
          <a:p>
            <a:pPr>
              <a:buNone/>
            </a:pPr>
            <a:r>
              <a:rPr lang="en-GB" dirty="0" smtClean="0"/>
              <a:t>Explanation work 22 marks, you need 11 SRPs talking about both terms</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EU Migration Policy-Why</a:t>
            </a:r>
            <a:endParaRPr lang="en-US" dirty="0"/>
          </a:p>
        </p:txBody>
      </p:sp>
      <p:sp>
        <p:nvSpPr>
          <p:cNvPr id="3" name="Content Placeholder 2"/>
          <p:cNvSpPr>
            <a:spLocks noGrp="1"/>
          </p:cNvSpPr>
          <p:nvPr>
            <p:ph idx="1"/>
          </p:nvPr>
        </p:nvSpPr>
        <p:spPr/>
        <p:txBody>
          <a:bodyPr/>
          <a:lstStyle/>
          <a:p>
            <a:r>
              <a:rPr lang="en-IE" dirty="0" smtClean="0"/>
              <a:t>Migration Policy is need as </a:t>
            </a:r>
            <a:r>
              <a:rPr lang="en-IE" dirty="0" smtClean="0">
                <a:solidFill>
                  <a:srgbClr val="0070C0"/>
                </a:solidFill>
              </a:rPr>
              <a:t>some countries are stricter </a:t>
            </a:r>
            <a:r>
              <a:rPr lang="en-IE" dirty="0" smtClean="0"/>
              <a:t>than others, as some </a:t>
            </a:r>
            <a:r>
              <a:rPr lang="en-IE" dirty="0" smtClean="0">
                <a:solidFill>
                  <a:srgbClr val="0070C0"/>
                </a:solidFill>
              </a:rPr>
              <a:t>receive more </a:t>
            </a:r>
            <a:r>
              <a:rPr lang="en-IE" dirty="0" smtClean="0"/>
              <a:t>migrants and have a </a:t>
            </a:r>
            <a:r>
              <a:rPr lang="en-IE" dirty="0" smtClean="0">
                <a:solidFill>
                  <a:srgbClr val="0070C0"/>
                </a:solidFill>
              </a:rPr>
              <a:t>bigger impact </a:t>
            </a:r>
            <a:r>
              <a:rPr lang="en-IE" dirty="0" smtClean="0"/>
              <a:t>in the country.  </a:t>
            </a:r>
            <a:endParaRPr lang="en-US" dirty="0"/>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EU Migration Policy-Benefits</a:t>
            </a:r>
            <a:endParaRPr lang="en-US" dirty="0"/>
          </a:p>
        </p:txBody>
      </p:sp>
      <p:sp>
        <p:nvSpPr>
          <p:cNvPr id="3" name="Content Placeholder 2"/>
          <p:cNvSpPr>
            <a:spLocks noGrp="1"/>
          </p:cNvSpPr>
          <p:nvPr>
            <p:ph idx="1"/>
          </p:nvPr>
        </p:nvSpPr>
        <p:spPr/>
        <p:txBody>
          <a:bodyPr/>
          <a:lstStyle/>
          <a:p>
            <a:r>
              <a:rPr lang="en-IE" dirty="0" smtClean="0"/>
              <a:t>Reduce </a:t>
            </a:r>
            <a:r>
              <a:rPr lang="en-IE" dirty="0" smtClean="0">
                <a:solidFill>
                  <a:srgbClr val="0070C0"/>
                </a:solidFill>
              </a:rPr>
              <a:t>illegal trafficking</a:t>
            </a:r>
          </a:p>
          <a:p>
            <a:r>
              <a:rPr lang="en-IE" dirty="0" smtClean="0">
                <a:solidFill>
                  <a:srgbClr val="0070C0"/>
                </a:solidFill>
              </a:rPr>
              <a:t>Reduce pressure </a:t>
            </a:r>
            <a:r>
              <a:rPr lang="en-IE" dirty="0" smtClean="0"/>
              <a:t>for countries like Italy and Spain who take in large number of migrants.</a:t>
            </a:r>
          </a:p>
          <a:p>
            <a:r>
              <a:rPr lang="en-IE" dirty="0" smtClean="0"/>
              <a:t>Make processing applications for asylum </a:t>
            </a:r>
            <a:r>
              <a:rPr lang="en-IE" dirty="0" smtClean="0">
                <a:solidFill>
                  <a:srgbClr val="0070C0"/>
                </a:solidFill>
              </a:rPr>
              <a:t>quicker</a:t>
            </a:r>
            <a:r>
              <a:rPr lang="en-IE" dirty="0" smtClean="0"/>
              <a:t>.</a:t>
            </a:r>
          </a:p>
          <a:p>
            <a:r>
              <a:rPr lang="en-IE" dirty="0" smtClean="0">
                <a:solidFill>
                  <a:srgbClr val="0070C0"/>
                </a:solidFill>
              </a:rPr>
              <a:t>Easier</a:t>
            </a:r>
            <a:r>
              <a:rPr lang="en-IE" dirty="0" smtClean="0"/>
              <a:t> to get permits</a:t>
            </a:r>
            <a:endParaRPr lang="en-US" dirty="0"/>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EU Migration Policy-Problems</a:t>
            </a:r>
            <a:endParaRPr lang="en-US" dirty="0"/>
          </a:p>
        </p:txBody>
      </p:sp>
      <p:sp>
        <p:nvSpPr>
          <p:cNvPr id="3" name="Content Placeholder 2"/>
          <p:cNvSpPr>
            <a:spLocks noGrp="1"/>
          </p:cNvSpPr>
          <p:nvPr>
            <p:ph idx="1"/>
          </p:nvPr>
        </p:nvSpPr>
        <p:spPr/>
        <p:txBody>
          <a:bodyPr/>
          <a:lstStyle/>
          <a:p>
            <a:r>
              <a:rPr lang="en-IE" dirty="0" smtClean="0"/>
              <a:t>Create a “</a:t>
            </a:r>
            <a:r>
              <a:rPr lang="en-IE" dirty="0" smtClean="0">
                <a:solidFill>
                  <a:srgbClr val="0070C0"/>
                </a:solidFill>
              </a:rPr>
              <a:t>fortress Europe</a:t>
            </a:r>
            <a:r>
              <a:rPr lang="en-IE" dirty="0" smtClean="0"/>
              <a:t>”</a:t>
            </a:r>
          </a:p>
          <a:p>
            <a:r>
              <a:rPr lang="en-IE" dirty="0" smtClean="0"/>
              <a:t>Encourage “</a:t>
            </a:r>
            <a:r>
              <a:rPr lang="en-IE" dirty="0" smtClean="0">
                <a:solidFill>
                  <a:srgbClr val="0070C0"/>
                </a:solidFill>
              </a:rPr>
              <a:t>Us” and “them</a:t>
            </a:r>
            <a:r>
              <a:rPr lang="en-IE" dirty="0" smtClean="0"/>
              <a:t>” attitude among EU citizens.</a:t>
            </a:r>
          </a:p>
          <a:p>
            <a:r>
              <a:rPr lang="en-IE" dirty="0" smtClean="0">
                <a:solidFill>
                  <a:srgbClr val="0070C0"/>
                </a:solidFill>
              </a:rPr>
              <a:t>Rights</a:t>
            </a:r>
            <a:r>
              <a:rPr lang="en-IE" dirty="0" smtClean="0"/>
              <a:t> of genuine migrants may be </a:t>
            </a:r>
            <a:r>
              <a:rPr lang="en-IE" dirty="0" smtClean="0">
                <a:solidFill>
                  <a:srgbClr val="0070C0"/>
                </a:solidFill>
              </a:rPr>
              <a:t>weakened.</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5506" name="Picture 2" descr="http://www.thebadgeronline.co.uk/wp-content/uploads/300px-labour_deported_my_friends.jpg"/>
          <p:cNvPicPr>
            <a:picLocks noChangeAspect="1" noChangeArrowheads="1"/>
          </p:cNvPicPr>
          <p:nvPr/>
        </p:nvPicPr>
        <p:blipFill>
          <a:blip r:embed="rId3" cstate="print"/>
          <a:srcRect/>
          <a:stretch>
            <a:fillRect/>
          </a:stretch>
        </p:blipFill>
        <p:spPr bwMode="auto">
          <a:xfrm>
            <a:off x="3428992" y="2000240"/>
            <a:ext cx="2857500" cy="4057650"/>
          </a:xfrm>
          <a:prstGeom prst="rect">
            <a:avLst/>
          </a:prstGeom>
          <a:noFill/>
        </p:spPr>
      </p:pic>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 Question</a:t>
            </a:r>
            <a:endParaRPr lang="en-US" dirty="0"/>
          </a:p>
        </p:txBody>
      </p:sp>
      <p:sp>
        <p:nvSpPr>
          <p:cNvPr id="3" name="Content Placeholder 2"/>
          <p:cNvSpPr>
            <a:spLocks noGrp="1"/>
          </p:cNvSpPr>
          <p:nvPr>
            <p:ph idx="1"/>
          </p:nvPr>
        </p:nvSpPr>
        <p:spPr/>
        <p:txBody>
          <a:bodyPr/>
          <a:lstStyle/>
          <a:p>
            <a:r>
              <a:rPr lang="en-GB" dirty="0" smtClean="0"/>
              <a:t>Describe two problems faced by refugees when they seek asylum in a new country such as Ireland.</a:t>
            </a:r>
          </a:p>
          <a:p>
            <a:endParaRPr lang="en-GB" dirty="0" smtClean="0"/>
          </a:p>
          <a:p>
            <a:r>
              <a:rPr lang="en-GB" dirty="0" smtClean="0"/>
              <a:t>Examine two measures </a:t>
            </a:r>
            <a:r>
              <a:rPr lang="en-GB" smtClean="0"/>
              <a:t>that governments </a:t>
            </a:r>
            <a:r>
              <a:rPr lang="en-GB" dirty="0" smtClean="0"/>
              <a:t>could take to help refugees solve </a:t>
            </a:r>
            <a:r>
              <a:rPr lang="en-GB" smtClean="0"/>
              <a:t>these problems?</a:t>
            </a:r>
            <a:endParaRPr lang="en-US" dirty="0"/>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lstStyle/>
          <a:p>
            <a:r>
              <a:rPr lang="en-IE" sz="3600" b="1" u="sng" dirty="0" smtClean="0"/>
              <a:t>Impact of Rural to Urban Migration in developed and developing regions</a:t>
            </a:r>
          </a:p>
          <a:p>
            <a:endParaRPr lang="en-IE" dirty="0" smtClean="0"/>
          </a:p>
          <a:p>
            <a:r>
              <a:rPr lang="en-IE" dirty="0" smtClean="0"/>
              <a:t>Over </a:t>
            </a:r>
            <a:r>
              <a:rPr lang="en-IE" dirty="0" smtClean="0">
                <a:solidFill>
                  <a:srgbClr val="0070C0"/>
                </a:solidFill>
              </a:rPr>
              <a:t>60%</a:t>
            </a:r>
            <a:r>
              <a:rPr lang="en-IE" dirty="0" smtClean="0"/>
              <a:t> of worlds population is now urban.</a:t>
            </a:r>
          </a:p>
          <a:p>
            <a:r>
              <a:rPr lang="en-IE" dirty="0" smtClean="0"/>
              <a:t>By 2015 there will be </a:t>
            </a:r>
            <a:r>
              <a:rPr lang="en-IE" dirty="0" smtClean="0">
                <a:solidFill>
                  <a:srgbClr val="0070C0"/>
                </a:solidFill>
              </a:rPr>
              <a:t>28 mega cities </a:t>
            </a:r>
            <a:r>
              <a:rPr lang="en-IE" dirty="0" smtClean="0"/>
              <a:t>(10 million +)</a:t>
            </a:r>
            <a:endParaRPr lang="en-US" dirty="0"/>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IE" dirty="0" smtClean="0"/>
              <a:t>Impact of rural to urban migration</a:t>
            </a:r>
            <a:endParaRPr lang="en-US" dirty="0"/>
          </a:p>
        </p:txBody>
      </p:sp>
      <p:sp>
        <p:nvSpPr>
          <p:cNvPr id="8" name="Content Placeholder 7"/>
          <p:cNvSpPr>
            <a:spLocks noGrp="1"/>
          </p:cNvSpPr>
          <p:nvPr>
            <p:ph sz="half" idx="1"/>
          </p:nvPr>
        </p:nvSpPr>
        <p:spPr/>
        <p:txBody>
          <a:bodyPr/>
          <a:lstStyle/>
          <a:p>
            <a:r>
              <a:rPr lang="en-IE" b="1" u="sng" dirty="0" smtClean="0"/>
              <a:t>Developed (Dublin)</a:t>
            </a:r>
          </a:p>
          <a:p>
            <a:r>
              <a:rPr lang="en-IE" dirty="0" smtClean="0">
                <a:solidFill>
                  <a:srgbClr val="0070C0"/>
                </a:solidFill>
              </a:rPr>
              <a:t>Urban Sprawl</a:t>
            </a:r>
          </a:p>
          <a:p>
            <a:r>
              <a:rPr lang="en-IE" dirty="0" smtClean="0">
                <a:solidFill>
                  <a:srgbClr val="0070C0"/>
                </a:solidFill>
              </a:rPr>
              <a:t>Air pollution</a:t>
            </a:r>
          </a:p>
          <a:p>
            <a:r>
              <a:rPr lang="en-IE" dirty="0" smtClean="0">
                <a:solidFill>
                  <a:srgbClr val="0070C0"/>
                </a:solidFill>
              </a:rPr>
              <a:t>Traffic Congests</a:t>
            </a:r>
          </a:p>
          <a:p>
            <a:r>
              <a:rPr lang="en-IE" dirty="0" smtClean="0">
                <a:solidFill>
                  <a:srgbClr val="0070C0"/>
                </a:solidFill>
              </a:rPr>
              <a:t>Water and air quality</a:t>
            </a:r>
          </a:p>
          <a:p>
            <a:r>
              <a:rPr lang="en-IE" dirty="0" smtClean="0">
                <a:solidFill>
                  <a:srgbClr val="0070C0"/>
                </a:solidFill>
              </a:rPr>
              <a:t>Services pressurised</a:t>
            </a:r>
          </a:p>
          <a:p>
            <a:r>
              <a:rPr lang="en-IE" dirty="0" smtClean="0">
                <a:solidFill>
                  <a:srgbClr val="0070C0"/>
                </a:solidFill>
              </a:rPr>
              <a:t>Dublin (1 million)</a:t>
            </a:r>
            <a:endParaRPr lang="en-US" dirty="0">
              <a:solidFill>
                <a:srgbClr val="0070C0"/>
              </a:solidFill>
            </a:endParaRPr>
          </a:p>
        </p:txBody>
      </p:sp>
      <p:sp>
        <p:nvSpPr>
          <p:cNvPr id="9" name="Content Placeholder 8"/>
          <p:cNvSpPr>
            <a:spLocks noGrp="1"/>
          </p:cNvSpPr>
          <p:nvPr>
            <p:ph sz="half" idx="2"/>
          </p:nvPr>
        </p:nvSpPr>
        <p:spPr/>
        <p:txBody>
          <a:bodyPr/>
          <a:lstStyle/>
          <a:p>
            <a:r>
              <a:rPr lang="en-IE" b="1" u="sng" dirty="0" smtClean="0"/>
              <a:t>Developing (Bombay)</a:t>
            </a:r>
          </a:p>
          <a:p>
            <a:r>
              <a:rPr lang="en-IE" dirty="0" smtClean="0">
                <a:solidFill>
                  <a:srgbClr val="0070C0"/>
                </a:solidFill>
              </a:rPr>
              <a:t>Shanty towns/slums</a:t>
            </a:r>
          </a:p>
          <a:p>
            <a:r>
              <a:rPr lang="en-IE" dirty="0" smtClean="0">
                <a:solidFill>
                  <a:srgbClr val="0070C0"/>
                </a:solidFill>
              </a:rPr>
              <a:t>Air pollution</a:t>
            </a:r>
          </a:p>
          <a:p>
            <a:r>
              <a:rPr lang="en-IE" dirty="0" smtClean="0">
                <a:solidFill>
                  <a:srgbClr val="0070C0"/>
                </a:solidFill>
              </a:rPr>
              <a:t>Traffic congestion</a:t>
            </a:r>
          </a:p>
          <a:p>
            <a:r>
              <a:rPr lang="en-IE" dirty="0" smtClean="0">
                <a:solidFill>
                  <a:srgbClr val="0070C0"/>
                </a:solidFill>
              </a:rPr>
              <a:t>Waste disposal</a:t>
            </a:r>
          </a:p>
          <a:p>
            <a:r>
              <a:rPr lang="en-IE" dirty="0" smtClean="0">
                <a:solidFill>
                  <a:srgbClr val="0070C0"/>
                </a:solidFill>
              </a:rPr>
              <a:t>Lack of services.</a:t>
            </a:r>
          </a:p>
          <a:p>
            <a:r>
              <a:rPr lang="en-IE" dirty="0" smtClean="0">
                <a:solidFill>
                  <a:srgbClr val="0070C0"/>
                </a:solidFill>
              </a:rPr>
              <a:t>Bombay (13 million)</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Rural to Urban Migration</a:t>
            </a:r>
            <a:endParaRPr lang="en-US" dirty="0"/>
          </a:p>
        </p:txBody>
      </p:sp>
      <p:sp>
        <p:nvSpPr>
          <p:cNvPr id="6" name="Content Placeholder 5"/>
          <p:cNvSpPr>
            <a:spLocks noGrp="1"/>
          </p:cNvSpPr>
          <p:nvPr>
            <p:ph idx="1"/>
          </p:nvPr>
        </p:nvSpPr>
        <p:spPr/>
        <p:txBody>
          <a:bodyPr/>
          <a:lstStyle/>
          <a:p>
            <a:r>
              <a:rPr lang="en-IE" dirty="0" smtClean="0"/>
              <a:t>Leads to </a:t>
            </a:r>
            <a:r>
              <a:rPr lang="en-IE" dirty="0" smtClean="0">
                <a:solidFill>
                  <a:srgbClr val="0070C0"/>
                </a:solidFill>
              </a:rPr>
              <a:t>unequal economic development</a:t>
            </a:r>
            <a:r>
              <a:rPr lang="en-IE" dirty="0" smtClean="0"/>
              <a:t>.</a:t>
            </a:r>
          </a:p>
          <a:p>
            <a:r>
              <a:rPr lang="en-IE" dirty="0" smtClean="0"/>
              <a:t>Rural depopulation-Countryside has small </a:t>
            </a:r>
            <a:r>
              <a:rPr lang="en-IE" dirty="0" smtClean="0">
                <a:solidFill>
                  <a:srgbClr val="0070C0"/>
                </a:solidFill>
              </a:rPr>
              <a:t>aging population</a:t>
            </a:r>
            <a:r>
              <a:rPr lang="en-IE" dirty="0" smtClean="0"/>
              <a:t>/ Peripheral regions. Cities are Core economic regions</a:t>
            </a:r>
          </a:p>
          <a:p>
            <a:r>
              <a:rPr lang="en-IE" dirty="0" smtClean="0"/>
              <a:t>Provision of services/ industry difficult in low pop densities.</a:t>
            </a:r>
          </a:p>
          <a:p>
            <a:r>
              <a:rPr lang="en-IE" dirty="0" smtClean="0"/>
              <a:t>Industries attracted to core areas</a:t>
            </a:r>
          </a:p>
          <a:p>
            <a:r>
              <a:rPr lang="en-IE" dirty="0" smtClean="0">
                <a:solidFill>
                  <a:srgbClr val="0070C0"/>
                </a:solidFill>
              </a:rPr>
              <a:t>Dormitory/ Shanty </a:t>
            </a:r>
            <a:r>
              <a:rPr lang="en-IE" dirty="0" smtClean="0"/>
              <a:t>towns grow with lack of services for growing populations</a:t>
            </a:r>
            <a:endParaRPr lang="en-US" dirty="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Case Study:  Bombay, India	</a:t>
            </a:r>
            <a:endParaRPr lang="en-US" dirty="0"/>
          </a:p>
        </p:txBody>
      </p:sp>
      <p:sp>
        <p:nvSpPr>
          <p:cNvPr id="3" name="Content Placeholder 2"/>
          <p:cNvSpPr>
            <a:spLocks noGrp="1"/>
          </p:cNvSpPr>
          <p:nvPr>
            <p:ph idx="1"/>
          </p:nvPr>
        </p:nvSpPr>
        <p:spPr/>
        <p:txBody>
          <a:bodyPr/>
          <a:lstStyle/>
          <a:p>
            <a:r>
              <a:rPr lang="en-IE" dirty="0" smtClean="0"/>
              <a:t>One of the biggest cities in India over </a:t>
            </a:r>
            <a:r>
              <a:rPr lang="en-IE" dirty="0" smtClean="0">
                <a:solidFill>
                  <a:srgbClr val="0070C0"/>
                </a:solidFill>
              </a:rPr>
              <a:t>30 million</a:t>
            </a:r>
            <a:r>
              <a:rPr lang="en-IE" dirty="0" smtClean="0"/>
              <a:t> due to rural to urban migration</a:t>
            </a:r>
          </a:p>
          <a:p>
            <a:r>
              <a:rPr lang="en-IE" dirty="0" smtClean="0">
                <a:solidFill>
                  <a:srgbClr val="00B050"/>
                </a:solidFill>
              </a:rPr>
              <a:t>Pull factors to </a:t>
            </a:r>
            <a:r>
              <a:rPr lang="en-IE" dirty="0" smtClean="0">
                <a:solidFill>
                  <a:srgbClr val="0070C0"/>
                </a:solidFill>
              </a:rPr>
              <a:t>city-50’s +60’s add campaigns</a:t>
            </a:r>
            <a:r>
              <a:rPr lang="en-IE" dirty="0" smtClean="0"/>
              <a:t> targeted poor rural areas</a:t>
            </a:r>
            <a:r>
              <a:rPr lang="en-US" dirty="0" smtClean="0">
                <a:solidFill>
                  <a:srgbClr val="00B050"/>
                </a:solidFill>
              </a:rPr>
              <a:t>. </a:t>
            </a:r>
            <a:r>
              <a:rPr lang="en-US" dirty="0" smtClean="0">
                <a:solidFill>
                  <a:srgbClr val="0070C0"/>
                </a:solidFill>
              </a:rPr>
              <a:t>Health and Education. Following families</a:t>
            </a:r>
          </a:p>
          <a:p>
            <a:r>
              <a:rPr lang="en-IE" dirty="0" smtClean="0">
                <a:solidFill>
                  <a:srgbClr val="00B050"/>
                </a:solidFill>
              </a:rPr>
              <a:t>Push Factors from </a:t>
            </a:r>
            <a:r>
              <a:rPr lang="en-IE" dirty="0" smtClean="0">
                <a:solidFill>
                  <a:srgbClr val="0070C0"/>
                </a:solidFill>
              </a:rPr>
              <a:t>country-High unemployment. Poor health and education.</a:t>
            </a:r>
            <a:r>
              <a:rPr lang="en-IE" dirty="0" smtClean="0"/>
              <a:t> Periodic </a:t>
            </a:r>
            <a:r>
              <a:rPr lang="en-IE" dirty="0" smtClean="0">
                <a:solidFill>
                  <a:srgbClr val="0070C0"/>
                </a:solidFill>
              </a:rPr>
              <a:t>droughts</a:t>
            </a: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Rural to Urban Migration</a:t>
            </a:r>
            <a:br>
              <a:rPr lang="en-IE" dirty="0" smtClean="0"/>
            </a:br>
            <a:r>
              <a:rPr lang="en-IE" dirty="0" smtClean="0"/>
              <a:t>Problems Bombay</a:t>
            </a:r>
            <a:endParaRPr lang="en-US" dirty="0"/>
          </a:p>
        </p:txBody>
      </p:sp>
      <p:sp>
        <p:nvSpPr>
          <p:cNvPr id="3" name="Content Placeholder 2"/>
          <p:cNvSpPr>
            <a:spLocks noGrp="1"/>
          </p:cNvSpPr>
          <p:nvPr>
            <p:ph idx="1"/>
          </p:nvPr>
        </p:nvSpPr>
        <p:spPr/>
        <p:txBody>
          <a:bodyPr/>
          <a:lstStyle/>
          <a:p>
            <a:r>
              <a:rPr lang="en-IE" dirty="0" smtClean="0">
                <a:solidFill>
                  <a:srgbClr val="0070C0"/>
                </a:solidFill>
              </a:rPr>
              <a:t>Slums</a:t>
            </a:r>
            <a:r>
              <a:rPr lang="en-IE" dirty="0" smtClean="0"/>
              <a:t> housing millions of people are overcrowded with </a:t>
            </a:r>
            <a:r>
              <a:rPr lang="en-IE" dirty="0" smtClean="0">
                <a:solidFill>
                  <a:srgbClr val="0070C0"/>
                </a:solidFill>
              </a:rPr>
              <a:t>lack of basic services </a:t>
            </a:r>
            <a:r>
              <a:rPr lang="en-IE" dirty="0" smtClean="0"/>
              <a:t>(water/ electricity etc).</a:t>
            </a:r>
          </a:p>
          <a:p>
            <a:r>
              <a:rPr lang="en-IE" dirty="0" smtClean="0">
                <a:solidFill>
                  <a:srgbClr val="0070C0"/>
                </a:solidFill>
              </a:rPr>
              <a:t>Pressure on services </a:t>
            </a:r>
            <a:r>
              <a:rPr lang="en-IE" dirty="0" smtClean="0"/>
              <a:t>like transport/ health/ waste disposal</a:t>
            </a:r>
          </a:p>
          <a:p>
            <a:r>
              <a:rPr lang="en-IE" dirty="0" smtClean="0"/>
              <a:t>High pop densities lead to </a:t>
            </a:r>
            <a:r>
              <a:rPr lang="en-IE" dirty="0" smtClean="0">
                <a:solidFill>
                  <a:srgbClr val="0070C0"/>
                </a:solidFill>
              </a:rPr>
              <a:t>high unemployment, crime, diseases and risk of fires. </a:t>
            </a:r>
          </a:p>
          <a:p>
            <a:r>
              <a:rPr lang="en-IE" dirty="0" smtClean="0"/>
              <a:t>Dharavi has 1million living in 1sq km.</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normAutofit/>
          </a:bodyPr>
          <a:lstStyle/>
          <a:p>
            <a:r>
              <a:rPr lang="en-IE" sz="4800" dirty="0" smtClean="0"/>
              <a:t>Population Distribution and Density in Ireland</a:t>
            </a:r>
            <a:endParaRPr lang="en-US" sz="4800"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Rural to Urban Migration</a:t>
            </a:r>
            <a:br>
              <a:rPr lang="en-IE" dirty="0" smtClean="0"/>
            </a:br>
            <a:r>
              <a:rPr lang="en-IE" dirty="0" smtClean="0"/>
              <a:t>Problems Bombay</a:t>
            </a:r>
            <a:endParaRPr lang="en-US" dirty="0"/>
          </a:p>
        </p:txBody>
      </p:sp>
      <p:sp>
        <p:nvSpPr>
          <p:cNvPr id="3" name="Content Placeholder 2"/>
          <p:cNvSpPr>
            <a:spLocks noGrp="1"/>
          </p:cNvSpPr>
          <p:nvPr>
            <p:ph idx="1"/>
          </p:nvPr>
        </p:nvSpPr>
        <p:spPr/>
        <p:txBody>
          <a:bodyPr>
            <a:normAutofit lnSpcReduction="10000"/>
          </a:bodyPr>
          <a:lstStyle/>
          <a:p>
            <a:r>
              <a:rPr lang="en-IE" dirty="0" smtClean="0"/>
              <a:t>Though a low % of people have </a:t>
            </a:r>
            <a:r>
              <a:rPr lang="en-IE" dirty="0" smtClean="0">
                <a:solidFill>
                  <a:srgbClr val="0070C0"/>
                </a:solidFill>
              </a:rPr>
              <a:t>cars(1/1000)</a:t>
            </a:r>
            <a:r>
              <a:rPr lang="en-IE" dirty="0" smtClean="0"/>
              <a:t> in Bombay traffic congestion is a serious issue. Average speed in city is less than </a:t>
            </a:r>
            <a:r>
              <a:rPr lang="en-IE" dirty="0" smtClean="0">
                <a:solidFill>
                  <a:srgbClr val="0070C0"/>
                </a:solidFill>
              </a:rPr>
              <a:t>20km/h</a:t>
            </a:r>
            <a:r>
              <a:rPr lang="en-IE" dirty="0" smtClean="0"/>
              <a:t>. This lead to </a:t>
            </a:r>
            <a:r>
              <a:rPr lang="en-IE" dirty="0" smtClean="0">
                <a:solidFill>
                  <a:srgbClr val="0070C0"/>
                </a:solidFill>
              </a:rPr>
              <a:t>air pollution.</a:t>
            </a:r>
          </a:p>
          <a:p>
            <a:r>
              <a:rPr lang="en-IE" dirty="0" smtClean="0">
                <a:solidFill>
                  <a:srgbClr val="0070C0"/>
                </a:solidFill>
              </a:rPr>
              <a:t>Land and water pollution </a:t>
            </a:r>
            <a:r>
              <a:rPr lang="en-IE" dirty="0" smtClean="0"/>
              <a:t>is also a concern as </a:t>
            </a:r>
            <a:r>
              <a:rPr lang="en-IE" dirty="0" smtClean="0">
                <a:solidFill>
                  <a:srgbClr val="0070C0"/>
                </a:solidFill>
              </a:rPr>
              <a:t>landfills and sewage often goes untreated</a:t>
            </a:r>
            <a:r>
              <a:rPr lang="en-IE" dirty="0" smtClean="0"/>
              <a:t>.</a:t>
            </a:r>
          </a:p>
          <a:p>
            <a:r>
              <a:rPr lang="en-IE" dirty="0" smtClean="0">
                <a:solidFill>
                  <a:srgbClr val="0070C0"/>
                </a:solidFill>
              </a:rPr>
              <a:t>Hidden economy </a:t>
            </a:r>
            <a:r>
              <a:rPr lang="en-IE" dirty="0" smtClean="0"/>
              <a:t>adds to further levels of pollution.</a:t>
            </a:r>
            <a:endParaRPr lang="en-US" dirty="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Rural to Urban Migration</a:t>
            </a:r>
            <a:br>
              <a:rPr lang="en-IE" dirty="0" smtClean="0"/>
            </a:br>
            <a:r>
              <a:rPr lang="en-IE" dirty="0" smtClean="0"/>
              <a:t>Solutions- Bombay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Dharavi now occupies </a:t>
            </a:r>
            <a:r>
              <a:rPr lang="en-US" dirty="0" smtClean="0">
                <a:solidFill>
                  <a:srgbClr val="0070C0"/>
                </a:solidFill>
              </a:rPr>
              <a:t>prime development land</a:t>
            </a:r>
            <a:r>
              <a:rPr lang="en-US" dirty="0" smtClean="0"/>
              <a:t> at its centre. State officials have plans to </a:t>
            </a:r>
            <a:r>
              <a:rPr lang="en-US" dirty="0" smtClean="0">
                <a:solidFill>
                  <a:srgbClr val="0070C0"/>
                </a:solidFill>
              </a:rPr>
              <a:t>demolish the slum </a:t>
            </a:r>
            <a:r>
              <a:rPr lang="en-US" dirty="0" smtClean="0"/>
              <a:t>and move residents to apartments elsewhere.</a:t>
            </a:r>
          </a:p>
          <a:p>
            <a:r>
              <a:rPr lang="en-US" dirty="0" smtClean="0"/>
              <a:t> An </a:t>
            </a:r>
            <a:r>
              <a:rPr lang="en-US" dirty="0" smtClean="0">
                <a:solidFill>
                  <a:srgbClr val="0070C0"/>
                </a:solidFill>
              </a:rPr>
              <a:t>800m euro development </a:t>
            </a:r>
            <a:r>
              <a:rPr lang="en-US" dirty="0" smtClean="0"/>
              <a:t>of business parks, hotels, restaurants and a university is planned for the site. </a:t>
            </a:r>
          </a:p>
          <a:p>
            <a:r>
              <a:rPr lang="en-US" dirty="0" smtClean="0"/>
              <a:t>Before this happens, however, </a:t>
            </a:r>
            <a:r>
              <a:rPr lang="en-US" dirty="0" smtClean="0">
                <a:solidFill>
                  <a:srgbClr val="0070C0"/>
                </a:solidFill>
              </a:rPr>
              <a:t>new suburbs </a:t>
            </a:r>
            <a:r>
              <a:rPr lang="en-US" dirty="0" smtClean="0"/>
              <a:t>are being built to </a:t>
            </a:r>
            <a:r>
              <a:rPr lang="en-US" dirty="0" smtClean="0">
                <a:solidFill>
                  <a:srgbClr val="0070C0"/>
                </a:solidFill>
              </a:rPr>
              <a:t>ease congestion </a:t>
            </a:r>
            <a:r>
              <a:rPr lang="en-US" dirty="0" smtClean="0"/>
              <a:t>and </a:t>
            </a:r>
            <a:r>
              <a:rPr lang="en-US" dirty="0" smtClean="0">
                <a:solidFill>
                  <a:srgbClr val="0070C0"/>
                </a:solidFill>
              </a:rPr>
              <a:t>provide space </a:t>
            </a:r>
            <a:r>
              <a:rPr lang="en-US" dirty="0" smtClean="0"/>
              <a:t>for new industrial parks elsewhere in Mumbai.</a:t>
            </a:r>
          </a:p>
          <a:p>
            <a:endParaRPr lang="en-US" dirty="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Rural to Urban Migration</a:t>
            </a:r>
            <a:br>
              <a:rPr lang="en-IE" dirty="0" smtClean="0"/>
            </a:br>
            <a:r>
              <a:rPr lang="en-IE" dirty="0" smtClean="0"/>
              <a:t>Solutions- Dublin</a:t>
            </a:r>
            <a:endParaRPr lang="en-US" dirty="0"/>
          </a:p>
        </p:txBody>
      </p:sp>
      <p:sp>
        <p:nvSpPr>
          <p:cNvPr id="3" name="Content Placeholder 2"/>
          <p:cNvSpPr>
            <a:spLocks noGrp="1"/>
          </p:cNvSpPr>
          <p:nvPr>
            <p:ph idx="1"/>
          </p:nvPr>
        </p:nvSpPr>
        <p:spPr/>
        <p:txBody>
          <a:bodyPr>
            <a:normAutofit/>
          </a:bodyPr>
          <a:lstStyle/>
          <a:p>
            <a:r>
              <a:rPr lang="en-IE" dirty="0" smtClean="0"/>
              <a:t>Build </a:t>
            </a:r>
            <a:r>
              <a:rPr lang="en-IE" dirty="0" smtClean="0">
                <a:solidFill>
                  <a:srgbClr val="0070C0"/>
                </a:solidFill>
              </a:rPr>
              <a:t>new towns </a:t>
            </a:r>
            <a:r>
              <a:rPr lang="en-IE" dirty="0" smtClean="0"/>
              <a:t>on edge of city</a:t>
            </a:r>
          </a:p>
          <a:p>
            <a:r>
              <a:rPr lang="en-IE" dirty="0" smtClean="0"/>
              <a:t>Follow the National Spatial Strategy </a:t>
            </a:r>
            <a:r>
              <a:rPr lang="en-IE" dirty="0" smtClean="0">
                <a:solidFill>
                  <a:srgbClr val="0070C0"/>
                </a:solidFill>
              </a:rPr>
              <a:t>(NSS)- </a:t>
            </a:r>
            <a:r>
              <a:rPr lang="en-IE" dirty="0" smtClean="0"/>
              <a:t>invest in gate ways and hubs.</a:t>
            </a:r>
          </a:p>
          <a:p>
            <a:r>
              <a:rPr lang="en-IE" dirty="0" smtClean="0">
                <a:solidFill>
                  <a:srgbClr val="0070C0"/>
                </a:solidFill>
              </a:rPr>
              <a:t>Develop rural areas</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372738" name="Picture 2" descr="http://www.cso.ie/census/images/map_irl.jpg"/>
          <p:cNvPicPr>
            <a:picLocks noChangeAspect="1" noChangeArrowheads="1"/>
          </p:cNvPicPr>
          <p:nvPr/>
        </p:nvPicPr>
        <p:blipFill>
          <a:blip r:embed="rId3" cstate="print"/>
          <a:srcRect/>
          <a:stretch>
            <a:fillRect/>
          </a:stretch>
        </p:blipFill>
        <p:spPr bwMode="auto">
          <a:xfrm>
            <a:off x="0" y="-4439"/>
            <a:ext cx="9144000" cy="686243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GB" dirty="0" smtClean="0"/>
              <a:t>Ireland population is </a:t>
            </a:r>
            <a:r>
              <a:rPr lang="en-GB" dirty="0" smtClean="0">
                <a:solidFill>
                  <a:srgbClr val="00B050"/>
                </a:solidFill>
              </a:rPr>
              <a:t>distributed unevenly </a:t>
            </a:r>
            <a:r>
              <a:rPr lang="en-GB" dirty="0" smtClean="0"/>
              <a:t>across the country.</a:t>
            </a:r>
          </a:p>
          <a:p>
            <a:r>
              <a:rPr lang="en-GB" dirty="0" smtClean="0"/>
              <a:t>This is to do with </a:t>
            </a:r>
            <a:r>
              <a:rPr lang="en-GB" dirty="0" smtClean="0">
                <a:solidFill>
                  <a:srgbClr val="00B050"/>
                </a:solidFill>
              </a:rPr>
              <a:t>physical, political and historical</a:t>
            </a:r>
            <a:r>
              <a:rPr lang="en-GB" dirty="0" smtClean="0"/>
              <a:t> factors.</a:t>
            </a:r>
          </a:p>
          <a:p>
            <a:r>
              <a:rPr lang="en-GB" dirty="0" smtClean="0"/>
              <a:t>High population densities are located  in large urban areas like Dublin, Cork.</a:t>
            </a:r>
          </a:p>
          <a:p>
            <a:r>
              <a:rPr lang="en-IE" dirty="0" smtClean="0"/>
              <a:t>Low population densities are found in physical unsuitable areas like Connemara.</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3" cstate="print"/>
          <a:srcRect l="29265" t="29365" r="24975" b="3670"/>
          <a:stretch>
            <a:fillRect/>
          </a:stretch>
        </p:blipFill>
        <p:spPr bwMode="auto">
          <a:xfrm>
            <a:off x="1774805" y="357166"/>
            <a:ext cx="5297525" cy="6143668"/>
          </a:xfrm>
          <a:prstGeom prst="rect">
            <a:avLst/>
          </a:prstGeom>
          <a:noFill/>
          <a:ln w="9525">
            <a:noFill/>
            <a:miter lim="800000"/>
            <a:headEnd/>
            <a:tailEnd/>
          </a:ln>
        </p:spPr>
      </p:pic>
      <p:pic>
        <p:nvPicPr>
          <p:cNvPr id="4" name="Picture 2" descr="http://i.telegraph.co.uk/multimedia/archive/01494/ireland_1494150i.jpg"/>
          <p:cNvPicPr>
            <a:picLocks noChangeAspect="1" noChangeArrowheads="1"/>
          </p:cNvPicPr>
          <p:nvPr/>
        </p:nvPicPr>
        <p:blipFill>
          <a:blip r:embed="rId4" cstate="print"/>
          <a:srcRect/>
          <a:stretch>
            <a:fillRect/>
          </a:stretch>
        </p:blipFill>
        <p:spPr bwMode="auto">
          <a:xfrm>
            <a:off x="0" y="32267"/>
            <a:ext cx="9144000" cy="682573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500702"/>
            <a:ext cx="7969566" cy="1051560"/>
          </a:xfrm>
        </p:spPr>
        <p:txBody>
          <a:bodyPr/>
          <a:lstStyle/>
          <a:p>
            <a:r>
              <a:rPr lang="en-GB" dirty="0" smtClean="0"/>
              <a:t>High Population Densities</a:t>
            </a:r>
            <a:endParaRPr lang="en-US" dirty="0"/>
          </a:p>
        </p:txBody>
      </p:sp>
      <p:sp>
        <p:nvSpPr>
          <p:cNvPr id="3" name="Content Placeholder 2"/>
          <p:cNvSpPr>
            <a:spLocks noGrp="1"/>
          </p:cNvSpPr>
          <p:nvPr>
            <p:ph idx="1"/>
          </p:nvPr>
        </p:nvSpPr>
        <p:spPr>
          <a:xfrm>
            <a:off x="395536" y="530352"/>
            <a:ext cx="8748464" cy="5634952"/>
          </a:xfrm>
        </p:spPr>
        <p:txBody>
          <a:bodyPr>
            <a:normAutofit/>
          </a:bodyPr>
          <a:lstStyle/>
          <a:p>
            <a:pPr marL="596646" indent="-514350">
              <a:buFont typeface="+mj-lt"/>
              <a:buAutoNum type="arabicPeriod"/>
            </a:pPr>
            <a:r>
              <a:rPr lang="en-GB" sz="3000" dirty="0" smtClean="0"/>
              <a:t>High population densities in Ireland are firstly located where </a:t>
            </a:r>
            <a:r>
              <a:rPr lang="en-GB" sz="3000" dirty="0" smtClean="0">
                <a:solidFill>
                  <a:srgbClr val="00B050"/>
                </a:solidFill>
              </a:rPr>
              <a:t>land is suitable for farming- flat</a:t>
            </a:r>
            <a:r>
              <a:rPr lang="en-GB" sz="3000" dirty="0" smtClean="0"/>
              <a:t>, </a:t>
            </a:r>
            <a:r>
              <a:rPr lang="en-GB" sz="3000" dirty="0" smtClean="0">
                <a:solidFill>
                  <a:srgbClr val="00B050"/>
                </a:solidFill>
              </a:rPr>
              <a:t>alluvial soil brown soils </a:t>
            </a:r>
            <a:r>
              <a:rPr lang="en-GB" sz="3000" dirty="0" smtClean="0"/>
              <a:t>like in the </a:t>
            </a:r>
            <a:r>
              <a:rPr lang="en-GB" sz="3000" dirty="0" smtClean="0">
                <a:solidFill>
                  <a:srgbClr val="00B050"/>
                </a:solidFill>
              </a:rPr>
              <a:t>East of Ireland</a:t>
            </a:r>
            <a:r>
              <a:rPr lang="en-GB" sz="3000" dirty="0" smtClean="0"/>
              <a:t>.</a:t>
            </a:r>
          </a:p>
          <a:p>
            <a:pPr marL="596646" indent="-514350">
              <a:buFont typeface="+mj-lt"/>
              <a:buAutoNum type="arabicPeriod"/>
            </a:pPr>
            <a:r>
              <a:rPr lang="en-GB" sz="3000" dirty="0" smtClean="0"/>
              <a:t>Secondly in </a:t>
            </a:r>
            <a:r>
              <a:rPr lang="en-GB" sz="3000" dirty="0" smtClean="0">
                <a:solidFill>
                  <a:srgbClr val="00B050"/>
                </a:solidFill>
              </a:rPr>
              <a:t>coastal lowland </a:t>
            </a:r>
            <a:r>
              <a:rPr lang="en-GB" sz="3000" dirty="0" smtClean="0"/>
              <a:t>the population is high because of fertile land, farm subdivision resulting in small holdings, </a:t>
            </a:r>
            <a:r>
              <a:rPr lang="en-GB" sz="3000" dirty="0" smtClean="0">
                <a:solidFill>
                  <a:srgbClr val="00B050"/>
                </a:solidFill>
              </a:rPr>
              <a:t>settlement locating along main transport routes</a:t>
            </a:r>
            <a:r>
              <a:rPr lang="en-GB" sz="3000" dirty="0" smtClean="0"/>
              <a:t> resulting in </a:t>
            </a:r>
            <a:r>
              <a:rPr lang="en-GB" sz="3000" dirty="0" smtClean="0">
                <a:solidFill>
                  <a:srgbClr val="00B050"/>
                </a:solidFill>
              </a:rPr>
              <a:t>ribbon development </a:t>
            </a:r>
            <a:r>
              <a:rPr lang="en-GB" sz="3000" dirty="0" smtClean="0"/>
              <a:t>and the development of </a:t>
            </a:r>
            <a:r>
              <a:rPr lang="en-GB" sz="3000" dirty="0" smtClean="0">
                <a:solidFill>
                  <a:srgbClr val="00B050"/>
                </a:solidFill>
              </a:rPr>
              <a:t>retirement homes</a:t>
            </a:r>
            <a:r>
              <a:rPr lang="en-GB" sz="3000" dirty="0" smtClean="0"/>
              <a:t>.</a:t>
            </a:r>
          </a:p>
          <a:p>
            <a:pPr marL="596646" indent="-514350">
              <a:buFont typeface="+mj-lt"/>
              <a:buAutoNum type="arabicPeriod"/>
            </a:pPr>
            <a:r>
              <a:rPr lang="en-GB" sz="3000" dirty="0" smtClean="0"/>
              <a:t>Fertile land leads to </a:t>
            </a:r>
            <a:r>
              <a:rPr lang="en-GB" sz="3000" dirty="0" smtClean="0">
                <a:solidFill>
                  <a:srgbClr val="00B050"/>
                </a:solidFill>
              </a:rPr>
              <a:t>developed secondary and tertiary activities</a:t>
            </a:r>
            <a:r>
              <a:rPr lang="en-GB" sz="3000" dirty="0" smtClean="0"/>
              <a:t> attracting large numbers of people.</a:t>
            </a:r>
            <a:endParaRPr lang="en-US" sz="3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l="42480" t="39062" r="16504" b="6250"/>
          <a:stretch>
            <a:fillRect/>
          </a:stretch>
        </p:blipFill>
        <p:spPr bwMode="auto">
          <a:xfrm>
            <a:off x="1357290" y="357166"/>
            <a:ext cx="7072362" cy="628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8100392" cy="1143000"/>
          </a:xfrm>
        </p:spPr>
        <p:txBody>
          <a:bodyPr>
            <a:normAutofit fontScale="90000"/>
          </a:bodyPr>
          <a:lstStyle/>
          <a:p>
            <a:r>
              <a:rPr lang="en-IE" dirty="0" smtClean="0"/>
              <a:t>1. Population Density and Distribution.</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8994" name="Picture 2" descr="http://i.ehow.com/images/a06/9v/ft/good-farm-land_-800X800.jpg"/>
          <p:cNvPicPr>
            <a:picLocks noChangeAspect="1" noChangeArrowheads="1"/>
          </p:cNvPicPr>
          <p:nvPr/>
        </p:nvPicPr>
        <p:blipFill>
          <a:blip r:embed="rId3" cstate="print"/>
          <a:srcRect/>
          <a:stretch>
            <a:fillRect/>
          </a:stretch>
        </p:blipFill>
        <p:spPr bwMode="auto">
          <a:xfrm>
            <a:off x="0" y="134634"/>
            <a:ext cx="8964488" cy="672336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0243" name="Content Placeholder 2"/>
          <p:cNvSpPr>
            <a:spLocks noGrp="1"/>
          </p:cNvSpPr>
          <p:nvPr>
            <p:ph idx="1"/>
          </p:nvPr>
        </p:nvSpPr>
        <p:spPr/>
        <p:txBody>
          <a:bodyPr/>
          <a:lstStyle/>
          <a:p>
            <a:pPr>
              <a:buFont typeface="Wingdings" pitchFamily="2" charset="2"/>
              <a:buChar char=""/>
            </a:pPr>
            <a:endParaRPr lang="en-US" smtClean="0"/>
          </a:p>
        </p:txBody>
      </p:sp>
      <p:pic>
        <p:nvPicPr>
          <p:cNvPr id="10244" name="Picture 2"/>
          <p:cNvPicPr>
            <a:picLocks noChangeAspect="1" noChangeArrowheads="1"/>
          </p:cNvPicPr>
          <p:nvPr/>
        </p:nvPicPr>
        <p:blipFill>
          <a:blip r:embed="rId3" cstate="print"/>
          <a:srcRect l="38086" t="19531" b="3320"/>
          <a:stretch>
            <a:fillRect/>
          </a:stretch>
        </p:blipFill>
        <p:spPr bwMode="auto">
          <a:xfrm>
            <a:off x="0" y="0"/>
            <a:ext cx="91440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572140"/>
            <a:ext cx="8183880" cy="1051560"/>
          </a:xfrm>
        </p:spPr>
        <p:txBody>
          <a:bodyPr/>
          <a:lstStyle/>
          <a:p>
            <a:r>
              <a:rPr lang="en-GB" dirty="0" smtClean="0"/>
              <a:t>Low Population Densities</a:t>
            </a:r>
            <a:endParaRPr lang="en-US" dirty="0"/>
          </a:p>
        </p:txBody>
      </p:sp>
      <p:sp>
        <p:nvSpPr>
          <p:cNvPr id="3" name="Content Placeholder 2"/>
          <p:cNvSpPr>
            <a:spLocks noGrp="1"/>
          </p:cNvSpPr>
          <p:nvPr>
            <p:ph idx="1"/>
          </p:nvPr>
        </p:nvSpPr>
        <p:spPr>
          <a:xfrm>
            <a:off x="755576" y="530352"/>
            <a:ext cx="7931224" cy="5327540"/>
          </a:xfrm>
        </p:spPr>
        <p:txBody>
          <a:bodyPr>
            <a:normAutofit/>
          </a:bodyPr>
          <a:lstStyle/>
          <a:p>
            <a:pPr marL="596646" indent="-514350">
              <a:buFont typeface="+mj-lt"/>
              <a:buAutoNum type="arabicPeriod"/>
            </a:pPr>
            <a:r>
              <a:rPr lang="en-GB" dirty="0" smtClean="0"/>
              <a:t>Areas of low population are </a:t>
            </a:r>
            <a:r>
              <a:rPr lang="en-GB" dirty="0" smtClean="0">
                <a:solidFill>
                  <a:srgbClr val="00B050"/>
                </a:solidFill>
              </a:rPr>
              <a:t>where land is not physical suitable either for building or farming</a:t>
            </a:r>
            <a:r>
              <a:rPr lang="en-GB" dirty="0" smtClean="0"/>
              <a:t>. </a:t>
            </a:r>
          </a:p>
          <a:p>
            <a:pPr marL="596646" indent="-514350">
              <a:buFont typeface="+mj-lt"/>
              <a:buAutoNum type="arabicPeriod"/>
            </a:pPr>
            <a:r>
              <a:rPr lang="en-GB" dirty="0" smtClean="0"/>
              <a:t>Physical features such as </a:t>
            </a:r>
            <a:r>
              <a:rPr lang="en-GB" dirty="0" smtClean="0">
                <a:solidFill>
                  <a:srgbClr val="00B050"/>
                </a:solidFill>
              </a:rPr>
              <a:t>high relief </a:t>
            </a:r>
            <a:r>
              <a:rPr lang="en-GB" dirty="0" smtClean="0"/>
              <a:t>(mountains rough terrain) extreme </a:t>
            </a:r>
            <a:r>
              <a:rPr lang="en-GB" dirty="0" smtClean="0">
                <a:solidFill>
                  <a:srgbClr val="00B050"/>
                </a:solidFill>
              </a:rPr>
              <a:t>climates, peaty soils, coniferous trees </a:t>
            </a:r>
            <a:r>
              <a:rPr lang="en-GB" dirty="0" smtClean="0"/>
              <a:t>and areas that </a:t>
            </a:r>
            <a:r>
              <a:rPr lang="en-GB" dirty="0" smtClean="0">
                <a:solidFill>
                  <a:srgbClr val="00B050"/>
                </a:solidFill>
              </a:rPr>
              <a:t>lack minerals</a:t>
            </a:r>
            <a:r>
              <a:rPr lang="en-GB" dirty="0" smtClean="0"/>
              <a:t>. </a:t>
            </a:r>
          </a:p>
          <a:p>
            <a:pPr marL="596646" indent="-514350">
              <a:buFont typeface="+mj-lt"/>
              <a:buAutoNum type="arabicPeriod"/>
            </a:pPr>
            <a:r>
              <a:rPr lang="en-GB" dirty="0" smtClean="0"/>
              <a:t>Example of this are in the </a:t>
            </a:r>
            <a:r>
              <a:rPr lang="en-GB" dirty="0" smtClean="0">
                <a:solidFill>
                  <a:srgbClr val="00B050"/>
                </a:solidFill>
              </a:rPr>
              <a:t>West of Ireland and Monaghan</a:t>
            </a:r>
            <a:r>
              <a:rPr lang="en-GB" dirty="0"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827584" y="231160"/>
            <a:ext cx="8034734" cy="6241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a:stretch>
            <a:fillRect/>
          </a:stretch>
        </p:blipFill>
        <p:spPr bwMode="auto">
          <a:xfrm>
            <a:off x="152400" y="476672"/>
            <a:ext cx="8915400" cy="5688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ga-IE"/>
          </a:p>
        </p:txBody>
      </p:sp>
      <p:sp>
        <p:nvSpPr>
          <p:cNvPr id="3" name="Content Placeholder 2"/>
          <p:cNvSpPr>
            <a:spLocks noGrp="1"/>
          </p:cNvSpPr>
          <p:nvPr>
            <p:ph idx="1"/>
          </p:nvPr>
        </p:nvSpPr>
        <p:spPr/>
        <p:txBody>
          <a:bodyPr/>
          <a:lstStyle/>
          <a:p>
            <a:endParaRPr lang="ga-IE"/>
          </a:p>
        </p:txBody>
      </p:sp>
      <p:pic>
        <p:nvPicPr>
          <p:cNvPr id="6146" name="Picture 2"/>
          <p:cNvPicPr>
            <a:picLocks noChangeAspect="1" noChangeArrowheads="1"/>
          </p:cNvPicPr>
          <p:nvPr/>
        </p:nvPicPr>
        <p:blipFill>
          <a:blip r:embed="rId3" cstate="print"/>
          <a:srcRect l="49805" t="41992" r="390" b="6250"/>
          <a:stretch>
            <a:fillRect/>
          </a:stretch>
        </p:blipFill>
        <p:spPr bwMode="auto">
          <a:xfrm>
            <a:off x="1357290" y="357166"/>
            <a:ext cx="7240863" cy="5643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ga-IE"/>
          </a:p>
        </p:txBody>
      </p:sp>
      <p:sp>
        <p:nvSpPr>
          <p:cNvPr id="3" name="Content Placeholder 2"/>
          <p:cNvSpPr>
            <a:spLocks noGrp="1"/>
          </p:cNvSpPr>
          <p:nvPr>
            <p:ph idx="1"/>
          </p:nvPr>
        </p:nvSpPr>
        <p:spPr/>
        <p:txBody>
          <a:bodyPr/>
          <a:lstStyle/>
          <a:p>
            <a:endParaRPr lang="ga-IE"/>
          </a:p>
        </p:txBody>
      </p:sp>
      <p:pic>
        <p:nvPicPr>
          <p:cNvPr id="117762" name="Picture 2" descr="http://api.tiles.virtualearth.net/api/GetMap.ashx?b=a,mkt.en-us&amp;z=9&amp;c=53.8265969874165,-9.20379581509437&amp;w=900&amp;h=82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572140"/>
            <a:ext cx="8183880" cy="1051560"/>
          </a:xfrm>
        </p:spPr>
        <p:txBody>
          <a:bodyPr/>
          <a:lstStyle/>
          <a:p>
            <a:r>
              <a:rPr lang="en-GB" dirty="0" smtClean="0"/>
              <a:t>Low Population Densities</a:t>
            </a:r>
            <a:endParaRPr lang="en-US" dirty="0"/>
          </a:p>
        </p:txBody>
      </p:sp>
      <p:sp>
        <p:nvSpPr>
          <p:cNvPr id="3" name="Content Placeholder 2"/>
          <p:cNvSpPr>
            <a:spLocks noGrp="1"/>
          </p:cNvSpPr>
          <p:nvPr>
            <p:ph idx="1"/>
          </p:nvPr>
        </p:nvSpPr>
        <p:spPr>
          <a:xfrm>
            <a:off x="285720" y="530352"/>
            <a:ext cx="8401080" cy="5327540"/>
          </a:xfrm>
        </p:spPr>
        <p:txBody>
          <a:bodyPr>
            <a:normAutofit/>
          </a:bodyPr>
          <a:lstStyle/>
          <a:p>
            <a:r>
              <a:rPr lang="en-GB" dirty="0" smtClean="0"/>
              <a:t>Historical factors such as </a:t>
            </a:r>
            <a:r>
              <a:rPr lang="en-GB" dirty="0" smtClean="0">
                <a:solidFill>
                  <a:srgbClr val="00B050"/>
                </a:solidFill>
              </a:rPr>
              <a:t>landlords</a:t>
            </a:r>
            <a:r>
              <a:rPr lang="en-GB" dirty="0" smtClean="0"/>
              <a:t> where large areas </a:t>
            </a:r>
            <a:r>
              <a:rPr lang="en-GB" dirty="0" smtClean="0">
                <a:solidFill>
                  <a:srgbClr val="00B050"/>
                </a:solidFill>
              </a:rPr>
              <a:t>of fertile land was enclosed</a:t>
            </a:r>
            <a:r>
              <a:rPr lang="en-GB" dirty="0" smtClean="0"/>
              <a:t>. (Kildare)</a:t>
            </a:r>
          </a:p>
          <a:p>
            <a:r>
              <a:rPr lang="en-GB" dirty="0" smtClean="0"/>
              <a:t>Social factor where large scale commercial farming means low population densities.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44" name="Picture 4" descr="http://islandenergy.files.wordpress.com/2008/09/modern-farm.jpg"/>
          <p:cNvPicPr>
            <a:picLocks noChangeAspect="1" noChangeArrowheads="1"/>
          </p:cNvPicPr>
          <p:nvPr/>
        </p:nvPicPr>
        <p:blipFill>
          <a:blip r:embed="rId3" cstate="print"/>
          <a:srcRect/>
          <a:stretch>
            <a:fillRect/>
          </a:stretch>
        </p:blipFill>
        <p:spPr bwMode="auto">
          <a:xfrm>
            <a:off x="827584" y="908720"/>
            <a:ext cx="8058846" cy="5075659"/>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9234" name="Picture 2" descr="http://www.sceptretours.com/images2/hotel-gallery/k-club/k-club-prop.jpg"/>
          <p:cNvPicPr>
            <a:picLocks noChangeAspect="1" noChangeArrowheads="1"/>
          </p:cNvPicPr>
          <p:nvPr/>
        </p:nvPicPr>
        <p:blipFill>
          <a:blip r:embed="rId3" cstate="print"/>
          <a:srcRect/>
          <a:stretch>
            <a:fillRect/>
          </a:stretch>
        </p:blipFill>
        <p:spPr bwMode="auto">
          <a:xfrm>
            <a:off x="467544" y="620688"/>
            <a:ext cx="8397903" cy="55892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World Population</a:t>
            </a:r>
            <a:endParaRPr lang="en-US" dirty="0"/>
          </a:p>
        </p:txBody>
      </p:sp>
      <p:sp>
        <p:nvSpPr>
          <p:cNvPr id="3" name="Content Placeholder 2"/>
          <p:cNvSpPr>
            <a:spLocks noGrp="1"/>
          </p:cNvSpPr>
          <p:nvPr>
            <p:ph idx="1"/>
          </p:nvPr>
        </p:nvSpPr>
        <p:spPr>
          <a:xfrm>
            <a:off x="1435608" y="1447800"/>
            <a:ext cx="7498080" cy="5005536"/>
          </a:xfrm>
        </p:spPr>
        <p:txBody>
          <a:bodyPr>
            <a:normAutofit fontScale="92500" lnSpcReduction="10000"/>
          </a:bodyPr>
          <a:lstStyle/>
          <a:p>
            <a:r>
              <a:rPr lang="en-IE" dirty="0" smtClean="0"/>
              <a:t>The world population is increasing. However the rate of increase is not evenly spread across the world. </a:t>
            </a:r>
            <a:r>
              <a:rPr lang="en-IE" dirty="0" smtClean="0">
                <a:solidFill>
                  <a:srgbClr val="00B050"/>
                </a:solidFill>
              </a:rPr>
              <a:t>Developing economies have rapid population growth</a:t>
            </a:r>
            <a:r>
              <a:rPr lang="en-IE" dirty="0" smtClean="0"/>
              <a:t>; while some have decreasing populations and rely on migration.</a:t>
            </a:r>
          </a:p>
          <a:p>
            <a:endParaRPr lang="en-IE" dirty="0" smtClean="0"/>
          </a:p>
          <a:p>
            <a:endParaRPr lang="en-IE" dirty="0" smtClean="0"/>
          </a:p>
          <a:p>
            <a:r>
              <a:rPr lang="en-IE" dirty="0" smtClean="0">
                <a:solidFill>
                  <a:srgbClr val="FFC000"/>
                </a:solidFill>
              </a:rPr>
              <a:t>Give examples of developing Countries????</a:t>
            </a:r>
          </a:p>
          <a:p>
            <a:r>
              <a:rPr lang="en-IE" dirty="0" smtClean="0">
                <a:solidFill>
                  <a:srgbClr val="FFC000"/>
                </a:solidFill>
              </a:rPr>
              <a:t>Which Countries could experience population decline-Why????</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15016"/>
            <a:ext cx="8183880" cy="928694"/>
          </a:xfrm>
        </p:spPr>
        <p:txBody>
          <a:bodyPr/>
          <a:lstStyle/>
          <a:p>
            <a:r>
              <a:rPr lang="en-GB" dirty="0" smtClean="0"/>
              <a:t>Distribution in Dublin/ city</a:t>
            </a:r>
            <a:endParaRPr lang="en-US" dirty="0"/>
          </a:p>
        </p:txBody>
      </p:sp>
      <p:sp>
        <p:nvSpPr>
          <p:cNvPr id="3" name="Content Placeholder 2"/>
          <p:cNvSpPr>
            <a:spLocks noGrp="1"/>
          </p:cNvSpPr>
          <p:nvPr>
            <p:ph idx="1"/>
          </p:nvPr>
        </p:nvSpPr>
        <p:spPr>
          <a:xfrm>
            <a:off x="502920" y="530352"/>
            <a:ext cx="8183880" cy="5470416"/>
          </a:xfrm>
        </p:spPr>
        <p:txBody>
          <a:bodyPr>
            <a:noAutofit/>
          </a:bodyPr>
          <a:lstStyle/>
          <a:p>
            <a:r>
              <a:rPr lang="en-GB" sz="3000" dirty="0" smtClean="0"/>
              <a:t>Population densities can </a:t>
            </a:r>
            <a:r>
              <a:rPr lang="en-GB" sz="3000" dirty="0" smtClean="0">
                <a:solidFill>
                  <a:srgbClr val="00B050"/>
                </a:solidFill>
              </a:rPr>
              <a:t>vary in cities </a:t>
            </a:r>
            <a:r>
              <a:rPr lang="en-GB" sz="3000" dirty="0" smtClean="0"/>
              <a:t>like Dublin. For example </a:t>
            </a:r>
            <a:r>
              <a:rPr lang="en-GB" sz="3000" dirty="0" smtClean="0">
                <a:solidFill>
                  <a:srgbClr val="00B050"/>
                </a:solidFill>
              </a:rPr>
              <a:t>industrial parks the CBD </a:t>
            </a:r>
            <a:r>
              <a:rPr lang="en-GB" sz="3000" dirty="0" smtClean="0"/>
              <a:t>where the land is commercial, financial and administrative have </a:t>
            </a:r>
            <a:r>
              <a:rPr lang="en-GB" sz="3000" dirty="0" smtClean="0">
                <a:solidFill>
                  <a:srgbClr val="00B050"/>
                </a:solidFill>
              </a:rPr>
              <a:t>low population densities</a:t>
            </a:r>
            <a:r>
              <a:rPr lang="en-GB" sz="3000" dirty="0" smtClean="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282" name="Picture 2" descr="http://www.2daydubai.com/ce/dubai-creek-extensions_clip_image032.jpg"/>
          <p:cNvPicPr>
            <a:picLocks noChangeAspect="1" noChangeArrowheads="1"/>
          </p:cNvPicPr>
          <p:nvPr/>
        </p:nvPicPr>
        <p:blipFill>
          <a:blip r:embed="rId3" cstate="print"/>
          <a:srcRect/>
          <a:stretch>
            <a:fillRect/>
          </a:stretch>
        </p:blipFill>
        <p:spPr bwMode="auto">
          <a:xfrm>
            <a:off x="0" y="332656"/>
            <a:ext cx="8892480" cy="614674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l="43945" t="39062" r="9179" b="6250"/>
          <a:stretch>
            <a:fillRect/>
          </a:stretch>
        </p:blipFill>
        <p:spPr bwMode="auto">
          <a:xfrm>
            <a:off x="1428728" y="428604"/>
            <a:ext cx="7215238" cy="6000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15016"/>
            <a:ext cx="8183880" cy="928694"/>
          </a:xfrm>
        </p:spPr>
        <p:txBody>
          <a:bodyPr/>
          <a:lstStyle/>
          <a:p>
            <a:r>
              <a:rPr lang="en-GB" dirty="0" smtClean="0"/>
              <a:t>Distribution in Dublin/ city</a:t>
            </a:r>
            <a:endParaRPr lang="en-US" dirty="0"/>
          </a:p>
        </p:txBody>
      </p:sp>
      <p:sp>
        <p:nvSpPr>
          <p:cNvPr id="3" name="Content Placeholder 2"/>
          <p:cNvSpPr>
            <a:spLocks noGrp="1"/>
          </p:cNvSpPr>
          <p:nvPr>
            <p:ph idx="1"/>
          </p:nvPr>
        </p:nvSpPr>
        <p:spPr>
          <a:xfrm>
            <a:off x="502920" y="530352"/>
            <a:ext cx="8183880" cy="5470416"/>
          </a:xfrm>
        </p:spPr>
        <p:txBody>
          <a:bodyPr>
            <a:noAutofit/>
          </a:bodyPr>
          <a:lstStyle/>
          <a:p>
            <a:r>
              <a:rPr lang="en-GB" sz="3000" dirty="0" smtClean="0">
                <a:solidFill>
                  <a:srgbClr val="00B050"/>
                </a:solidFill>
              </a:rPr>
              <a:t>New towns </a:t>
            </a:r>
            <a:r>
              <a:rPr lang="en-GB" sz="3000" dirty="0" smtClean="0"/>
              <a:t>(Tallaght) and the suburbs (</a:t>
            </a:r>
            <a:r>
              <a:rPr lang="en-GB" sz="3000" dirty="0" err="1" smtClean="0"/>
              <a:t>Templogue</a:t>
            </a:r>
            <a:r>
              <a:rPr lang="en-GB" sz="3000" dirty="0" smtClean="0">
                <a:solidFill>
                  <a:srgbClr val="00B050"/>
                </a:solidFill>
              </a:rPr>
              <a:t>) have residential functions </a:t>
            </a:r>
            <a:r>
              <a:rPr lang="en-GB" sz="3000" dirty="0" smtClean="0"/>
              <a:t>so have high population densities. Dublin can only develop in one direction because of the airport to the north and the Wicklow mountains to the South </a:t>
            </a:r>
            <a:endParaRPr lang="en-US" sz="3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print"/>
          <a:srcRect l="41543" t="38294" r="7118" b="6646"/>
          <a:stretch>
            <a:fillRect/>
          </a:stretch>
        </p:blipFill>
        <p:spPr bwMode="auto">
          <a:xfrm>
            <a:off x="1357290" y="500042"/>
            <a:ext cx="7016370" cy="6072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print"/>
          <a:srcRect l="43681" t="42044" r="1695" b="9957"/>
          <a:stretch>
            <a:fillRect/>
          </a:stretch>
        </p:blipFill>
        <p:spPr bwMode="auto">
          <a:xfrm>
            <a:off x="395536" y="620688"/>
            <a:ext cx="8487943"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cstate="print"/>
          <a:srcRect/>
          <a:stretch>
            <a:fillRect/>
          </a:stretch>
        </p:blipFill>
        <p:spPr bwMode="auto">
          <a:xfrm>
            <a:off x="1331640" y="332656"/>
            <a:ext cx="6768752" cy="60038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a:stretch>
            <a:fillRect/>
          </a:stretch>
        </p:blipFill>
        <p:spPr bwMode="auto">
          <a:xfrm>
            <a:off x="2547938" y="839788"/>
            <a:ext cx="4046537" cy="5183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755576" y="908720"/>
            <a:ext cx="7376963" cy="4875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US" dirty="0"/>
          </a:p>
        </p:txBody>
      </p:sp>
      <p:sp>
        <p:nvSpPr>
          <p:cNvPr id="3" name="Content Placeholder 2"/>
          <p:cNvSpPr>
            <a:spLocks noGrp="1"/>
          </p:cNvSpPr>
          <p:nvPr>
            <p:ph idx="1"/>
          </p:nvPr>
        </p:nvSpPr>
        <p:spPr/>
        <p:txBody>
          <a:bodyPr>
            <a:normAutofit lnSpcReduction="10000"/>
          </a:bodyPr>
          <a:lstStyle/>
          <a:p>
            <a:pPr marL="596646" indent="-514350">
              <a:buFont typeface="+mj-lt"/>
              <a:buAutoNum type="arabicPeriod"/>
            </a:pPr>
            <a:r>
              <a:rPr lang="en-GB" dirty="0" smtClean="0"/>
              <a:t>Outline the factors that influenced Ireland population distribution.</a:t>
            </a:r>
          </a:p>
          <a:p>
            <a:pPr marL="596646" indent="-514350">
              <a:buFont typeface="+mj-lt"/>
              <a:buAutoNum type="arabicPeriod"/>
            </a:pPr>
            <a:r>
              <a:rPr lang="en-GB" dirty="0" smtClean="0"/>
              <a:t>Account for the population variations within Dublin.</a:t>
            </a:r>
          </a:p>
          <a:p>
            <a:pPr marL="596646" indent="-514350">
              <a:buFont typeface="+mj-lt"/>
              <a:buAutoNum type="arabicPeriod"/>
            </a:pPr>
            <a:r>
              <a:rPr lang="en-GB" dirty="0" smtClean="0"/>
              <a:t>Where is the highest population densities in Ireland and give reasons for this?</a:t>
            </a:r>
          </a:p>
          <a:p>
            <a:pPr marL="596646" indent="-514350">
              <a:buFont typeface="+mj-lt"/>
              <a:buAutoNum type="arabicPeriod"/>
            </a:pPr>
            <a:r>
              <a:rPr lang="en-GB" dirty="0" smtClean="0"/>
              <a:t>Where is the lowest population densities in Ireland and give reasons for this?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solidFill>
                  <a:srgbClr val="00B050"/>
                </a:solidFill>
              </a:rPr>
              <a:t>Population Density and Distribution</a:t>
            </a:r>
            <a:endParaRPr lang="en-US" dirty="0">
              <a:solidFill>
                <a:srgbClr val="00B050"/>
              </a:solidFill>
            </a:endParaRPr>
          </a:p>
        </p:txBody>
      </p:sp>
      <p:sp>
        <p:nvSpPr>
          <p:cNvPr id="3" name="Content Placeholder 2"/>
          <p:cNvSpPr>
            <a:spLocks noGrp="1"/>
          </p:cNvSpPr>
          <p:nvPr>
            <p:ph idx="1"/>
          </p:nvPr>
        </p:nvSpPr>
        <p:spPr/>
        <p:txBody>
          <a:bodyPr/>
          <a:lstStyle/>
          <a:p>
            <a:endParaRPr lang="en-US" dirty="0"/>
          </a:p>
        </p:txBody>
      </p:sp>
      <p:pic>
        <p:nvPicPr>
          <p:cNvPr id="434178" name="Picture 2" descr="http://earthtrends.wri.org/images/maps/4_m_Globalpopdens_md.gif"/>
          <p:cNvPicPr>
            <a:picLocks noChangeAspect="1" noChangeArrowheads="1"/>
          </p:cNvPicPr>
          <p:nvPr/>
        </p:nvPicPr>
        <p:blipFill>
          <a:blip r:embed="rId3" cstate="print"/>
          <a:srcRect/>
          <a:stretch>
            <a:fillRect/>
          </a:stretch>
        </p:blipFill>
        <p:spPr bwMode="auto">
          <a:xfrm>
            <a:off x="755576" y="1340768"/>
            <a:ext cx="8180271" cy="532859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2"/>
          </p:nvPr>
        </p:nvSpPr>
        <p:spPr/>
        <p:txBody>
          <a:bodyPr/>
          <a:lstStyle/>
          <a:p>
            <a:endParaRPr lang="en-US"/>
          </a:p>
        </p:txBody>
      </p:sp>
      <p:sp>
        <p:nvSpPr>
          <p:cNvPr id="5" name="Content Placeholder 4"/>
          <p:cNvSpPr>
            <a:spLocks noGrp="1"/>
          </p:cNvSpPr>
          <p:nvPr>
            <p:ph sz="half" idx="1"/>
          </p:nvPr>
        </p:nvSpPr>
        <p:spPr/>
        <p:txBody>
          <a:bodyPr>
            <a:normAutofit/>
          </a:bodyPr>
          <a:lstStyle/>
          <a:p>
            <a:pPr>
              <a:buNone/>
            </a:pPr>
            <a:r>
              <a:rPr lang="en-IE" sz="4800" dirty="0" smtClean="0"/>
              <a:t>3. Change of population over time</a:t>
            </a:r>
            <a:endParaRPr lang="en-US" sz="4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IE" dirty="0" smtClean="0"/>
              <a:t>The population of the world increases if the birth rate is higher than the death rate.</a:t>
            </a:r>
          </a:p>
          <a:p>
            <a:r>
              <a:rPr lang="en-IE" dirty="0" smtClean="0"/>
              <a:t>The </a:t>
            </a:r>
            <a:r>
              <a:rPr lang="en-IE" dirty="0" smtClean="0">
                <a:solidFill>
                  <a:srgbClr val="00B050"/>
                </a:solidFill>
              </a:rPr>
              <a:t>birth rate </a:t>
            </a:r>
            <a:r>
              <a:rPr lang="en-IE" dirty="0" smtClean="0"/>
              <a:t>is the number of </a:t>
            </a:r>
            <a:r>
              <a:rPr lang="en-IE" dirty="0" smtClean="0">
                <a:solidFill>
                  <a:srgbClr val="00B050"/>
                </a:solidFill>
              </a:rPr>
              <a:t>births per 1000 </a:t>
            </a:r>
            <a:r>
              <a:rPr lang="en-IE" dirty="0" smtClean="0"/>
              <a:t>of the population</a:t>
            </a:r>
          </a:p>
          <a:p>
            <a:r>
              <a:rPr lang="en-IE" dirty="0" smtClean="0"/>
              <a:t>The </a:t>
            </a:r>
            <a:r>
              <a:rPr lang="en-IE" dirty="0" smtClean="0">
                <a:solidFill>
                  <a:srgbClr val="00B050"/>
                </a:solidFill>
              </a:rPr>
              <a:t>death rate </a:t>
            </a:r>
            <a:r>
              <a:rPr lang="en-IE" dirty="0" smtClean="0"/>
              <a:t>is the number of </a:t>
            </a:r>
            <a:r>
              <a:rPr lang="en-IE" dirty="0" smtClean="0">
                <a:solidFill>
                  <a:srgbClr val="00B050"/>
                </a:solidFill>
              </a:rPr>
              <a:t>deaths per 1000</a:t>
            </a:r>
            <a:r>
              <a:rPr lang="en-IE" dirty="0" smtClean="0"/>
              <a:t> of the population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1426" name="Picture 2"/>
          <p:cNvPicPr>
            <a:picLocks noChangeAspect="1" noChangeArrowheads="1"/>
          </p:cNvPicPr>
          <p:nvPr/>
        </p:nvPicPr>
        <p:blipFill>
          <a:blip r:embed="rId3" cstate="print"/>
          <a:srcRect l="24170" t="17578" r="26025" b="4297"/>
          <a:stretch>
            <a:fillRect/>
          </a:stretch>
        </p:blipFill>
        <p:spPr bwMode="auto">
          <a:xfrm>
            <a:off x="0" y="285728"/>
            <a:ext cx="9144000" cy="6572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Fertility Rates</a:t>
            </a:r>
            <a:endParaRPr lang="en-US" dirty="0"/>
          </a:p>
        </p:txBody>
      </p:sp>
      <p:sp>
        <p:nvSpPr>
          <p:cNvPr id="3" name="Content Placeholder 2"/>
          <p:cNvSpPr>
            <a:spLocks noGrp="1"/>
          </p:cNvSpPr>
          <p:nvPr>
            <p:ph idx="1"/>
          </p:nvPr>
        </p:nvSpPr>
        <p:spPr/>
        <p:txBody>
          <a:bodyPr>
            <a:normAutofit/>
          </a:bodyPr>
          <a:lstStyle/>
          <a:p>
            <a:r>
              <a:rPr lang="en-IE" dirty="0" smtClean="0"/>
              <a:t>The </a:t>
            </a:r>
            <a:r>
              <a:rPr lang="en-IE" dirty="0" smtClean="0">
                <a:solidFill>
                  <a:srgbClr val="00B050"/>
                </a:solidFill>
              </a:rPr>
              <a:t>total fertility rate </a:t>
            </a:r>
            <a:r>
              <a:rPr lang="en-IE" dirty="0" smtClean="0"/>
              <a:t>(TFR) is defined as the </a:t>
            </a:r>
            <a:r>
              <a:rPr lang="en-IE" dirty="0" smtClean="0">
                <a:solidFill>
                  <a:srgbClr val="00B050"/>
                </a:solidFill>
              </a:rPr>
              <a:t>average number of children born to women during their reproduction years</a:t>
            </a:r>
            <a:r>
              <a:rPr lang="en-IE" dirty="0" smtClean="0"/>
              <a:t>.</a:t>
            </a:r>
          </a:p>
          <a:p>
            <a:r>
              <a:rPr lang="en-IE" dirty="0" smtClean="0"/>
              <a:t>For a country to replace its population it must have a </a:t>
            </a:r>
            <a:r>
              <a:rPr lang="en-IE" dirty="0" smtClean="0">
                <a:solidFill>
                  <a:srgbClr val="00B050"/>
                </a:solidFill>
              </a:rPr>
              <a:t>TFR of 2.1 children per woman. Ireland has a TFR of 2.1.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dirty="0" smtClean="0"/>
              <a:t>Reasons for high low/ birth rates.</a:t>
            </a: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influencing birth/death rates</a:t>
            </a:r>
            <a:endParaRPr lang="en-US" dirty="0"/>
          </a:p>
        </p:txBody>
      </p:sp>
      <p:sp>
        <p:nvSpPr>
          <p:cNvPr id="3" name="Content Placeholder 2"/>
          <p:cNvSpPr>
            <a:spLocks noGrp="1"/>
          </p:cNvSpPr>
          <p:nvPr>
            <p:ph idx="1"/>
          </p:nvPr>
        </p:nvSpPr>
        <p:spPr/>
        <p:txBody>
          <a:bodyPr/>
          <a:lstStyle/>
          <a:p>
            <a:pPr marL="596646" indent="-514350">
              <a:buFont typeface="+mj-lt"/>
              <a:buAutoNum type="arabicPeriod"/>
            </a:pPr>
            <a:r>
              <a:rPr lang="en-IE" dirty="0" smtClean="0"/>
              <a:t>Education and Status of women. (Social)</a:t>
            </a:r>
          </a:p>
          <a:p>
            <a:pPr marL="596646" indent="-514350">
              <a:buFont typeface="+mj-lt"/>
              <a:buAutoNum type="arabicPeriod"/>
            </a:pPr>
            <a:r>
              <a:rPr lang="en-IE" dirty="0" smtClean="0"/>
              <a:t>Standards of living (Economic)</a:t>
            </a:r>
          </a:p>
          <a:p>
            <a:pPr marL="596646" indent="-514350">
              <a:buFont typeface="+mj-lt"/>
              <a:buAutoNum type="arabicPeriod"/>
            </a:pPr>
            <a:r>
              <a:rPr lang="en-IE" dirty="0" smtClean="0"/>
              <a:t>Government policy (Social)</a:t>
            </a:r>
          </a:p>
          <a:p>
            <a:pPr marL="596646" indent="-514350">
              <a:buFont typeface="+mj-lt"/>
              <a:buAutoNum type="arabicPeriod"/>
            </a:pPr>
            <a:r>
              <a:rPr lang="en-IE" dirty="0" smtClean="0"/>
              <a:t>Religion, Society and customs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1. Women in society</a:t>
            </a:r>
            <a:endParaRPr lang="en-US" dirty="0"/>
          </a:p>
        </p:txBody>
      </p:sp>
      <p:sp>
        <p:nvSpPr>
          <p:cNvPr id="3" name="Content Placeholder 2"/>
          <p:cNvSpPr>
            <a:spLocks noGrp="1"/>
          </p:cNvSpPr>
          <p:nvPr>
            <p:ph idx="1"/>
          </p:nvPr>
        </p:nvSpPr>
        <p:spPr/>
        <p:txBody>
          <a:bodyPr>
            <a:normAutofit lnSpcReduction="10000"/>
          </a:bodyPr>
          <a:lstStyle/>
          <a:p>
            <a:r>
              <a:rPr lang="en-IE" dirty="0" smtClean="0"/>
              <a:t>Education allows women to </a:t>
            </a:r>
            <a:r>
              <a:rPr lang="en-IE" dirty="0" smtClean="0">
                <a:solidFill>
                  <a:srgbClr val="00B050"/>
                </a:solidFill>
              </a:rPr>
              <a:t>make informed decisions</a:t>
            </a:r>
            <a:r>
              <a:rPr lang="en-IE" dirty="0" smtClean="0"/>
              <a:t> about their family size. In addition by staying in the education system a woman </a:t>
            </a:r>
            <a:r>
              <a:rPr lang="en-IE" dirty="0" smtClean="0">
                <a:solidFill>
                  <a:srgbClr val="00B050"/>
                </a:solidFill>
              </a:rPr>
              <a:t>delays having children until her formal education is over</a:t>
            </a:r>
            <a:r>
              <a:rPr lang="en-IE" dirty="0" smtClean="0"/>
              <a:t>. </a:t>
            </a:r>
          </a:p>
          <a:p>
            <a:r>
              <a:rPr lang="en-IE" dirty="0" smtClean="0"/>
              <a:t>Educating women about </a:t>
            </a:r>
            <a:r>
              <a:rPr lang="en-IE" dirty="0" smtClean="0">
                <a:solidFill>
                  <a:srgbClr val="00B050"/>
                </a:solidFill>
              </a:rPr>
              <a:t>improvements in healthcare and nutrition </a:t>
            </a:r>
            <a:r>
              <a:rPr lang="en-IE" dirty="0" smtClean="0"/>
              <a:t>also lower death rates.</a:t>
            </a:r>
          </a:p>
          <a:p>
            <a:r>
              <a:rPr lang="en-IE" dirty="0" smtClean="0"/>
              <a:t>Better </a:t>
            </a:r>
            <a:r>
              <a:rPr lang="en-IE" dirty="0" smtClean="0">
                <a:solidFill>
                  <a:srgbClr val="00B050"/>
                </a:solidFill>
              </a:rPr>
              <a:t>job opportunities </a:t>
            </a:r>
            <a:r>
              <a:rPr lang="en-IE" dirty="0" smtClean="0"/>
              <a:t>lead to family planning</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85378" name="Picture 2" descr="http://www.pemberley.com/janeinfo/ppv1n19b.jpg"/>
          <p:cNvPicPr>
            <a:picLocks noChangeAspect="1" noChangeArrowheads="1"/>
          </p:cNvPicPr>
          <p:nvPr/>
        </p:nvPicPr>
        <p:blipFill>
          <a:blip r:embed="rId3" cstate="print"/>
          <a:srcRect/>
          <a:stretch>
            <a:fillRect/>
          </a:stretch>
        </p:blipFill>
        <p:spPr bwMode="auto">
          <a:xfrm>
            <a:off x="0" y="620688"/>
            <a:ext cx="4536504" cy="5688632"/>
          </a:xfrm>
          <a:prstGeom prst="rect">
            <a:avLst/>
          </a:prstGeom>
          <a:noFill/>
        </p:spPr>
      </p:pic>
      <p:pic>
        <p:nvPicPr>
          <p:cNvPr id="485380" name="Picture 4" descr="http://1.bp.blogspot.com/_ax5ZIdFoW1U/SeWwtC1lM-I/AAAAAAAAOso/WdYKF1KQPF0/s400/female-military-school-columbia-11.jpg"/>
          <p:cNvPicPr>
            <a:picLocks noChangeAspect="1" noChangeArrowheads="1"/>
          </p:cNvPicPr>
          <p:nvPr/>
        </p:nvPicPr>
        <p:blipFill>
          <a:blip r:embed="rId4" cstate="print"/>
          <a:srcRect/>
          <a:stretch>
            <a:fillRect/>
          </a:stretch>
        </p:blipFill>
        <p:spPr bwMode="auto">
          <a:xfrm>
            <a:off x="4427984" y="692696"/>
            <a:ext cx="4716016" cy="5589241"/>
          </a:xfrm>
          <a:prstGeom prst="rect">
            <a:avLst/>
          </a:prstGeom>
          <a:noFill/>
        </p:spPr>
      </p:pic>
      <p:sp>
        <p:nvSpPr>
          <p:cNvPr id="6" name="Right Arrow 5"/>
          <p:cNvSpPr/>
          <p:nvPr/>
        </p:nvSpPr>
        <p:spPr>
          <a:xfrm>
            <a:off x="3707904" y="4581128"/>
            <a:ext cx="1296144" cy="8640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2. Standard of living</a:t>
            </a:r>
            <a:endParaRPr lang="en-US" dirty="0"/>
          </a:p>
        </p:txBody>
      </p:sp>
      <p:sp>
        <p:nvSpPr>
          <p:cNvPr id="3" name="Content Placeholder 2"/>
          <p:cNvSpPr>
            <a:spLocks noGrp="1"/>
          </p:cNvSpPr>
          <p:nvPr>
            <p:ph idx="1"/>
          </p:nvPr>
        </p:nvSpPr>
        <p:spPr/>
        <p:txBody>
          <a:bodyPr/>
          <a:lstStyle/>
          <a:p>
            <a:r>
              <a:rPr lang="en-IE" dirty="0" smtClean="0"/>
              <a:t>Countries with a high standard of living tend to have low birth rates and death rates. The cost of </a:t>
            </a:r>
            <a:r>
              <a:rPr lang="en-IE" dirty="0" smtClean="0">
                <a:solidFill>
                  <a:srgbClr val="00B050"/>
                </a:solidFill>
              </a:rPr>
              <a:t>raising a child in Ireland is approximately 10,000$ a year</a:t>
            </a:r>
            <a:r>
              <a:rPr lang="en-IE" dirty="0" smtClean="0"/>
              <a:t>. </a:t>
            </a:r>
          </a:p>
          <a:p>
            <a:r>
              <a:rPr lang="en-IE" dirty="0" smtClean="0">
                <a:solidFill>
                  <a:srgbClr val="00B050"/>
                </a:solidFill>
              </a:rPr>
              <a:t>High levels of healthcare </a:t>
            </a:r>
            <a:r>
              <a:rPr lang="en-IE" dirty="0" smtClean="0"/>
              <a:t>are associated with economic development as well as clean water and sewage systems. This means </a:t>
            </a:r>
            <a:r>
              <a:rPr lang="en-IE" dirty="0" smtClean="0">
                <a:solidFill>
                  <a:srgbClr val="00B050"/>
                </a:solidFill>
              </a:rPr>
              <a:t>infant mortality rates are low</a:t>
            </a:r>
            <a:r>
              <a:rPr lang="en-IE" dirty="0" smtClean="0"/>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7428" name="Picture 4" descr="http://www.ohdeedoh.com/uimages/ohdeedoh/2008-06-03-child%20cost%20calculator.jpg"/>
          <p:cNvPicPr>
            <a:picLocks noChangeAspect="1" noChangeArrowheads="1"/>
          </p:cNvPicPr>
          <p:nvPr/>
        </p:nvPicPr>
        <p:blipFill>
          <a:blip r:embed="rId3" cstate="print"/>
          <a:srcRect/>
          <a:stretch>
            <a:fillRect/>
          </a:stretch>
        </p:blipFill>
        <p:spPr bwMode="auto">
          <a:xfrm>
            <a:off x="251520" y="332656"/>
            <a:ext cx="5040560" cy="6264698"/>
          </a:xfrm>
          <a:prstGeom prst="rect">
            <a:avLst/>
          </a:prstGeom>
          <a:noFill/>
        </p:spPr>
      </p:pic>
      <p:pic>
        <p:nvPicPr>
          <p:cNvPr id="487430" name="Picture 6" descr="http://img.ehow.com/article-page-main/ehow/images/a06/h2/m0/child-expenses-california-state-law-800x800.jpg"/>
          <p:cNvPicPr>
            <a:picLocks noChangeAspect="1" noChangeArrowheads="1"/>
          </p:cNvPicPr>
          <p:nvPr/>
        </p:nvPicPr>
        <p:blipFill>
          <a:blip r:embed="rId4" cstate="print"/>
          <a:srcRect/>
          <a:stretch>
            <a:fillRect/>
          </a:stretch>
        </p:blipFill>
        <p:spPr bwMode="auto">
          <a:xfrm>
            <a:off x="5508104" y="3365860"/>
            <a:ext cx="3312368" cy="323876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Population Distribution and Density</a:t>
            </a:r>
            <a:endParaRPr lang="en-US" dirty="0"/>
          </a:p>
        </p:txBody>
      </p:sp>
      <p:sp>
        <p:nvSpPr>
          <p:cNvPr id="3" name="Content Placeholder 2"/>
          <p:cNvSpPr>
            <a:spLocks noGrp="1"/>
          </p:cNvSpPr>
          <p:nvPr>
            <p:ph idx="1"/>
          </p:nvPr>
        </p:nvSpPr>
        <p:spPr/>
        <p:txBody>
          <a:bodyPr/>
          <a:lstStyle/>
          <a:p>
            <a:r>
              <a:rPr lang="en-GB" dirty="0" smtClean="0"/>
              <a:t>Population </a:t>
            </a:r>
            <a:r>
              <a:rPr lang="en-GB" dirty="0" smtClean="0">
                <a:solidFill>
                  <a:srgbClr val="00B050"/>
                </a:solidFill>
              </a:rPr>
              <a:t>distribution</a:t>
            </a:r>
            <a:r>
              <a:rPr lang="en-GB" dirty="0" smtClean="0"/>
              <a:t> refers to the way that people are </a:t>
            </a:r>
            <a:r>
              <a:rPr lang="en-GB" dirty="0" smtClean="0">
                <a:solidFill>
                  <a:srgbClr val="00B050"/>
                </a:solidFill>
              </a:rPr>
              <a:t>spread out </a:t>
            </a:r>
            <a:r>
              <a:rPr lang="en-GB" dirty="0" smtClean="0"/>
              <a:t>over the earths.</a:t>
            </a:r>
          </a:p>
          <a:p>
            <a:endParaRPr lang="en-GB" dirty="0" smtClean="0"/>
          </a:p>
          <a:p>
            <a:r>
              <a:rPr lang="en-GB" dirty="0" smtClean="0"/>
              <a:t>Population </a:t>
            </a:r>
            <a:r>
              <a:rPr lang="en-GB" dirty="0" smtClean="0">
                <a:solidFill>
                  <a:srgbClr val="00B050"/>
                </a:solidFill>
              </a:rPr>
              <a:t>density</a:t>
            </a:r>
            <a:r>
              <a:rPr lang="en-GB" dirty="0" smtClean="0"/>
              <a:t> refers to </a:t>
            </a:r>
            <a:r>
              <a:rPr lang="en-GB" dirty="0" smtClean="0">
                <a:solidFill>
                  <a:srgbClr val="00B050"/>
                </a:solidFill>
              </a:rPr>
              <a:t>number of people in a square kilometre.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2. Standard of living</a:t>
            </a:r>
            <a:endParaRPr lang="en-US" dirty="0"/>
          </a:p>
        </p:txBody>
      </p:sp>
      <p:sp>
        <p:nvSpPr>
          <p:cNvPr id="3" name="Content Placeholder 2"/>
          <p:cNvSpPr>
            <a:spLocks noGrp="1"/>
          </p:cNvSpPr>
          <p:nvPr>
            <p:ph idx="1"/>
          </p:nvPr>
        </p:nvSpPr>
        <p:spPr/>
        <p:txBody>
          <a:bodyPr>
            <a:normAutofit fontScale="92500" lnSpcReduction="20000"/>
          </a:bodyPr>
          <a:lstStyle/>
          <a:p>
            <a:r>
              <a:rPr lang="en-IE" dirty="0" smtClean="0"/>
              <a:t>In less developed countries (LDC) where there is </a:t>
            </a:r>
            <a:r>
              <a:rPr lang="en-IE" dirty="0" smtClean="0">
                <a:solidFill>
                  <a:srgbClr val="00B050"/>
                </a:solidFill>
              </a:rPr>
              <a:t>no government support </a:t>
            </a:r>
            <a:r>
              <a:rPr lang="en-IE" dirty="0" smtClean="0"/>
              <a:t>for the elderly or sick, </a:t>
            </a:r>
            <a:r>
              <a:rPr lang="en-IE" dirty="0" smtClean="0">
                <a:solidFill>
                  <a:srgbClr val="00B050"/>
                </a:solidFill>
              </a:rPr>
              <a:t>large families are an economic advantage </a:t>
            </a:r>
            <a:r>
              <a:rPr lang="en-IE" dirty="0" smtClean="0"/>
              <a:t>as children look after parents and grandparents.</a:t>
            </a:r>
          </a:p>
          <a:p>
            <a:r>
              <a:rPr lang="en-IE" dirty="0" smtClean="0"/>
              <a:t>In LDC </a:t>
            </a:r>
            <a:r>
              <a:rPr lang="en-IE" dirty="0" smtClean="0">
                <a:solidFill>
                  <a:srgbClr val="00B050"/>
                </a:solidFill>
              </a:rPr>
              <a:t>access to medical care is difficult and expensive</a:t>
            </a:r>
            <a:r>
              <a:rPr lang="en-IE" dirty="0" smtClean="0"/>
              <a:t>.</a:t>
            </a:r>
          </a:p>
          <a:p>
            <a:r>
              <a:rPr lang="en-IE" dirty="0" smtClean="0">
                <a:solidFill>
                  <a:srgbClr val="00B050"/>
                </a:solidFill>
              </a:rPr>
              <a:t>Clean water and sewage facilities are often lacking</a:t>
            </a:r>
            <a:r>
              <a:rPr lang="en-IE" dirty="0" smtClean="0"/>
              <a:t>. Infant mortality rates are high as well as adult death rates.</a:t>
            </a:r>
          </a:p>
          <a:p>
            <a:r>
              <a:rPr lang="en-IE" dirty="0" smtClean="0"/>
              <a:t>Hence </a:t>
            </a:r>
            <a:r>
              <a:rPr lang="en-IE" dirty="0" smtClean="0">
                <a:solidFill>
                  <a:srgbClr val="00B050"/>
                </a:solidFill>
              </a:rPr>
              <a:t>birth rates are high as parents cannot be sure that their children will survive.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9474" name="Picture 2" descr="http://mset.rst2.edu/portfolios/g/graziano_e/brains/final/Images/refugeecamp_dirty_water.jpg"/>
          <p:cNvPicPr>
            <a:picLocks noChangeAspect="1" noChangeArrowheads="1"/>
          </p:cNvPicPr>
          <p:nvPr/>
        </p:nvPicPr>
        <p:blipFill>
          <a:blip r:embed="rId3" cstate="print"/>
          <a:srcRect/>
          <a:stretch>
            <a:fillRect/>
          </a:stretch>
        </p:blipFill>
        <p:spPr bwMode="auto">
          <a:xfrm>
            <a:off x="683568" y="3573016"/>
            <a:ext cx="7308304" cy="3284984"/>
          </a:xfrm>
          <a:prstGeom prst="rect">
            <a:avLst/>
          </a:prstGeom>
          <a:noFill/>
        </p:spPr>
      </p:pic>
      <p:pic>
        <p:nvPicPr>
          <p:cNvPr id="489476" name="Picture 4" descr="http://4.bp.blogspot.com/_OuOSJPCL1GE/TSTVJKplpcI/AAAAAAAAABQ/jBG9MIE1WLk/s1600/dirty_water.jpg"/>
          <p:cNvPicPr>
            <a:picLocks noChangeAspect="1" noChangeArrowheads="1"/>
          </p:cNvPicPr>
          <p:nvPr/>
        </p:nvPicPr>
        <p:blipFill>
          <a:blip r:embed="rId4" cstate="print"/>
          <a:srcRect/>
          <a:stretch>
            <a:fillRect/>
          </a:stretch>
        </p:blipFill>
        <p:spPr bwMode="auto">
          <a:xfrm>
            <a:off x="395536" y="0"/>
            <a:ext cx="7740352" cy="340042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3. Government Policy</a:t>
            </a:r>
            <a:endParaRPr lang="en-US" dirty="0"/>
          </a:p>
        </p:txBody>
      </p:sp>
      <p:sp>
        <p:nvSpPr>
          <p:cNvPr id="3" name="Content Placeholder 2"/>
          <p:cNvSpPr>
            <a:spLocks noGrp="1"/>
          </p:cNvSpPr>
          <p:nvPr>
            <p:ph idx="1"/>
          </p:nvPr>
        </p:nvSpPr>
        <p:spPr/>
        <p:txBody>
          <a:bodyPr>
            <a:normAutofit lnSpcReduction="10000"/>
          </a:bodyPr>
          <a:lstStyle/>
          <a:p>
            <a:r>
              <a:rPr lang="en-IE" dirty="0" smtClean="0"/>
              <a:t>China has a </a:t>
            </a:r>
            <a:r>
              <a:rPr lang="en-IE" dirty="0" smtClean="0">
                <a:solidFill>
                  <a:srgbClr val="00B050"/>
                </a:solidFill>
              </a:rPr>
              <a:t>one child per family policy </a:t>
            </a:r>
            <a:r>
              <a:rPr lang="en-IE" dirty="0" smtClean="0"/>
              <a:t>since 1974, which is to last 100 years. This policy is less strictly applied in rural areas where two children are allowed. </a:t>
            </a:r>
            <a:r>
              <a:rPr lang="en-IE" dirty="0" smtClean="0">
                <a:solidFill>
                  <a:srgbClr val="00B050"/>
                </a:solidFill>
              </a:rPr>
              <a:t>Scans are banned in some areas</a:t>
            </a:r>
            <a:r>
              <a:rPr lang="en-IE" dirty="0" smtClean="0"/>
              <a:t>.</a:t>
            </a:r>
          </a:p>
          <a:p>
            <a:r>
              <a:rPr lang="en-IE" dirty="0" smtClean="0"/>
              <a:t>In Romania during the 1960s low birth rates were a risk for future economic development.  Romania </a:t>
            </a:r>
            <a:r>
              <a:rPr lang="en-IE" dirty="0" smtClean="0">
                <a:solidFill>
                  <a:srgbClr val="00B050"/>
                </a:solidFill>
              </a:rPr>
              <a:t>outlawed abortion and banned the importation or manufacturing of contraceptives</a:t>
            </a:r>
            <a:r>
              <a:rPr lang="en-IE" dirty="0" smtClean="0"/>
              <a:t>.</a:t>
            </a:r>
          </a:p>
          <a:p>
            <a:endParaRPr lang="en-IE"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22" name="Picture 2" descr="http://4.bp.blogspot.com/_30TpBo-V_Ds/TTmMZo0umrI/AAAAAAAAAWg/4C0RmDZ2BiI/s1600/China%2BOne%2BChild%2BPoster%2BDepopulation.jpg"/>
          <p:cNvPicPr>
            <a:picLocks noChangeAspect="1" noChangeArrowheads="1"/>
          </p:cNvPicPr>
          <p:nvPr/>
        </p:nvPicPr>
        <p:blipFill>
          <a:blip r:embed="rId3" cstate="print"/>
          <a:srcRect/>
          <a:stretch>
            <a:fillRect/>
          </a:stretch>
        </p:blipFill>
        <p:spPr bwMode="auto">
          <a:xfrm>
            <a:off x="251520" y="206134"/>
            <a:ext cx="8568952" cy="642671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a:stretch>
            <a:fillRect/>
          </a:stretch>
        </p:blipFill>
        <p:spPr bwMode="auto">
          <a:xfrm>
            <a:off x="323850" y="960438"/>
            <a:ext cx="8424863" cy="5556250"/>
          </a:xfrm>
          <a:prstGeom prst="rect">
            <a:avLst/>
          </a:prstGeom>
          <a:noFill/>
          <a:ln w="9525">
            <a:noFill/>
            <a:miter lim="800000"/>
            <a:headEnd/>
            <a:tailEnd/>
          </a:ln>
        </p:spPr>
      </p:pic>
      <p:sp>
        <p:nvSpPr>
          <p:cNvPr id="8195" name="Title 1"/>
          <p:cNvSpPr txBox="1">
            <a:spLocks/>
          </p:cNvSpPr>
          <p:nvPr/>
        </p:nvSpPr>
        <p:spPr bwMode="auto">
          <a:xfrm>
            <a:off x="0" y="152400"/>
            <a:ext cx="9144000" cy="647700"/>
          </a:xfrm>
          <a:prstGeom prst="rect">
            <a:avLst/>
          </a:prstGeom>
          <a:noFill/>
          <a:ln w="9525">
            <a:noFill/>
            <a:miter lim="800000"/>
            <a:headEnd/>
            <a:tailEnd/>
          </a:ln>
        </p:spPr>
        <p:txBody>
          <a:bodyPr anchor="ctr"/>
          <a:lstStyle/>
          <a:p>
            <a:pPr algn="ctr"/>
            <a:r>
              <a:rPr lang="en-US" sz="1900" b="1">
                <a:solidFill>
                  <a:srgbClr val="002060"/>
                </a:solidFill>
                <a:latin typeface="Trebuchet MS" pitchFamily="34" charset="0"/>
              </a:rPr>
              <a:t>Chapter 1: The Dynamics of Population</a:t>
            </a:r>
            <a:r>
              <a:rPr lang="en-GB" sz="2000">
                <a:solidFill>
                  <a:srgbClr val="002060"/>
                </a:solidFill>
                <a:latin typeface="Trebuchet MS" pitchFamily="34" charset="0"/>
              </a:rPr>
              <a:t/>
            </a:r>
            <a:br>
              <a:rPr lang="en-GB" sz="2000">
                <a:solidFill>
                  <a:srgbClr val="002060"/>
                </a:solidFill>
                <a:latin typeface="Trebuchet MS" pitchFamily="34" charset="0"/>
              </a:rPr>
            </a:br>
            <a:endParaRPr lang="en-GB" sz="2000">
              <a:solidFill>
                <a:srgbClr val="002060"/>
              </a:solidFill>
              <a:latin typeface="Trebuchet MS" pitchFamily="34" charset="0"/>
            </a:endParaRPr>
          </a:p>
        </p:txBody>
      </p:sp>
      <p:sp>
        <p:nvSpPr>
          <p:cNvPr id="2" name="Rounded Rectangle 1"/>
          <p:cNvSpPr/>
          <p:nvPr/>
        </p:nvSpPr>
        <p:spPr>
          <a:xfrm>
            <a:off x="468313" y="1341438"/>
            <a:ext cx="4608512" cy="4951412"/>
          </a:xfrm>
          <a:prstGeom prst="roundRect">
            <a:avLst>
              <a:gd name="adj" fmla="val 5117"/>
            </a:avLst>
          </a:prstGeom>
          <a:solidFill>
            <a:srgbClr val="0070C0">
              <a:alpha val="83922"/>
            </a:srgbClr>
          </a:solidFill>
          <a:ln w="9525">
            <a:solidFill>
              <a:schemeClr val="bg1"/>
            </a:solidFill>
          </a:ln>
          <a:effectLst>
            <a:outerShdw blurRad="88900" dist="76200" dir="2700000" algn="tl"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1747" name="Rectangle 3"/>
          <p:cNvSpPr>
            <a:spLocks noGrp="1"/>
          </p:cNvSpPr>
          <p:nvPr>
            <p:ph type="body" idx="1"/>
          </p:nvPr>
        </p:nvSpPr>
        <p:spPr>
          <a:xfrm>
            <a:off x="323850" y="534988"/>
            <a:ext cx="6408738" cy="661987"/>
          </a:xfrm>
        </p:spPr>
        <p:txBody>
          <a:bodyPr/>
          <a:lstStyle/>
          <a:p>
            <a:pPr>
              <a:buFont typeface="Arial" charset="0"/>
              <a:buNone/>
            </a:pPr>
            <a:r>
              <a:rPr lang="en-US" altLang="ja-JP" sz="2000" b="1" i="1" smtClean="0">
                <a:solidFill>
                  <a:srgbClr val="595959"/>
                </a:solidFill>
                <a:latin typeface="Trebuchet MS" pitchFamily="34" charset="0"/>
              </a:rPr>
              <a:t>   </a:t>
            </a:r>
            <a:r>
              <a:rPr lang="en-US" altLang="ja-JP" sz="1900" b="1" i="1" smtClean="0">
                <a:solidFill>
                  <a:srgbClr val="404040"/>
                </a:solidFill>
                <a:latin typeface="Trebuchet MS" pitchFamily="34" charset="0"/>
              </a:rPr>
              <a:t>China</a:t>
            </a:r>
          </a:p>
        </p:txBody>
      </p:sp>
      <p:sp>
        <p:nvSpPr>
          <p:cNvPr id="3" name="TextBox 2"/>
          <p:cNvSpPr txBox="1">
            <a:spLocks noChangeArrowheads="1"/>
          </p:cNvSpPr>
          <p:nvPr/>
        </p:nvSpPr>
        <p:spPr bwMode="auto">
          <a:xfrm>
            <a:off x="107950" y="836613"/>
            <a:ext cx="4624388"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3000"/>
              </a:lnSpc>
              <a:defRPr/>
            </a:pPr>
            <a:endParaRPr lang="en-US" altLang="ja-JP" sz="2100" i="1" dirty="0" smtClean="0">
              <a:solidFill>
                <a:srgbClr val="969696"/>
              </a:solidFill>
              <a:latin typeface="Trebuchet MS" pitchFamily="34" charset="0"/>
            </a:endParaRPr>
          </a:p>
          <a:p>
            <a:pPr eaLnBrk="1" hangingPunct="1">
              <a:lnSpc>
                <a:spcPts val="2200"/>
              </a:lnSpc>
              <a:defRPr/>
            </a:pPr>
            <a:endParaRPr lang="en-US" altLang="ja-JP" sz="2100" i="1" dirty="0" smtClean="0">
              <a:solidFill>
                <a:srgbClr val="969696"/>
              </a:solidFill>
              <a:latin typeface="Trebuchet MS" pitchFamily="34" charset="0"/>
            </a:endParaRPr>
          </a:p>
          <a:p>
            <a:pPr lvl="1" eaLnBrk="1" hangingPunct="1">
              <a:buClr>
                <a:schemeClr val="bg1"/>
              </a:buClr>
              <a:buFont typeface="Wingdings" pitchFamily="2" charset="2"/>
              <a:buChar char="§"/>
              <a:defRPr/>
            </a:pPr>
            <a:r>
              <a:rPr lang="en-US" altLang="ja-JP" sz="1900" dirty="0" smtClean="0">
                <a:solidFill>
                  <a:schemeClr val="bg1"/>
                </a:solidFill>
                <a:latin typeface="+mj-lt"/>
              </a:rPr>
              <a:t>1949–76 fertility rate 6 per mother</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1979 one-child policy</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Imbalance of sexes: 106.7 to 100 girls</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Increased illegal abortions based on </a:t>
            </a:r>
            <a:br>
              <a:rPr lang="en-US" altLang="ja-JP" sz="1900" dirty="0" smtClean="0">
                <a:solidFill>
                  <a:schemeClr val="bg1"/>
                </a:solidFill>
                <a:latin typeface="+mj-lt"/>
              </a:rPr>
            </a:br>
            <a:r>
              <a:rPr lang="en-US" altLang="ja-JP" sz="1900" dirty="0" smtClean="0">
                <a:solidFill>
                  <a:schemeClr val="bg1"/>
                </a:solidFill>
                <a:latin typeface="+mj-lt"/>
              </a:rPr>
              <a:t>sex, female infanticide</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95.7% of abortions female</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90% of children in orphanages girls</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Moved from stage 2 to 4 in a short </a:t>
            </a:r>
            <a:br>
              <a:rPr lang="en-US" altLang="ja-JP" sz="1900" dirty="0" smtClean="0">
                <a:solidFill>
                  <a:schemeClr val="bg1"/>
                </a:solidFill>
                <a:latin typeface="+mj-lt"/>
              </a:rPr>
            </a:br>
            <a:r>
              <a:rPr lang="en-US" altLang="ja-JP" sz="1900" dirty="0" smtClean="0">
                <a:solidFill>
                  <a:schemeClr val="bg1"/>
                </a:solidFill>
                <a:latin typeface="+mj-lt"/>
              </a:rPr>
              <a:t>period of time</a:t>
            </a:r>
          </a:p>
          <a:p>
            <a:pPr lvl="1" eaLnBrk="1" hangingPunct="1">
              <a:lnSpc>
                <a:spcPts val="1500"/>
              </a:lnSpc>
              <a:buClr>
                <a:schemeClr val="bg1"/>
              </a:buClr>
              <a:buFont typeface="Wingdings" pitchFamily="2" charset="2"/>
              <a:buChar char="§"/>
              <a:defRPr/>
            </a:pPr>
            <a:endParaRPr lang="en-US" altLang="ja-JP" sz="1900" dirty="0" smtClean="0">
              <a:solidFill>
                <a:schemeClr val="bg1"/>
              </a:solidFill>
              <a:latin typeface="+mj-lt"/>
            </a:endParaRPr>
          </a:p>
          <a:p>
            <a:pPr lvl="1" eaLnBrk="1" hangingPunct="1">
              <a:buClr>
                <a:schemeClr val="bg1"/>
              </a:buClr>
              <a:buFont typeface="Wingdings" pitchFamily="2" charset="2"/>
              <a:buChar char="§"/>
              <a:defRPr/>
            </a:pPr>
            <a:r>
              <a:rPr lang="en-US" altLang="ja-JP" sz="1900" dirty="0" smtClean="0">
                <a:solidFill>
                  <a:schemeClr val="bg1"/>
                </a:solidFill>
                <a:latin typeface="+mj-lt"/>
              </a:rPr>
              <a:t>Population still increasing 9 million</a:t>
            </a:r>
            <a:br>
              <a:rPr lang="en-US" altLang="ja-JP" sz="1900" dirty="0" smtClean="0">
                <a:solidFill>
                  <a:schemeClr val="bg1"/>
                </a:solidFill>
                <a:latin typeface="+mj-lt"/>
              </a:rPr>
            </a:br>
            <a:r>
              <a:rPr lang="en-US" altLang="ja-JP" sz="1900" dirty="0" smtClean="0">
                <a:solidFill>
                  <a:schemeClr val="bg1"/>
                </a:solidFill>
                <a:latin typeface="+mj-lt"/>
              </a:rPr>
              <a:t>a year as marrying young</a:t>
            </a:r>
          </a:p>
          <a:p>
            <a:pPr eaLnBrk="1" hangingPunct="1">
              <a:buClr>
                <a:srgbClr val="002060"/>
              </a:buClr>
              <a:buFont typeface="Wingdings" pitchFamily="2" charset="2"/>
              <a:buChar char="§"/>
              <a:defRPr/>
            </a:pPr>
            <a:endParaRPr lang="en-IE" dirty="0" smtClean="0"/>
          </a:p>
        </p:txBody>
      </p:sp>
      <p:pic>
        <p:nvPicPr>
          <p:cNvPr id="5" name="Picture 4"/>
          <p:cNvPicPr>
            <a:picLocks noChangeAspect="1"/>
          </p:cNvPicPr>
          <p:nvPr/>
        </p:nvPicPr>
        <p:blipFill rotWithShape="1">
          <a:blip r:embed="rId4" cstate="print"/>
          <a:srcRect/>
          <a:stretch/>
        </p:blipFill>
        <p:spPr>
          <a:xfrm>
            <a:off x="4805363" y="3933825"/>
            <a:ext cx="3943350" cy="2560638"/>
          </a:xfrm>
          <a:prstGeom prst="rect">
            <a:avLst/>
          </a:prstGeom>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anim calcmode="lin" valueType="num">
                                      <p:cBhvr>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7"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anim calcmode="lin" valueType="num">
                                      <p:cBhvr>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anim calcmode="lin" valueType="num">
                                      <p:cBhvr>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anim calcmode="lin" valueType="num">
                                      <p:cBhvr>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7"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anim calcmode="lin" valueType="num">
                                      <p:cBhvr>
                                        <p:cTn id="5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nodeType="click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fade">
                                      <p:cBhvr>
                                        <p:cTn id="60" dur="500"/>
                                        <p:tgtEl>
                                          <p:spTgt spid="3">
                                            <p:txEl>
                                              <p:pRg st="12" end="12"/>
                                            </p:txEl>
                                          </p:spTgt>
                                        </p:tgtEl>
                                      </p:cBhvr>
                                    </p:animEffect>
                                    <p:anim calcmode="lin" valueType="num">
                                      <p:cBhvr>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7" presetClass="entr" presetSubtype="0"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fade">
                                      <p:cBhvr>
                                        <p:cTn id="67" dur="500"/>
                                        <p:tgtEl>
                                          <p:spTgt spid="3">
                                            <p:txEl>
                                              <p:pRg st="14" end="14"/>
                                            </p:txEl>
                                          </p:spTgt>
                                        </p:tgtEl>
                                      </p:cBhvr>
                                    </p:animEffect>
                                    <p:anim calcmode="lin" valueType="num">
                                      <p:cBhvr>
                                        <p:cTn id="68"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7" presetClass="entr" presetSubtype="0" fill="hold" nodeType="clickEffect">
                                  <p:stCondLst>
                                    <p:cond delay="0"/>
                                  </p:stCondLst>
                                  <p:childTnLst>
                                    <p:set>
                                      <p:cBhvr>
                                        <p:cTn id="73" dur="1" fill="hold">
                                          <p:stCondLst>
                                            <p:cond delay="0"/>
                                          </p:stCondLst>
                                        </p:cTn>
                                        <p:tgtEl>
                                          <p:spTgt spid="3">
                                            <p:txEl>
                                              <p:pRg st="16" end="16"/>
                                            </p:txEl>
                                          </p:spTgt>
                                        </p:tgtEl>
                                        <p:attrNameLst>
                                          <p:attrName>style.visibility</p:attrName>
                                        </p:attrNameLst>
                                      </p:cBhvr>
                                      <p:to>
                                        <p:strVal val="visible"/>
                                      </p:to>
                                    </p:set>
                                    <p:animEffect transition="in" filter="fade">
                                      <p:cBhvr>
                                        <p:cTn id="74" dur="500"/>
                                        <p:tgtEl>
                                          <p:spTgt spid="3">
                                            <p:txEl>
                                              <p:pRg st="16" end="16"/>
                                            </p:txEl>
                                          </p:spTgt>
                                        </p:tgtEl>
                                      </p:cBhvr>
                                    </p:animEffect>
                                    <p:anim calcmode="lin" valueType="num">
                                      <p:cBhvr>
                                        <p:cTn id="7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76" dur="5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3. Government Policy</a:t>
            </a:r>
            <a:endParaRPr lang="en-US" dirty="0"/>
          </a:p>
        </p:txBody>
      </p:sp>
      <p:sp>
        <p:nvSpPr>
          <p:cNvPr id="3" name="Content Placeholder 2"/>
          <p:cNvSpPr>
            <a:spLocks noGrp="1"/>
          </p:cNvSpPr>
          <p:nvPr>
            <p:ph idx="1"/>
          </p:nvPr>
        </p:nvSpPr>
        <p:spPr>
          <a:xfrm>
            <a:off x="1115616" y="1447800"/>
            <a:ext cx="7818072" cy="4800600"/>
          </a:xfrm>
        </p:spPr>
        <p:txBody>
          <a:bodyPr>
            <a:normAutofit lnSpcReduction="10000"/>
          </a:bodyPr>
          <a:lstStyle/>
          <a:p>
            <a:r>
              <a:rPr lang="en-IE" dirty="0" smtClean="0"/>
              <a:t>Romania-Men and woman who remained </a:t>
            </a:r>
            <a:r>
              <a:rPr lang="en-IE" dirty="0" smtClean="0">
                <a:solidFill>
                  <a:srgbClr val="00B050"/>
                </a:solidFill>
              </a:rPr>
              <a:t>childless after the age of 25 had to pay tax amounting to 20% of their income</a:t>
            </a:r>
            <a:r>
              <a:rPr lang="en-IE" dirty="0" smtClean="0"/>
              <a:t>. The government made it </a:t>
            </a:r>
            <a:r>
              <a:rPr lang="en-IE" dirty="0" smtClean="0">
                <a:solidFill>
                  <a:srgbClr val="00B050"/>
                </a:solidFill>
              </a:rPr>
              <a:t>very difficult to divorce.</a:t>
            </a:r>
          </a:p>
          <a:p>
            <a:r>
              <a:rPr lang="en-IE" dirty="0" smtClean="0">
                <a:solidFill>
                  <a:srgbClr val="00B050"/>
                </a:solidFill>
              </a:rPr>
              <a:t>Child allowances were raised </a:t>
            </a:r>
            <a:r>
              <a:rPr lang="en-IE" dirty="0" smtClean="0"/>
              <a:t>and financial rewards were granted to mothers upon the birth of their 3</a:t>
            </a:r>
            <a:r>
              <a:rPr lang="en-IE" baseline="30000" dirty="0" smtClean="0"/>
              <a:t>rd</a:t>
            </a:r>
            <a:r>
              <a:rPr lang="en-IE" dirty="0" smtClean="0"/>
              <a:t> child- tax reduced  by 30%.</a:t>
            </a:r>
          </a:p>
          <a:p>
            <a:r>
              <a:rPr lang="en-IE" dirty="0" smtClean="0">
                <a:solidFill>
                  <a:srgbClr val="00B050"/>
                </a:solidFill>
              </a:rPr>
              <a:t>Birth rates increased by 96% but standard of living was reduced.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3. Government Policy</a:t>
            </a:r>
            <a:endParaRPr lang="en-US" dirty="0"/>
          </a:p>
        </p:txBody>
      </p:sp>
      <p:sp>
        <p:nvSpPr>
          <p:cNvPr id="3" name="Content Placeholder 2"/>
          <p:cNvSpPr>
            <a:spLocks noGrp="1"/>
          </p:cNvSpPr>
          <p:nvPr>
            <p:ph idx="1"/>
          </p:nvPr>
        </p:nvSpPr>
        <p:spPr/>
        <p:txBody>
          <a:bodyPr>
            <a:normAutofit/>
          </a:bodyPr>
          <a:lstStyle/>
          <a:p>
            <a:r>
              <a:rPr lang="en-IE" dirty="0" smtClean="0"/>
              <a:t>In Russia the birth rate is low 12.6 per thousand and the government is now offering to pay 7000$ for their second and third child- (a third of the annual wage).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Factors affecting birth/death rates</a:t>
            </a:r>
            <a:br>
              <a:rPr lang="en-IE" dirty="0" smtClean="0"/>
            </a:br>
            <a:r>
              <a:rPr lang="en-IE" dirty="0" smtClean="0"/>
              <a:t>4. Religion, Society and Customs</a:t>
            </a:r>
            <a:endParaRPr lang="en-US" dirty="0"/>
          </a:p>
        </p:txBody>
      </p:sp>
      <p:sp>
        <p:nvSpPr>
          <p:cNvPr id="3" name="Content Placeholder 2"/>
          <p:cNvSpPr>
            <a:spLocks noGrp="1"/>
          </p:cNvSpPr>
          <p:nvPr>
            <p:ph idx="1"/>
          </p:nvPr>
        </p:nvSpPr>
        <p:spPr/>
        <p:txBody>
          <a:bodyPr>
            <a:normAutofit/>
          </a:bodyPr>
          <a:lstStyle/>
          <a:p>
            <a:r>
              <a:rPr lang="en-IE" dirty="0" smtClean="0"/>
              <a:t>Where </a:t>
            </a:r>
            <a:r>
              <a:rPr lang="en-IE" dirty="0" smtClean="0">
                <a:solidFill>
                  <a:srgbClr val="00B050"/>
                </a:solidFill>
              </a:rPr>
              <a:t>Catholic religion is dominant, birth rates tend to be higher</a:t>
            </a:r>
            <a:r>
              <a:rPr lang="en-IE" dirty="0" smtClean="0"/>
              <a:t>. This explains why S. America has high birth rates.</a:t>
            </a:r>
          </a:p>
          <a:p>
            <a:r>
              <a:rPr lang="en-IE" dirty="0" smtClean="0"/>
              <a:t>Some </a:t>
            </a:r>
            <a:r>
              <a:rPr lang="en-IE" dirty="0" smtClean="0">
                <a:solidFill>
                  <a:srgbClr val="00B050"/>
                </a:solidFill>
              </a:rPr>
              <a:t>societies place pressure on women to have children- </a:t>
            </a:r>
            <a:r>
              <a:rPr lang="en-IE" dirty="0" smtClean="0"/>
              <a:t>in India having a </a:t>
            </a:r>
            <a:r>
              <a:rPr lang="en-IE" dirty="0" smtClean="0">
                <a:solidFill>
                  <a:srgbClr val="00B050"/>
                </a:solidFill>
              </a:rPr>
              <a:t>son is an economic benefit </a:t>
            </a:r>
            <a:r>
              <a:rPr lang="en-IE" dirty="0" smtClean="0"/>
              <a:t>as sons will marry and bring the bride’s </a:t>
            </a:r>
            <a:r>
              <a:rPr lang="en-IE" dirty="0" smtClean="0">
                <a:solidFill>
                  <a:srgbClr val="00B050"/>
                </a:solidFill>
              </a:rPr>
              <a:t>dowry</a:t>
            </a:r>
            <a:r>
              <a:rPr lang="en-IE" dirty="0" smtClean="0"/>
              <a:t> or earning power to the family.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5874" name="Picture 2" descr="http://t3.gstatic.com/images?q=tbn:ANd9GcQl5p8p7OOWEHWIUDYK6iQfLhrI1BzG3-n5zDF9EH1iqrCZAxMB-Q&amp;t=1"/>
          <p:cNvPicPr>
            <a:picLocks noChangeAspect="1" noChangeArrowheads="1"/>
          </p:cNvPicPr>
          <p:nvPr/>
        </p:nvPicPr>
        <p:blipFill>
          <a:blip r:embed="rId3" cstate="print"/>
          <a:srcRect/>
          <a:stretch>
            <a:fillRect/>
          </a:stretch>
        </p:blipFill>
        <p:spPr bwMode="auto">
          <a:xfrm>
            <a:off x="1835696" y="1556792"/>
            <a:ext cx="5904656" cy="448571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Global Population Increase.</a:t>
            </a:r>
            <a:endParaRPr lang="en-US" dirty="0"/>
          </a:p>
        </p:txBody>
      </p:sp>
      <p:sp>
        <p:nvSpPr>
          <p:cNvPr id="5" name="Text Placeholder 4"/>
          <p:cNvSpPr>
            <a:spLocks noGrp="1"/>
          </p:cNvSpPr>
          <p:nvPr>
            <p:ph sz="half" idx="1"/>
          </p:nvPr>
        </p:nvSpPr>
        <p:spPr>
          <a:xfrm>
            <a:off x="1115616" y="1524000"/>
            <a:ext cx="4176464" cy="4663440"/>
          </a:xfrm>
        </p:spPr>
        <p:txBody>
          <a:bodyPr>
            <a:normAutofit fontScale="85000" lnSpcReduction="10000"/>
          </a:bodyPr>
          <a:lstStyle/>
          <a:p>
            <a:pPr>
              <a:buNone/>
            </a:pPr>
            <a:r>
              <a:rPr lang="en-GB" dirty="0" smtClean="0"/>
              <a:t>	If the death rate is higher the country is having a </a:t>
            </a:r>
            <a:r>
              <a:rPr lang="en-GB" dirty="0" smtClean="0">
                <a:solidFill>
                  <a:srgbClr val="00B050"/>
                </a:solidFill>
              </a:rPr>
              <a:t>natural decrease</a:t>
            </a:r>
            <a:r>
              <a:rPr lang="en-GB" dirty="0" smtClean="0"/>
              <a:t>, if the birth rate is higher then the country is having a </a:t>
            </a:r>
            <a:r>
              <a:rPr lang="en-GB" dirty="0" smtClean="0">
                <a:solidFill>
                  <a:srgbClr val="00B050"/>
                </a:solidFill>
              </a:rPr>
              <a:t>natural increase</a:t>
            </a:r>
            <a:r>
              <a:rPr lang="en-GB" dirty="0" smtClean="0"/>
              <a:t>.</a:t>
            </a:r>
          </a:p>
          <a:p>
            <a:endParaRPr lang="en-GB" dirty="0" smtClean="0"/>
          </a:p>
          <a:p>
            <a:pPr>
              <a:buNone/>
            </a:pPr>
            <a:r>
              <a:rPr lang="en-GB" dirty="0" smtClean="0"/>
              <a:t>	The global population grew very slowly until the 18</a:t>
            </a:r>
            <a:r>
              <a:rPr lang="en-GB" baseline="30000" dirty="0" smtClean="0"/>
              <a:t>th</a:t>
            </a:r>
            <a:r>
              <a:rPr lang="en-GB" dirty="0" smtClean="0"/>
              <a:t> century, where improved farming practices, the industrial revolution and improved medical care stemmed the deaths rates</a:t>
            </a:r>
            <a:endParaRPr lang="en-US" dirty="0"/>
          </a:p>
        </p:txBody>
      </p:sp>
      <p:sp>
        <p:nvSpPr>
          <p:cNvPr id="9" name="Content Placeholder 8"/>
          <p:cNvSpPr>
            <a:spLocks noGrp="1"/>
          </p:cNvSpPr>
          <p:nvPr>
            <p:ph sz="half" idx="2"/>
          </p:nvPr>
        </p:nvSpPr>
        <p:spPr/>
        <p:txBody>
          <a:bodyPr>
            <a:normAutofit fontScale="85000" lnSpcReduction="10000"/>
          </a:bodyPr>
          <a:lstStyle/>
          <a:p>
            <a:endParaRPr lang="en-US"/>
          </a:p>
        </p:txBody>
      </p:sp>
      <p:pic>
        <p:nvPicPr>
          <p:cNvPr id="6" name="Picture 5" descr="http://www.oilcrash.com/images/d_price3.gif"/>
          <p:cNvPicPr/>
          <p:nvPr/>
        </p:nvPicPr>
        <p:blipFill>
          <a:blip r:embed="rId3" cstate="print"/>
          <a:srcRect/>
          <a:stretch>
            <a:fillRect/>
          </a:stretch>
        </p:blipFill>
        <p:spPr bwMode="auto">
          <a:xfrm>
            <a:off x="4143340" y="1196752"/>
            <a:ext cx="5000660"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Low and High Population Density</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s3.amazonaws.com/dogonews/pictures/3218/content/phone-booth-st-marys-thumb-660x300-5263.jpg?1285698876"/>
          <p:cNvPicPr>
            <a:picLocks noChangeAspect="1" noChangeArrowheads="1"/>
          </p:cNvPicPr>
          <p:nvPr/>
        </p:nvPicPr>
        <p:blipFill>
          <a:blip r:embed="rId3" cstate="print"/>
          <a:srcRect/>
          <a:stretch>
            <a:fillRect/>
          </a:stretch>
        </p:blipFill>
        <p:spPr bwMode="auto">
          <a:xfrm>
            <a:off x="4355976" y="1434848"/>
            <a:ext cx="4788024" cy="5423152"/>
          </a:xfrm>
          <a:prstGeom prst="rect">
            <a:avLst/>
          </a:prstGeom>
          <a:noFill/>
        </p:spPr>
      </p:pic>
      <p:pic>
        <p:nvPicPr>
          <p:cNvPr id="2052" name="Picture 4" descr="http://upload.wikimedia.org/wikipedia/commons/d/d0/Green_Manx_phone_box.JPG"/>
          <p:cNvPicPr>
            <a:picLocks noChangeAspect="1" noChangeArrowheads="1"/>
          </p:cNvPicPr>
          <p:nvPr/>
        </p:nvPicPr>
        <p:blipFill>
          <a:blip r:embed="rId4" cstate="print"/>
          <a:srcRect/>
          <a:stretch>
            <a:fillRect/>
          </a:stretch>
        </p:blipFill>
        <p:spPr bwMode="auto">
          <a:xfrm>
            <a:off x="0" y="1412776"/>
            <a:ext cx="4283968" cy="5445224"/>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32450" name="Picture 2"/>
          <p:cNvPicPr>
            <a:picLocks noChangeAspect="1" noChangeArrowheads="1"/>
          </p:cNvPicPr>
          <p:nvPr/>
        </p:nvPicPr>
        <p:blipFill>
          <a:blip r:embed="rId3" cstate="print"/>
          <a:srcRect l="13183" t="20508" r="12842" b="6250"/>
          <a:stretch>
            <a:fillRect/>
          </a:stretch>
        </p:blipFill>
        <p:spPr bwMode="auto">
          <a:xfrm>
            <a:off x="642910" y="214290"/>
            <a:ext cx="8177306"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POP CLOCK</a:t>
            </a:r>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1029" name="ShockwaveFlash1" r:id="rId2" imgW="8713800" imgH="5040360"/>
        </mc:Choice>
        <mc:Fallback>
          <p:control name="ShockwaveFlash1" r:id="rId2" imgW="8713800" imgH="5040360">
            <p:pic>
              <p:nvPicPr>
                <p:cNvPr id="4" name="ShockwaveFlash1"/>
                <p:cNvPicPr preferRelativeResize="0">
                  <a:picLocks noChangeArrowheads="1" noChangeShapeType="1"/>
                </p:cNvPicPr>
                <p:nvPr/>
              </p:nvPicPr>
              <p:blipFill>
                <a:blip r:embed="rId5"/>
                <a:srcRect/>
                <a:stretch>
                  <a:fillRect/>
                </a:stretch>
              </p:blipFill>
              <p:spPr bwMode="auto">
                <a:xfrm>
                  <a:off x="0" y="1817688"/>
                  <a:ext cx="8713788" cy="5040312"/>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IE" dirty="0" smtClean="0"/>
              <a:t>History of Population</a:t>
            </a:r>
            <a:endParaRPr lang="en-US" dirty="0"/>
          </a:p>
        </p:txBody>
      </p:sp>
      <p:sp>
        <p:nvSpPr>
          <p:cNvPr id="13" name="Content Placeholder 12"/>
          <p:cNvSpPr>
            <a:spLocks noGrp="1"/>
          </p:cNvSpPr>
          <p:nvPr>
            <p:ph sz="half" idx="2"/>
          </p:nvPr>
        </p:nvSpPr>
        <p:spPr/>
        <p:txBody>
          <a:bodyPr/>
          <a:lstStyle/>
          <a:p>
            <a:endParaRPr lang="en-US"/>
          </a:p>
        </p:txBody>
      </p:sp>
      <p:pic>
        <p:nvPicPr>
          <p:cNvPr id="16388" name="Picture 4" descr="http://www.oilcrash.com/images/d_price3.gif"/>
          <p:cNvPicPr>
            <a:picLocks noChangeAspect="1" noChangeArrowheads="1"/>
          </p:cNvPicPr>
          <p:nvPr/>
        </p:nvPicPr>
        <p:blipFill>
          <a:blip r:embed="rId3" cstate="print"/>
          <a:srcRect/>
          <a:stretch>
            <a:fillRect/>
          </a:stretch>
        </p:blipFill>
        <p:spPr bwMode="auto">
          <a:xfrm>
            <a:off x="3857625" y="500042"/>
            <a:ext cx="5286375" cy="6143625"/>
          </a:xfrm>
          <a:prstGeom prst="rect">
            <a:avLst/>
          </a:prstGeom>
          <a:noFill/>
          <a:ln w="9525">
            <a:noFill/>
            <a:miter lim="800000"/>
            <a:headEnd/>
            <a:tailEnd/>
          </a:ln>
        </p:spPr>
      </p:pic>
      <p:sp>
        <p:nvSpPr>
          <p:cNvPr id="16389" name="TextBox 6"/>
          <p:cNvSpPr txBox="1">
            <a:spLocks noChangeArrowheads="1"/>
          </p:cNvSpPr>
          <p:nvPr/>
        </p:nvSpPr>
        <p:spPr bwMode="auto">
          <a:xfrm>
            <a:off x="2714625" y="5072063"/>
            <a:ext cx="642938" cy="369887"/>
          </a:xfrm>
          <a:prstGeom prst="rect">
            <a:avLst/>
          </a:prstGeom>
          <a:noFill/>
          <a:ln w="9525">
            <a:noFill/>
            <a:miter lim="800000"/>
            <a:headEnd/>
            <a:tailEnd/>
          </a:ln>
        </p:spPr>
        <p:txBody>
          <a:bodyPr>
            <a:spAutoFit/>
          </a:bodyPr>
          <a:lstStyle/>
          <a:p>
            <a:endParaRPr lang="en-US">
              <a:latin typeface="Verdana" pitchFamily="34" charset="0"/>
            </a:endParaRPr>
          </a:p>
        </p:txBody>
      </p:sp>
      <p:sp>
        <p:nvSpPr>
          <p:cNvPr id="9" name="Rounded Rectangle 8"/>
          <p:cNvSpPr/>
          <p:nvPr/>
        </p:nvSpPr>
        <p:spPr>
          <a:xfrm>
            <a:off x="4714876" y="5500702"/>
            <a:ext cx="642937" cy="64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1</a:t>
            </a:r>
            <a:endParaRPr lang="en-US" dirty="0"/>
          </a:p>
        </p:txBody>
      </p:sp>
      <p:sp>
        <p:nvSpPr>
          <p:cNvPr id="10" name="Rounded Rectangle 9"/>
          <p:cNvSpPr/>
          <p:nvPr/>
        </p:nvSpPr>
        <p:spPr>
          <a:xfrm>
            <a:off x="6715140" y="4714884"/>
            <a:ext cx="57150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2</a:t>
            </a:r>
            <a:endParaRPr lang="en-US" dirty="0"/>
          </a:p>
        </p:txBody>
      </p:sp>
      <p:sp>
        <p:nvSpPr>
          <p:cNvPr id="11" name="Rounded Rectangle 10"/>
          <p:cNvSpPr/>
          <p:nvPr/>
        </p:nvSpPr>
        <p:spPr>
          <a:xfrm>
            <a:off x="7500958" y="2857496"/>
            <a:ext cx="642937"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3</a:t>
            </a:r>
            <a:endParaRPr lang="en-US" dirty="0"/>
          </a:p>
        </p:txBody>
      </p:sp>
      <p:sp>
        <p:nvSpPr>
          <p:cNvPr id="2" name="Content Placeholder 1"/>
          <p:cNvSpPr>
            <a:spLocks noGrp="1"/>
          </p:cNvSpPr>
          <p:nvPr>
            <p:ph sz="half" idx="1"/>
          </p:nvPr>
        </p:nvSpPr>
        <p:spPr/>
        <p:txBody>
          <a:bodyPr/>
          <a:lstStyle/>
          <a:p>
            <a:r>
              <a:rPr lang="en-IE" smtClean="0"/>
              <a:t>Explain 1, 2 ,3</a:t>
            </a:r>
            <a:endParaRPr lang="en-IE"/>
          </a:p>
        </p:txBody>
      </p:sp>
    </p:spTree>
    <p:extLst>
      <p:ext uri="{BB962C8B-B14F-4D97-AF65-F5344CB8AC3E}">
        <p14:creationId xmlns:p14="http://schemas.microsoft.com/office/powerpoint/2010/main" val="27882635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IE" dirty="0" smtClean="0"/>
              <a:t>History of Population</a:t>
            </a:r>
            <a:endParaRPr lang="en-US" dirty="0"/>
          </a:p>
        </p:txBody>
      </p:sp>
      <p:sp>
        <p:nvSpPr>
          <p:cNvPr id="16386" name="Text Placeholder 2"/>
          <p:cNvSpPr>
            <a:spLocks noGrp="1"/>
          </p:cNvSpPr>
          <p:nvPr>
            <p:ph sz="half" idx="1"/>
          </p:nvPr>
        </p:nvSpPr>
        <p:spPr/>
        <p:txBody>
          <a:bodyPr/>
          <a:lstStyle/>
          <a:p>
            <a:pPr marL="17463" marR="0">
              <a:spcBef>
                <a:spcPct val="0"/>
              </a:spcBef>
            </a:pPr>
            <a:r>
              <a:rPr lang="en-GB" sz="1800" b="1" u="sng" dirty="0" smtClean="0"/>
              <a:t>1- </a:t>
            </a:r>
            <a:r>
              <a:rPr lang="en-GB" sz="1800" dirty="0" smtClean="0"/>
              <a:t> population growing slowly because even though there was high birth rates there was also high death rates with wars, famines and plagues.</a:t>
            </a:r>
          </a:p>
          <a:p>
            <a:pPr marL="17463" marR="0">
              <a:spcBef>
                <a:spcPct val="0"/>
              </a:spcBef>
            </a:pPr>
            <a:endParaRPr lang="en-GB" sz="1800" b="1" u="sng" dirty="0" smtClean="0"/>
          </a:p>
          <a:p>
            <a:pPr marL="17463" marR="0">
              <a:spcBef>
                <a:spcPct val="0"/>
              </a:spcBef>
            </a:pPr>
            <a:r>
              <a:rPr lang="en-GB" sz="1800" b="1" u="sng" dirty="0" smtClean="0"/>
              <a:t>2- </a:t>
            </a:r>
            <a:r>
              <a:rPr lang="en-GB" sz="1800" dirty="0" smtClean="0"/>
              <a:t>With better food and medicine the population of Europe grew steadily.</a:t>
            </a:r>
          </a:p>
          <a:p>
            <a:pPr marL="17463" marR="0">
              <a:spcBef>
                <a:spcPct val="0"/>
              </a:spcBef>
            </a:pPr>
            <a:endParaRPr lang="en-GB" sz="1800" dirty="0" smtClean="0"/>
          </a:p>
          <a:p>
            <a:pPr marL="17463" marR="0">
              <a:spcBef>
                <a:spcPct val="0"/>
              </a:spcBef>
            </a:pPr>
            <a:r>
              <a:rPr lang="en-GB" sz="1800" b="1" u="sng" dirty="0" smtClean="0"/>
              <a:t>3-</a:t>
            </a:r>
            <a:r>
              <a:rPr lang="en-GB" sz="1800" dirty="0" smtClean="0"/>
              <a:t> population explosion, reaching over 6 billion because of excellent healthcare and food supplies, people living longer having more children and less people dying at a young age.</a:t>
            </a:r>
            <a:endParaRPr lang="en-US" sz="1800" dirty="0" smtClean="0"/>
          </a:p>
        </p:txBody>
      </p:sp>
      <p:sp>
        <p:nvSpPr>
          <p:cNvPr id="13" name="Content Placeholder 12"/>
          <p:cNvSpPr>
            <a:spLocks noGrp="1"/>
          </p:cNvSpPr>
          <p:nvPr>
            <p:ph sz="half" idx="2"/>
          </p:nvPr>
        </p:nvSpPr>
        <p:spPr/>
        <p:txBody>
          <a:bodyPr/>
          <a:lstStyle/>
          <a:p>
            <a:endParaRPr lang="en-US"/>
          </a:p>
        </p:txBody>
      </p:sp>
      <p:pic>
        <p:nvPicPr>
          <p:cNvPr id="16388" name="Picture 4" descr="http://www.oilcrash.com/images/d_price3.gif"/>
          <p:cNvPicPr>
            <a:picLocks noChangeAspect="1" noChangeArrowheads="1"/>
          </p:cNvPicPr>
          <p:nvPr/>
        </p:nvPicPr>
        <p:blipFill>
          <a:blip r:embed="rId3" cstate="print"/>
          <a:srcRect/>
          <a:stretch>
            <a:fillRect/>
          </a:stretch>
        </p:blipFill>
        <p:spPr bwMode="auto">
          <a:xfrm>
            <a:off x="3857625" y="500042"/>
            <a:ext cx="5286375" cy="6143625"/>
          </a:xfrm>
          <a:prstGeom prst="rect">
            <a:avLst/>
          </a:prstGeom>
          <a:noFill/>
          <a:ln w="9525">
            <a:noFill/>
            <a:miter lim="800000"/>
            <a:headEnd/>
            <a:tailEnd/>
          </a:ln>
        </p:spPr>
      </p:pic>
      <p:sp>
        <p:nvSpPr>
          <p:cNvPr id="16389" name="TextBox 6"/>
          <p:cNvSpPr txBox="1">
            <a:spLocks noChangeArrowheads="1"/>
          </p:cNvSpPr>
          <p:nvPr/>
        </p:nvSpPr>
        <p:spPr bwMode="auto">
          <a:xfrm>
            <a:off x="2714625" y="5072063"/>
            <a:ext cx="642938" cy="369887"/>
          </a:xfrm>
          <a:prstGeom prst="rect">
            <a:avLst/>
          </a:prstGeom>
          <a:noFill/>
          <a:ln w="9525">
            <a:noFill/>
            <a:miter lim="800000"/>
            <a:headEnd/>
            <a:tailEnd/>
          </a:ln>
        </p:spPr>
        <p:txBody>
          <a:bodyPr>
            <a:spAutoFit/>
          </a:bodyPr>
          <a:lstStyle/>
          <a:p>
            <a:endParaRPr lang="en-US">
              <a:latin typeface="Verdana" pitchFamily="34" charset="0"/>
            </a:endParaRPr>
          </a:p>
        </p:txBody>
      </p:sp>
      <p:sp>
        <p:nvSpPr>
          <p:cNvPr id="9" name="Rounded Rectangle 8"/>
          <p:cNvSpPr/>
          <p:nvPr/>
        </p:nvSpPr>
        <p:spPr>
          <a:xfrm>
            <a:off x="4714876" y="5500702"/>
            <a:ext cx="642937" cy="64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1</a:t>
            </a:r>
            <a:endParaRPr lang="en-US" dirty="0"/>
          </a:p>
        </p:txBody>
      </p:sp>
      <p:sp>
        <p:nvSpPr>
          <p:cNvPr id="10" name="Rounded Rectangle 9"/>
          <p:cNvSpPr/>
          <p:nvPr/>
        </p:nvSpPr>
        <p:spPr>
          <a:xfrm>
            <a:off x="6715140" y="4714884"/>
            <a:ext cx="57150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2</a:t>
            </a:r>
            <a:endParaRPr lang="en-US" dirty="0"/>
          </a:p>
        </p:txBody>
      </p:sp>
      <p:sp>
        <p:nvSpPr>
          <p:cNvPr id="11" name="Rounded Rectangle 10"/>
          <p:cNvSpPr/>
          <p:nvPr/>
        </p:nvSpPr>
        <p:spPr>
          <a:xfrm>
            <a:off x="7500958" y="2857496"/>
            <a:ext cx="642937"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3</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1400-1800</a:t>
            </a:r>
            <a:endParaRPr lang="en-US" dirty="0"/>
          </a:p>
        </p:txBody>
      </p:sp>
      <p:pic>
        <p:nvPicPr>
          <p:cNvPr id="5" name="Content Placeholder 4" descr="http://www.oilcrash.com/images/d_price3.gif"/>
          <p:cNvPicPr>
            <a:picLocks noGrp="1"/>
          </p:cNvPicPr>
          <p:nvPr>
            <p:ph sz="half" idx="1"/>
          </p:nvPr>
        </p:nvPicPr>
        <p:blipFill>
          <a:blip r:embed="rId3" cstate="print"/>
          <a:stretch>
            <a:fillRect/>
          </a:stretch>
        </p:blipFill>
        <p:spPr bwMode="auto">
          <a:xfrm>
            <a:off x="1000100" y="1714488"/>
            <a:ext cx="4092600" cy="4500593"/>
          </a:xfrm>
          <a:prstGeom prst="rect">
            <a:avLst/>
          </a:prstGeom>
          <a:noFill/>
          <a:ln w="9525">
            <a:noFill/>
            <a:miter lim="800000"/>
            <a:headEnd/>
            <a:tailEnd/>
          </a:ln>
        </p:spPr>
      </p:pic>
      <p:sp>
        <p:nvSpPr>
          <p:cNvPr id="3" name="Text Placeholder 2"/>
          <p:cNvSpPr>
            <a:spLocks noGrp="1"/>
          </p:cNvSpPr>
          <p:nvPr>
            <p:ph sz="half" idx="2"/>
          </p:nvPr>
        </p:nvSpPr>
        <p:spPr/>
        <p:txBody>
          <a:bodyPr>
            <a:normAutofit/>
          </a:bodyPr>
          <a:lstStyle/>
          <a:p>
            <a:r>
              <a:rPr lang="en-GB" dirty="0" smtClean="0">
                <a:solidFill>
                  <a:srgbClr val="00B050"/>
                </a:solidFill>
              </a:rPr>
              <a:t>High birth rates were cancelled due to high death rates </a:t>
            </a:r>
            <a:r>
              <a:rPr lang="en-GB" dirty="0" smtClean="0"/>
              <a:t>because of </a:t>
            </a:r>
            <a:r>
              <a:rPr lang="en-GB" dirty="0" smtClean="0">
                <a:solidFill>
                  <a:srgbClr val="00B050"/>
                </a:solidFill>
              </a:rPr>
              <a:t>wars, famines and the black death</a:t>
            </a:r>
            <a:r>
              <a:rPr lang="en-GB" dirty="0" smtClean="0"/>
              <a:t>. This kept global population steady</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1800- Present day</a:t>
            </a:r>
            <a:endParaRPr lang="en-US" dirty="0"/>
          </a:p>
        </p:txBody>
      </p:sp>
      <p:pic>
        <p:nvPicPr>
          <p:cNvPr id="5" name="Content Placeholder 4" descr="http://www.oilcrash.com/images/d_price3.gif"/>
          <p:cNvPicPr>
            <a:picLocks noGrp="1"/>
          </p:cNvPicPr>
          <p:nvPr>
            <p:ph sz="half" idx="1"/>
          </p:nvPr>
        </p:nvPicPr>
        <p:blipFill>
          <a:blip r:embed="rId3" cstate="print"/>
          <a:stretch>
            <a:fillRect/>
          </a:stretch>
        </p:blipFill>
        <p:spPr bwMode="auto">
          <a:xfrm>
            <a:off x="1435100" y="1500174"/>
            <a:ext cx="3657600" cy="4500594"/>
          </a:xfrm>
          <a:prstGeom prst="rect">
            <a:avLst/>
          </a:prstGeom>
          <a:noFill/>
          <a:ln w="9525">
            <a:noFill/>
            <a:miter lim="800000"/>
            <a:headEnd/>
            <a:tailEnd/>
          </a:ln>
        </p:spPr>
      </p:pic>
      <p:sp>
        <p:nvSpPr>
          <p:cNvPr id="3" name="Text Placeholder 2"/>
          <p:cNvSpPr>
            <a:spLocks noGrp="1"/>
          </p:cNvSpPr>
          <p:nvPr>
            <p:ph sz="half" idx="2"/>
          </p:nvPr>
        </p:nvSpPr>
        <p:spPr>
          <a:xfrm>
            <a:off x="5292080" y="1196752"/>
            <a:ext cx="3657600" cy="5000660"/>
          </a:xfrm>
        </p:spPr>
        <p:txBody>
          <a:bodyPr>
            <a:noAutofit/>
          </a:bodyPr>
          <a:lstStyle/>
          <a:p>
            <a:r>
              <a:rPr lang="en-GB" sz="2000" dirty="0" smtClean="0"/>
              <a:t>Population </a:t>
            </a:r>
            <a:r>
              <a:rPr lang="en-GB" sz="2000" dirty="0" smtClean="0">
                <a:solidFill>
                  <a:srgbClr val="00B050"/>
                </a:solidFill>
              </a:rPr>
              <a:t>greatly increased </a:t>
            </a:r>
            <a:r>
              <a:rPr lang="en-GB" sz="2000" dirty="0" smtClean="0"/>
              <a:t>because birth rates remained high but death rates lowered due to </a:t>
            </a:r>
          </a:p>
          <a:p>
            <a:pPr marL="361188" indent="-342900">
              <a:buAutoNum type="arabicPeriod"/>
            </a:pPr>
            <a:r>
              <a:rPr lang="en-GB" sz="2000" b="1" u="sng" dirty="0" smtClean="0"/>
              <a:t>Improved agricultural- </a:t>
            </a:r>
            <a:r>
              <a:rPr lang="en-GB" sz="2000" dirty="0" smtClean="0">
                <a:solidFill>
                  <a:srgbClr val="00B050"/>
                </a:solidFill>
              </a:rPr>
              <a:t>crop rotation &amp; selective breeding</a:t>
            </a:r>
            <a:r>
              <a:rPr lang="en-GB" sz="2000" dirty="0" smtClean="0"/>
              <a:t> meant more food and famines were reduced. Period know as the </a:t>
            </a:r>
            <a:r>
              <a:rPr lang="en-GB" sz="2000" dirty="0" smtClean="0">
                <a:solidFill>
                  <a:srgbClr val="00B050"/>
                </a:solidFill>
              </a:rPr>
              <a:t>Green Revolution.</a:t>
            </a:r>
          </a:p>
          <a:p>
            <a:pPr marL="361188" indent="-342900">
              <a:buAutoNum type="arabicPeriod"/>
            </a:pPr>
            <a:r>
              <a:rPr lang="en-GB" sz="2000" b="1" u="sng" dirty="0" smtClean="0"/>
              <a:t>Industrial revolution- </a:t>
            </a:r>
            <a:r>
              <a:rPr lang="en-GB" sz="2000" dirty="0" smtClean="0">
                <a:solidFill>
                  <a:srgbClr val="00B050"/>
                </a:solidFill>
              </a:rPr>
              <a:t>chemical and cleaning agents </a:t>
            </a:r>
            <a:r>
              <a:rPr lang="en-GB" sz="2000" dirty="0" smtClean="0"/>
              <a:t>were invented to combat unsanitary living conditions caused by the revolution in the first place so infections were reduced.</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1800- Present day</a:t>
            </a:r>
            <a:endParaRPr lang="en-US" dirty="0"/>
          </a:p>
        </p:txBody>
      </p:sp>
      <p:pic>
        <p:nvPicPr>
          <p:cNvPr id="5" name="Content Placeholder 4" descr="http://www.oilcrash.com/images/d_price3.gif"/>
          <p:cNvPicPr>
            <a:picLocks noGrp="1"/>
          </p:cNvPicPr>
          <p:nvPr>
            <p:ph sz="half" idx="1"/>
          </p:nvPr>
        </p:nvPicPr>
        <p:blipFill>
          <a:blip r:embed="rId3" cstate="print"/>
          <a:stretch>
            <a:fillRect/>
          </a:stretch>
        </p:blipFill>
        <p:spPr bwMode="auto">
          <a:xfrm>
            <a:off x="1435100" y="1500174"/>
            <a:ext cx="3657600" cy="4500594"/>
          </a:xfrm>
          <a:prstGeom prst="rect">
            <a:avLst/>
          </a:prstGeom>
          <a:noFill/>
          <a:ln w="9525">
            <a:noFill/>
            <a:miter lim="800000"/>
            <a:headEnd/>
            <a:tailEnd/>
          </a:ln>
        </p:spPr>
      </p:pic>
      <p:sp>
        <p:nvSpPr>
          <p:cNvPr id="3" name="Text Placeholder 2"/>
          <p:cNvSpPr>
            <a:spLocks noGrp="1"/>
          </p:cNvSpPr>
          <p:nvPr>
            <p:ph sz="half" idx="2"/>
          </p:nvPr>
        </p:nvSpPr>
        <p:spPr>
          <a:xfrm>
            <a:off x="5276088" y="1052736"/>
            <a:ext cx="3657600" cy="5305222"/>
          </a:xfrm>
        </p:spPr>
        <p:txBody>
          <a:bodyPr>
            <a:noAutofit/>
          </a:bodyPr>
          <a:lstStyle/>
          <a:p>
            <a:r>
              <a:rPr lang="en-GB" sz="2400" b="1" u="sng" dirty="0" smtClean="0"/>
              <a:t>Improved </a:t>
            </a:r>
            <a:r>
              <a:rPr lang="en-GB" sz="2400" b="1" u="sng" dirty="0" smtClean="0">
                <a:solidFill>
                  <a:srgbClr val="00B050"/>
                </a:solidFill>
              </a:rPr>
              <a:t>medicine-</a:t>
            </a:r>
            <a:r>
              <a:rPr lang="en-GB" sz="2400" dirty="0" smtClean="0">
                <a:solidFill>
                  <a:srgbClr val="00B050"/>
                </a:solidFill>
              </a:rPr>
              <a:t>improved hygiene, water, anaesthetics, penicillin and antiseptics </a:t>
            </a:r>
            <a:r>
              <a:rPr lang="en-GB" sz="2400" dirty="0" smtClean="0"/>
              <a:t>further reduced the death rates.</a:t>
            </a:r>
          </a:p>
          <a:p>
            <a:r>
              <a:rPr lang="en-GB" sz="2400" dirty="0" smtClean="0"/>
              <a:t>Thanks to charity organisation this also decreased death rate in undeveloped countries which were extremely high. </a:t>
            </a:r>
            <a:r>
              <a:rPr lang="en-GB" sz="2400" dirty="0" smtClean="0">
                <a:solidFill>
                  <a:srgbClr val="00B050"/>
                </a:solidFill>
              </a:rPr>
              <a:t>New machinery was also introduced </a:t>
            </a:r>
            <a:r>
              <a:rPr lang="en-GB" sz="2400" dirty="0" smtClean="0"/>
              <a:t>to improve farming practices (cut in death rate due to nutrition).</a:t>
            </a:r>
            <a:endParaRPr 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983480"/>
            <a:ext cx="9144000" cy="1874520"/>
          </a:xfrm>
        </p:spPr>
        <p:txBody>
          <a:bodyPr>
            <a:normAutofit/>
          </a:bodyPr>
          <a:lstStyle/>
          <a:p>
            <a:r>
              <a:rPr lang="en-GB" sz="2800" dirty="0" smtClean="0"/>
              <a:t>Question has not being asked on this area specifically but need to know graph and tie information into question on Demographic Transition Model</a:t>
            </a:r>
            <a:endParaRPr lang="en-US" sz="2800" dirty="0"/>
          </a:p>
        </p:txBody>
      </p:sp>
      <p:sp>
        <p:nvSpPr>
          <p:cNvPr id="6" name="Content Placeholder 5"/>
          <p:cNvSpPr>
            <a:spLocks noGrp="1"/>
          </p:cNvSpPr>
          <p:nvPr>
            <p:ph idx="1"/>
          </p:nvPr>
        </p:nvSpPr>
        <p:spPr>
          <a:xfrm>
            <a:off x="502920" y="530352"/>
            <a:ext cx="8183880" cy="4898912"/>
          </a:xfrm>
        </p:spPr>
        <p:txBody>
          <a:bodyPr>
            <a:normAutofit/>
          </a:bodyPr>
          <a:lstStyle/>
          <a:p>
            <a:r>
              <a:rPr lang="en-GB" sz="3000" dirty="0" smtClean="0"/>
              <a:t>Remember in some countries they are experiencing </a:t>
            </a:r>
            <a:r>
              <a:rPr lang="en-GB" sz="3000" dirty="0" smtClean="0">
                <a:solidFill>
                  <a:srgbClr val="00B050"/>
                </a:solidFill>
              </a:rPr>
              <a:t>no population growth because the death rate is higher than the birth rate</a:t>
            </a:r>
            <a:r>
              <a:rPr lang="en-GB" sz="3000" dirty="0" smtClean="0"/>
              <a:t>, this can happen in developed countries such as Sweden.</a:t>
            </a:r>
          </a:p>
          <a:p>
            <a:r>
              <a:rPr lang="en-GB" sz="3000" dirty="0" smtClean="0"/>
              <a:t>Also </a:t>
            </a:r>
            <a:r>
              <a:rPr lang="en-GB" sz="3000" dirty="0" smtClean="0">
                <a:solidFill>
                  <a:srgbClr val="00B050"/>
                </a:solidFill>
              </a:rPr>
              <a:t>developing countries </a:t>
            </a:r>
            <a:r>
              <a:rPr lang="en-GB" sz="3000" dirty="0" smtClean="0"/>
              <a:t>are still undergoing a </a:t>
            </a:r>
            <a:r>
              <a:rPr lang="en-GB" sz="3000" dirty="0" smtClean="0">
                <a:solidFill>
                  <a:srgbClr val="00B050"/>
                </a:solidFill>
              </a:rPr>
              <a:t>population explosion </a:t>
            </a:r>
            <a:r>
              <a:rPr lang="en-GB" sz="3000" dirty="0" smtClean="0"/>
              <a:t>where births rates are a lot higher than death rates (can least afford this population increase). The population of the world in 1930 was 2 billion in 2006 it was 6.5 billion. This is known as the population explosion.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Demographic Transition Model</a:t>
            </a:r>
            <a:endParaRPr lang="en-US" dirty="0"/>
          </a:p>
        </p:txBody>
      </p:sp>
      <p:sp>
        <p:nvSpPr>
          <p:cNvPr id="4" name="Text Placeholder 3"/>
          <p:cNvSpPr>
            <a:spLocks noGrp="1"/>
          </p:cNvSpPr>
          <p:nvPr>
            <p:ph type="body" idx="2"/>
          </p:nvPr>
        </p:nvSpPr>
        <p:spPr/>
        <p:txBody>
          <a:bodyPr/>
          <a:lstStyle/>
          <a:p>
            <a:endParaRPr lang="en-US"/>
          </a:p>
        </p:txBody>
      </p:sp>
      <p:sp>
        <p:nvSpPr>
          <p:cNvPr id="3" name="Content Placeholder 2"/>
          <p:cNvSpPr>
            <a:spLocks noGrp="1"/>
          </p:cNvSpPr>
          <p:nvPr>
            <p:ph sz="half" idx="1"/>
          </p:nvPr>
        </p:nvSpPr>
        <p:spPr/>
        <p:txBody>
          <a:bodyPr/>
          <a:lstStyle/>
          <a:p>
            <a:r>
              <a:rPr lang="en-GB" dirty="0" smtClean="0"/>
              <a:t>The changes that a country goes through population wise can be shown on a graph in the form of a </a:t>
            </a:r>
            <a:r>
              <a:rPr lang="en-GB" dirty="0" smtClean="0">
                <a:solidFill>
                  <a:srgbClr val="00B050"/>
                </a:solidFill>
              </a:rPr>
              <a:t>demographic transition model</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86454"/>
            <a:ext cx="9144000" cy="1071546"/>
          </a:xfrm>
        </p:spPr>
        <p:txBody>
          <a:bodyPr>
            <a:noAutofit/>
          </a:bodyPr>
          <a:lstStyle/>
          <a:p>
            <a:r>
              <a:rPr lang="en-GB" sz="2500" dirty="0" smtClean="0"/>
              <a:t>Need to be know different stages, what's happening at each stage, reasons for this and examples where this is happening.</a:t>
            </a:r>
            <a:endParaRPr lang="en-US" sz="2500" dirty="0"/>
          </a:p>
        </p:txBody>
      </p:sp>
      <p:sp>
        <p:nvSpPr>
          <p:cNvPr id="3" name="Content Placeholder 2"/>
          <p:cNvSpPr>
            <a:spLocks noGrp="1"/>
          </p:cNvSpPr>
          <p:nvPr>
            <p:ph idx="1"/>
          </p:nvPr>
        </p:nvSpPr>
        <p:spPr/>
        <p:txBody>
          <a:bodyPr/>
          <a:lstStyle/>
          <a:p>
            <a:endParaRPr lang="en-US"/>
          </a:p>
        </p:txBody>
      </p:sp>
      <p:pic>
        <p:nvPicPr>
          <p:cNvPr id="1026" name="Picture 2" descr="http://i.ehow.com/images/GlobalPhoto/Articles/2243559/DemographicTransitionModel-main_Full.jpg"/>
          <p:cNvPicPr>
            <a:picLocks noChangeAspect="1" noChangeArrowheads="1"/>
          </p:cNvPicPr>
          <p:nvPr/>
        </p:nvPicPr>
        <p:blipFill>
          <a:blip r:embed="rId3" cstate="print"/>
          <a:srcRect/>
          <a:stretch>
            <a:fillRect/>
          </a:stretch>
        </p:blipFill>
        <p:spPr bwMode="auto">
          <a:xfrm>
            <a:off x="63500" y="0"/>
            <a:ext cx="9080500" cy="565377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Population Distribution and Density</a:t>
            </a:r>
            <a:endParaRPr lang="en-US" dirty="0"/>
          </a:p>
        </p:txBody>
      </p:sp>
      <p:sp>
        <p:nvSpPr>
          <p:cNvPr id="3" name="Content Placeholder 2"/>
          <p:cNvSpPr>
            <a:spLocks noGrp="1"/>
          </p:cNvSpPr>
          <p:nvPr>
            <p:ph idx="1"/>
          </p:nvPr>
        </p:nvSpPr>
        <p:spPr/>
        <p:txBody>
          <a:bodyPr>
            <a:normAutofit fontScale="92500" lnSpcReduction="10000"/>
          </a:bodyPr>
          <a:lstStyle/>
          <a:p>
            <a:r>
              <a:rPr lang="en-GB" dirty="0" smtClean="0"/>
              <a:t>The population of Ireland in 2010 was 4,470,700. The land area is 70,282 km2. Therefore the population density of Ireland is </a:t>
            </a:r>
            <a:r>
              <a:rPr lang="en-GB" dirty="0" smtClean="0">
                <a:solidFill>
                  <a:srgbClr val="00B050"/>
                </a:solidFill>
              </a:rPr>
              <a:t>63.61 km2</a:t>
            </a:r>
            <a:r>
              <a:rPr lang="en-GB" dirty="0" smtClean="0"/>
              <a:t>.</a:t>
            </a:r>
          </a:p>
          <a:p>
            <a:endParaRPr lang="en-GB" dirty="0" smtClean="0"/>
          </a:p>
          <a:p>
            <a:endParaRPr lang="en-GB" dirty="0" smtClean="0"/>
          </a:p>
          <a:p>
            <a:endParaRPr lang="en-GB" dirty="0" smtClean="0"/>
          </a:p>
          <a:p>
            <a:endParaRPr lang="en-GB" dirty="0" smtClean="0"/>
          </a:p>
          <a:p>
            <a:pPr>
              <a:buNone/>
            </a:pPr>
            <a:r>
              <a:rPr lang="en-GB" dirty="0" smtClean="0">
                <a:solidFill>
                  <a:srgbClr val="FFC000"/>
                </a:solidFill>
              </a:rPr>
              <a:t>How is the population density Spread around Ireland, is it even????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www.geographyalltheway.com/igcse_geography/population_settlement/population/imagesetc/demographic_transition_detailed.jpg"/>
          <p:cNvPicPr>
            <a:picLocks noGrp="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Stage 1- high stationary stage</a:t>
            </a:r>
            <a:endParaRPr lang="en-US" dirty="0"/>
          </a:p>
        </p:txBody>
      </p:sp>
      <p:sp>
        <p:nvSpPr>
          <p:cNvPr id="5" name="Content Placeholder 4"/>
          <p:cNvSpPr>
            <a:spLocks noGrp="1"/>
          </p:cNvSpPr>
          <p:nvPr>
            <p:ph idx="1"/>
          </p:nvPr>
        </p:nvSpPr>
        <p:spPr/>
        <p:txBody>
          <a:bodyPr>
            <a:normAutofit lnSpcReduction="10000"/>
          </a:bodyPr>
          <a:lstStyle/>
          <a:p>
            <a:r>
              <a:rPr lang="en-GB" dirty="0" smtClean="0"/>
              <a:t>Low population, population is slowly increasing, high birth rates(40/1000) because </a:t>
            </a:r>
            <a:r>
              <a:rPr lang="en-GB" dirty="0" smtClean="0">
                <a:solidFill>
                  <a:srgbClr val="00B050"/>
                </a:solidFill>
              </a:rPr>
              <a:t>parents need large families to work the farm</a:t>
            </a:r>
            <a:r>
              <a:rPr lang="en-GB" dirty="0" smtClean="0"/>
              <a:t>, </a:t>
            </a:r>
            <a:r>
              <a:rPr lang="en-GB" dirty="0" smtClean="0">
                <a:solidFill>
                  <a:srgbClr val="00B050"/>
                </a:solidFill>
              </a:rPr>
              <a:t>support the elderly and compensate high child mortality</a:t>
            </a:r>
            <a:r>
              <a:rPr lang="en-GB" dirty="0" smtClean="0"/>
              <a:t>. </a:t>
            </a:r>
            <a:r>
              <a:rPr lang="en-GB" dirty="0" smtClean="0">
                <a:solidFill>
                  <a:srgbClr val="00B050"/>
                </a:solidFill>
              </a:rPr>
              <a:t>Lack of education, religion and inferior status of woman also.</a:t>
            </a:r>
          </a:p>
          <a:p>
            <a:r>
              <a:rPr lang="en-GB" dirty="0" smtClean="0"/>
              <a:t>High death rates due to </a:t>
            </a:r>
            <a:r>
              <a:rPr lang="en-GB" dirty="0" smtClean="0">
                <a:solidFill>
                  <a:srgbClr val="00B050"/>
                </a:solidFill>
              </a:rPr>
              <a:t>poor hygiene</a:t>
            </a:r>
            <a:r>
              <a:rPr lang="en-GB" dirty="0" smtClean="0"/>
              <a:t>, lack of </a:t>
            </a:r>
            <a:r>
              <a:rPr lang="en-GB" dirty="0" smtClean="0">
                <a:solidFill>
                  <a:srgbClr val="00B050"/>
                </a:solidFill>
              </a:rPr>
              <a:t>medicine, war, famine </a:t>
            </a:r>
            <a:r>
              <a:rPr lang="en-GB" dirty="0" smtClean="0"/>
              <a:t>and </a:t>
            </a:r>
            <a:r>
              <a:rPr lang="en-GB" dirty="0" smtClean="0">
                <a:solidFill>
                  <a:srgbClr val="00B050"/>
                </a:solidFill>
              </a:rPr>
              <a:t>disease</a:t>
            </a:r>
            <a:r>
              <a:rPr lang="en-GB" dirty="0" smtClean="0"/>
              <a:t>(cholera high among children)</a:t>
            </a:r>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3474" name="Picture 2"/>
          <p:cNvPicPr>
            <a:picLocks noChangeAspect="1" noChangeArrowheads="1"/>
          </p:cNvPicPr>
          <p:nvPr/>
        </p:nvPicPr>
        <p:blipFill>
          <a:blip r:embed="rId3" cstate="print"/>
          <a:srcRect l="13916" t="21485" r="17968" b="4296"/>
          <a:stretch>
            <a:fillRect/>
          </a:stretch>
        </p:blipFill>
        <p:spPr bwMode="auto">
          <a:xfrm>
            <a:off x="1071538" y="357166"/>
            <a:ext cx="6643734"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www.geographyalltheway.com/igcse_geography/population_settlement/population/imagesetc/demographic_transition_detailed.jpg"/>
          <p:cNvPicPr>
            <a:picLocks noGrp="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2-early expanding stage</a:t>
            </a:r>
            <a:endParaRPr lang="en-US" dirty="0"/>
          </a:p>
        </p:txBody>
      </p:sp>
      <p:sp>
        <p:nvSpPr>
          <p:cNvPr id="3" name="Content Placeholder 2"/>
          <p:cNvSpPr>
            <a:spLocks noGrp="1"/>
          </p:cNvSpPr>
          <p:nvPr>
            <p:ph idx="1"/>
          </p:nvPr>
        </p:nvSpPr>
        <p:spPr/>
        <p:txBody>
          <a:bodyPr/>
          <a:lstStyle/>
          <a:p>
            <a:r>
              <a:rPr lang="en-GB" dirty="0" smtClean="0"/>
              <a:t>Birth rate still high, declining death rate (20/1000) resulting in rising population. </a:t>
            </a:r>
            <a:r>
              <a:rPr lang="en-GB" dirty="0" smtClean="0">
                <a:solidFill>
                  <a:srgbClr val="00B050"/>
                </a:solidFill>
              </a:rPr>
              <a:t>Reduced death rate due to industrialisation, improved sanitation, medical improvement and increased quality and quantity of food</a:t>
            </a:r>
            <a:r>
              <a:rPr lang="en-GB" dirty="0" smtClean="0"/>
              <a:t>. </a:t>
            </a:r>
          </a:p>
          <a:p>
            <a:r>
              <a:rPr lang="en-GB" dirty="0" smtClean="0"/>
              <a:t>High birth rate reasons the same as stage one.</a:t>
            </a:r>
            <a:endParaRPr lang="en-US" dirty="0" smtClean="0"/>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cstate="print"/>
          <a:srcRect l="2197" t="28320" r="48730" b="10156"/>
          <a:stretch>
            <a:fillRect/>
          </a:stretch>
        </p:blipFill>
        <p:spPr bwMode="auto">
          <a:xfrm>
            <a:off x="1142976" y="0"/>
            <a:ext cx="7572396" cy="66501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www.geographyalltheway.com/igcse_geography/population_settlement/population/imagesetc/demographic_transition_detailed.jpg"/>
          <p:cNvPicPr>
            <a:picLocks noGrp="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Stage three- late expanding stage.</a:t>
            </a:r>
            <a:endParaRPr lang="en-US" dirty="0"/>
          </a:p>
        </p:txBody>
      </p:sp>
      <p:sp>
        <p:nvSpPr>
          <p:cNvPr id="3" name="Content Placeholder 2"/>
          <p:cNvSpPr>
            <a:spLocks noGrp="1"/>
          </p:cNvSpPr>
          <p:nvPr>
            <p:ph idx="1"/>
          </p:nvPr>
        </p:nvSpPr>
        <p:spPr>
          <a:xfrm>
            <a:off x="1071538" y="1447800"/>
            <a:ext cx="7862150" cy="4800600"/>
          </a:xfrm>
        </p:spPr>
        <p:txBody>
          <a:bodyPr/>
          <a:lstStyle/>
          <a:p>
            <a:r>
              <a:rPr lang="en-GB" dirty="0" smtClean="0"/>
              <a:t>Birth rate falling (20/1000), death rate falling slowly (15/1000). Gradual population increase</a:t>
            </a:r>
            <a:r>
              <a:rPr lang="en-GB" dirty="0" smtClean="0">
                <a:solidFill>
                  <a:srgbClr val="00B050"/>
                </a:solidFill>
              </a:rPr>
              <a:t>. Economic development, the green revolution, improved government planning, no need for large families as lower infant mortality rate, higher living standards and population control programmes </a:t>
            </a:r>
            <a:r>
              <a:rPr lang="en-GB" dirty="0" smtClean="0"/>
              <a:t>are reasons for these trends in the population.</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cstate="print"/>
          <a:srcRect l="13641" t="43828" r="18278" b="6646"/>
          <a:stretch>
            <a:fillRect/>
          </a:stretch>
        </p:blipFill>
        <p:spPr bwMode="auto">
          <a:xfrm>
            <a:off x="-1" y="0"/>
            <a:ext cx="896448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print"/>
          <a:srcRect l="2480" t="24901" r="6002" b="2182"/>
          <a:stretch>
            <a:fillRect/>
          </a:stretch>
        </p:blipFill>
        <p:spPr bwMode="auto">
          <a:xfrm>
            <a:off x="0" y="0"/>
            <a:ext cx="8964488" cy="67618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4392</TotalTime>
  <Words>10173</Words>
  <Application>Microsoft Office PowerPoint</Application>
  <PresentationFormat>On-screen Show (4:3)</PresentationFormat>
  <Paragraphs>1377</Paragraphs>
  <Slides>342</Slides>
  <Notes>342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342</vt:i4>
      </vt:variant>
    </vt:vector>
  </HeadingPairs>
  <TitlesOfParts>
    <vt:vector size="355" baseType="lpstr">
      <vt:lpstr>Arial</vt:lpstr>
      <vt:lpstr>Arial Black</vt:lpstr>
      <vt:lpstr>Arial Rounded MT Bold</vt:lpstr>
      <vt:lpstr>Calibri</vt:lpstr>
      <vt:lpstr>Gill Sans MT</vt:lpstr>
      <vt:lpstr>HGｺﾞｼｯｸE</vt:lpstr>
      <vt:lpstr>Impact</vt:lpstr>
      <vt:lpstr>Times New Roman</vt:lpstr>
      <vt:lpstr>Trebuchet MS</vt:lpstr>
      <vt:lpstr>Verdana</vt:lpstr>
      <vt:lpstr>Wingdings</vt:lpstr>
      <vt:lpstr>Wingdings 2</vt:lpstr>
      <vt:lpstr>Solstice</vt:lpstr>
      <vt:lpstr>The dynamics of population</vt:lpstr>
      <vt:lpstr>Demography</vt:lpstr>
      <vt:lpstr>The dynamics of population</vt:lpstr>
      <vt:lpstr>1. Population Density and Distribution.</vt:lpstr>
      <vt:lpstr>World Population</vt:lpstr>
      <vt:lpstr>Population Density and Distribution</vt:lpstr>
      <vt:lpstr>Population Distribution and Density</vt:lpstr>
      <vt:lpstr>Low and High Population Density</vt:lpstr>
      <vt:lpstr>Population Distribution and Density</vt:lpstr>
      <vt:lpstr>PowerPoint Presentation</vt:lpstr>
      <vt:lpstr>PowerPoint Presentation</vt:lpstr>
      <vt:lpstr>Looking at this map come up with reasons for the uneven population distribution</vt:lpstr>
      <vt:lpstr>PowerPoint Presentation</vt:lpstr>
      <vt:lpstr>Explain how each of these factors could affect density and distribution.</vt:lpstr>
      <vt:lpstr>Global Distribution. </vt:lpstr>
      <vt:lpstr>PowerPoint Presentation</vt:lpstr>
      <vt:lpstr>PowerPoint Presentation</vt:lpstr>
      <vt:lpstr>Physical affects population density</vt:lpstr>
      <vt:lpstr>1.Physical. Relief</vt:lpstr>
      <vt:lpstr>1. Physical Climate</vt:lpstr>
      <vt:lpstr>1.Physical Soil</vt:lpstr>
      <vt:lpstr>1. Physical Vegetation</vt:lpstr>
      <vt:lpstr>1.Physical Resources</vt:lpstr>
      <vt:lpstr>1.Physical Communications</vt:lpstr>
      <vt:lpstr>Other Factors</vt:lpstr>
      <vt:lpstr>2. Socio-Economic</vt:lpstr>
      <vt:lpstr>PowerPoint Presentation</vt:lpstr>
      <vt:lpstr>Low Economic Development</vt:lpstr>
      <vt:lpstr>3. Historical and Political</vt:lpstr>
      <vt:lpstr>PowerPoint Presentation</vt:lpstr>
      <vt:lpstr>PowerPoint Presentation</vt:lpstr>
      <vt:lpstr>PowerPoint Presentation</vt:lpstr>
      <vt:lpstr>Past Paper Question</vt:lpstr>
      <vt:lpstr>PowerPoint Presentation</vt:lpstr>
      <vt:lpstr>PowerPoint Presentation</vt:lpstr>
      <vt:lpstr>PowerPoint Presentation</vt:lpstr>
      <vt:lpstr>PowerPoint Presentation</vt:lpstr>
      <vt:lpstr>High Population Densities</vt:lpstr>
      <vt:lpstr>PowerPoint Presentation</vt:lpstr>
      <vt:lpstr>PowerPoint Presentation</vt:lpstr>
      <vt:lpstr>PowerPoint Presentation</vt:lpstr>
      <vt:lpstr>Low Population Densities</vt:lpstr>
      <vt:lpstr>PowerPoint Presentation</vt:lpstr>
      <vt:lpstr>PowerPoint Presentation</vt:lpstr>
      <vt:lpstr>PowerPoint Presentation</vt:lpstr>
      <vt:lpstr>PowerPoint Presentation</vt:lpstr>
      <vt:lpstr>Low Population Densities</vt:lpstr>
      <vt:lpstr>PowerPoint Presentation</vt:lpstr>
      <vt:lpstr>PowerPoint Presentation</vt:lpstr>
      <vt:lpstr>Distribution in Dublin/ city</vt:lpstr>
      <vt:lpstr>PowerPoint Presentation</vt:lpstr>
      <vt:lpstr>PowerPoint Presentation</vt:lpstr>
      <vt:lpstr>Distribution in Dublin/ city</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Fertility Rates</vt:lpstr>
      <vt:lpstr>Reasons for high low/ birth rates.</vt:lpstr>
      <vt:lpstr>Factors influencing birth/death rates</vt:lpstr>
      <vt:lpstr>Factors affecting birth/death rates 1. Women in society</vt:lpstr>
      <vt:lpstr>PowerPoint Presentation</vt:lpstr>
      <vt:lpstr>Factors affecting birth/death rates 2. Standard of living</vt:lpstr>
      <vt:lpstr>PowerPoint Presentation</vt:lpstr>
      <vt:lpstr>Factors affecting birth/death rates 2. Standard of living</vt:lpstr>
      <vt:lpstr>PowerPoint Presentation</vt:lpstr>
      <vt:lpstr>Factors affecting birth/death rates 3. Government Policy</vt:lpstr>
      <vt:lpstr>PowerPoint Presentation</vt:lpstr>
      <vt:lpstr>PowerPoint Presentation</vt:lpstr>
      <vt:lpstr>Factors affecting birth/death rates 3. Government Policy</vt:lpstr>
      <vt:lpstr>Factors affecting birth/death rates 3. Government Policy</vt:lpstr>
      <vt:lpstr>Factors affecting birth/death rates 4. Religion, Society and Customs</vt:lpstr>
      <vt:lpstr>PowerPoint Presentation</vt:lpstr>
      <vt:lpstr>Global Population Increase.</vt:lpstr>
      <vt:lpstr>PowerPoint Presentation</vt:lpstr>
      <vt:lpstr>POP CLOCK</vt:lpstr>
      <vt:lpstr>History of Population</vt:lpstr>
      <vt:lpstr>History of Population</vt:lpstr>
      <vt:lpstr>1400-1800</vt:lpstr>
      <vt:lpstr>1800- Present day</vt:lpstr>
      <vt:lpstr>1800- Present day</vt:lpstr>
      <vt:lpstr>Question has not being asked on this area specifically but need to know graph and tie information into question on Demographic Transition Model</vt:lpstr>
      <vt:lpstr>Demographic Transition Model</vt:lpstr>
      <vt:lpstr>Need to be know different stages, what's happening at each stage, reasons for this and examples where this is happening.</vt:lpstr>
      <vt:lpstr>PowerPoint Presentation</vt:lpstr>
      <vt:lpstr>Stage 1- high stationary stage</vt:lpstr>
      <vt:lpstr>PowerPoint Presentation</vt:lpstr>
      <vt:lpstr>PowerPoint Presentation</vt:lpstr>
      <vt:lpstr>Stage 2-early expanding stage</vt:lpstr>
      <vt:lpstr>PowerPoint Presentation</vt:lpstr>
      <vt:lpstr>PowerPoint Presentation</vt:lpstr>
      <vt:lpstr>Stage three- late expanding stage.</vt:lpstr>
      <vt:lpstr>PowerPoint Presentation</vt:lpstr>
      <vt:lpstr>PowerPoint Presentation</vt:lpstr>
      <vt:lpstr>PowerPoint Presentation</vt:lpstr>
      <vt:lpstr>Stage four- low stationary stage,</vt:lpstr>
      <vt:lpstr>PowerPoint Presentation</vt:lpstr>
      <vt:lpstr>PowerPoint Presentation</vt:lpstr>
      <vt:lpstr>PowerPoint Presentation</vt:lpstr>
      <vt:lpstr>Stage five-the senile stage</vt:lpstr>
      <vt:lpstr>PowerPoint Presentation</vt:lpstr>
      <vt:lpstr>Limitations of the demographic transition model.</vt:lpstr>
      <vt:lpstr>Exam question 2008 Question 10 A</vt:lpstr>
      <vt:lpstr>Population  Structure</vt:lpstr>
      <vt:lpstr>Population Pyramid</vt:lpstr>
      <vt:lpstr>PowerPoint Presentation</vt:lpstr>
      <vt:lpstr>Describe the birth rate, life expectancy what is the dependency ratio?</vt:lpstr>
      <vt:lpstr>Population Pyramid</vt:lpstr>
      <vt:lpstr>Germany</vt:lpstr>
      <vt:lpstr>Germany</vt:lpstr>
      <vt:lpstr>Population Pyramid under developed countries</vt:lpstr>
      <vt:lpstr>Ireland Population Pyramid</vt:lpstr>
      <vt:lpstr>Future population pyramid.</vt:lpstr>
      <vt:lpstr>PowerPoint Presentation</vt:lpstr>
      <vt:lpstr>PowerPoint Presentation</vt:lpstr>
      <vt:lpstr>Exam Question 2008 Question 12(A)</vt:lpstr>
      <vt:lpstr>PowerPoint Presentation</vt:lpstr>
      <vt:lpstr>Projections of population growth</vt:lpstr>
      <vt:lpstr>World Population Growth</vt:lpstr>
      <vt:lpstr>Future trends in world population </vt:lpstr>
      <vt:lpstr>Futuristic population structure. What are the reasons behind this</vt:lpstr>
      <vt:lpstr>PowerPoint Presentation</vt:lpstr>
      <vt:lpstr>PowerPoint Presentation</vt:lpstr>
      <vt:lpstr>Number of young people.</vt:lpstr>
      <vt:lpstr>Declining fertility Rates</vt:lpstr>
      <vt:lpstr>PowerPoint Presentation</vt:lpstr>
      <vt:lpstr>Declining Fertility rates</vt:lpstr>
      <vt:lpstr>PowerPoint Presentation</vt:lpstr>
      <vt:lpstr>Economically active population</vt:lpstr>
      <vt:lpstr>PowerPoint Presentation</vt:lpstr>
      <vt:lpstr>PowerPoint Presentation</vt:lpstr>
      <vt:lpstr>Consequences of an aging population</vt:lpstr>
      <vt:lpstr>Consequences of an aging population</vt:lpstr>
      <vt:lpstr>PowerPoint Presentation</vt:lpstr>
      <vt:lpstr>Population Change in Ireland</vt:lpstr>
      <vt:lpstr>PowerPoint Presentation</vt:lpstr>
      <vt:lpstr>PowerPoint Presentation</vt:lpstr>
      <vt:lpstr>Ireland’s Population Density</vt:lpstr>
      <vt:lpstr>PowerPoint Presentation</vt:lpstr>
      <vt:lpstr>Irelands Pop Distribution </vt:lpstr>
      <vt:lpstr>Ireland 1845-1849</vt:lpstr>
      <vt:lpstr>PowerPoint Presentation</vt:lpstr>
      <vt:lpstr>Ireland1841- 1961</vt:lpstr>
      <vt:lpstr>PowerPoint Presentation</vt:lpstr>
      <vt:lpstr>Ireland 1960’s and 1970’s.</vt:lpstr>
      <vt:lpstr>PowerPoint Presentation</vt:lpstr>
      <vt:lpstr>1980’s</vt:lpstr>
      <vt:lpstr>PowerPoint Presentation</vt:lpstr>
      <vt:lpstr>1990’s- 2000’S</vt:lpstr>
      <vt:lpstr>PowerPoint Presentation</vt:lpstr>
      <vt:lpstr>2000’s</vt:lpstr>
      <vt:lpstr>Events that caused a change of Ireland’s population</vt:lpstr>
      <vt:lpstr>Ireland’s Population Growth</vt:lpstr>
      <vt:lpstr>Patterns in population change; these have varied within Ireland over space and time</vt:lpstr>
      <vt:lpstr>PowerPoint Presentation</vt:lpstr>
      <vt:lpstr>Rural depopulation</vt:lpstr>
      <vt:lpstr>PowerPoint Presentation</vt:lpstr>
      <vt:lpstr>PowerPoint Presentation</vt:lpstr>
      <vt:lpstr>Counter Urbanisation</vt:lpstr>
      <vt:lpstr>PowerPoint Presentation</vt:lpstr>
      <vt:lpstr>PowerPoint Presentation</vt:lpstr>
      <vt:lpstr>PowerPoint Presentation</vt:lpstr>
      <vt:lpstr>Future Irish Population Predictions</vt:lpstr>
      <vt:lpstr>Dependency Ratio</vt:lpstr>
      <vt:lpstr>PowerPoint Presentation</vt:lpstr>
      <vt:lpstr>Overpopulation and underpopulation.</vt:lpstr>
      <vt:lpstr>PowerPoint Presentation</vt:lpstr>
      <vt:lpstr>PowerPoint Presentation</vt:lpstr>
      <vt:lpstr>Overpopulation and underpopulation</vt:lpstr>
      <vt:lpstr>Overpopulation and Underpopulation</vt:lpstr>
      <vt:lpstr>PowerPoint Presentation</vt:lpstr>
      <vt:lpstr>Overpopulation and underpopulation</vt:lpstr>
      <vt:lpstr>Factors which Increase Carrying Capacity</vt:lpstr>
      <vt:lpstr>Factors which Decrease Carrying Capacity</vt:lpstr>
      <vt:lpstr>Optimum Population</vt:lpstr>
      <vt:lpstr>Relationship between density and over/ under population</vt:lpstr>
      <vt:lpstr>PowerPoint Presentation</vt:lpstr>
      <vt:lpstr>Relationship between economic development and over/under population</vt:lpstr>
      <vt:lpstr>PowerPoint Presentation</vt:lpstr>
      <vt:lpstr>PowerPoint Presentation</vt:lpstr>
      <vt:lpstr>PowerPoint Presentation</vt:lpstr>
      <vt:lpstr>Cause and Affects of Overpopulation</vt:lpstr>
      <vt:lpstr>1. High birth rates</vt:lpstr>
      <vt:lpstr>2. Migration</vt:lpstr>
      <vt:lpstr>3. Overuse of Resource</vt:lpstr>
      <vt:lpstr>PowerPoint Presentation</vt:lpstr>
      <vt:lpstr>3. Overuse of Resource</vt:lpstr>
      <vt:lpstr>The Aral Sea- The overuse of a Resource.</vt:lpstr>
      <vt:lpstr>Overuse of resources Case study: the Aral Sea Kazakhstan</vt:lpstr>
      <vt:lpstr>PowerPoint Presentation</vt:lpstr>
      <vt:lpstr>PowerPoint Presentation</vt:lpstr>
      <vt:lpstr>The Aral Sea</vt:lpstr>
      <vt:lpstr>PowerPoint Presentation</vt:lpstr>
      <vt:lpstr>The Aral Sea</vt:lpstr>
      <vt:lpstr>Aral sea 2009</vt:lpstr>
      <vt:lpstr>The Aral Sea</vt:lpstr>
      <vt:lpstr>PowerPoint Presentation</vt:lpstr>
      <vt:lpstr>Consequences</vt:lpstr>
      <vt:lpstr>Muynak</vt:lpstr>
      <vt:lpstr>PowerPoint Presentation</vt:lpstr>
      <vt:lpstr>Consequences</vt:lpstr>
      <vt:lpstr>PowerPoint Presentation</vt:lpstr>
      <vt:lpstr>PowerPoint Presentation</vt:lpstr>
      <vt:lpstr>PowerPoint Presentation</vt:lpstr>
      <vt:lpstr>Consequences</vt:lpstr>
      <vt:lpstr>PowerPoint Presentation</vt:lpstr>
      <vt:lpstr>Overpopulation</vt:lpstr>
      <vt:lpstr>PowerPoint Presentation</vt:lpstr>
      <vt:lpstr>Solutions</vt:lpstr>
      <vt:lpstr>Exam questions</vt:lpstr>
      <vt:lpstr>Marking Scheme</vt:lpstr>
      <vt:lpstr>Exam questions</vt:lpstr>
      <vt:lpstr>The Effect of Overpopulation on Resources</vt:lpstr>
      <vt:lpstr>The effect of overpopulation on resources</vt:lpstr>
      <vt:lpstr>PowerPoint Presentation</vt:lpstr>
      <vt:lpstr>PowerPoint Presentation</vt:lpstr>
      <vt:lpstr>The effect of overpopulation on soil resources in the Sahel</vt:lpstr>
      <vt:lpstr>PowerPoint Presentation</vt:lpstr>
      <vt:lpstr>PowerPoint Presentation</vt:lpstr>
      <vt:lpstr>PowerPoint Presentation</vt:lpstr>
      <vt:lpstr>Factors contributing to overpopulation and overuse of soil resources. 1. Birth Rates</vt:lpstr>
      <vt:lpstr>PowerPoint Presentation</vt:lpstr>
      <vt:lpstr>PowerPoint Presentation</vt:lpstr>
      <vt:lpstr>PowerPoint Presentation</vt:lpstr>
      <vt:lpstr>Factors contributing to overpopulation and overuse of soil resources. 1. Birth Rates</vt:lpstr>
      <vt:lpstr>PowerPoint Presentation</vt:lpstr>
      <vt:lpstr>PowerPoint Presentation</vt:lpstr>
      <vt:lpstr>PowerPoint Presentation</vt:lpstr>
      <vt:lpstr>Factors contributing to overpopulation and overuse of soil resources. 1. Birth Rates</vt:lpstr>
      <vt:lpstr>Factors contributing to overpopulation and overuse of soil resources. 2. Migration and Conflict</vt:lpstr>
      <vt:lpstr>PowerPoint Presentation</vt:lpstr>
      <vt:lpstr>PowerPoint Presentation</vt:lpstr>
      <vt:lpstr>Factors contributing to overpopulation and overuse of soil resources. 3. Environmental Degradation</vt:lpstr>
      <vt:lpstr>PowerPoint Presentation</vt:lpstr>
      <vt:lpstr>PowerPoint Presentation</vt:lpstr>
      <vt:lpstr>Chapter 2: Human Development &amp; Overpopulation</vt:lpstr>
      <vt:lpstr>Chapter 2: Human Development &amp; Overpopulation</vt:lpstr>
      <vt:lpstr>Chapter 2: Human Development &amp; Overpopulation</vt:lpstr>
      <vt:lpstr>Technologies Impact on Population</vt:lpstr>
      <vt:lpstr>Chapter 2: Human Development &amp; Overpopulation</vt:lpstr>
      <vt:lpstr>Impact of technology on population growth</vt:lpstr>
      <vt:lpstr>Impact of technology on population growth</vt:lpstr>
      <vt:lpstr>Advances in Agriculture</vt:lpstr>
      <vt:lpstr>Advances in Agriculture</vt:lpstr>
      <vt:lpstr>Advances in Medical Technology</vt:lpstr>
      <vt:lpstr>Advances in Technology; Aids</vt:lpstr>
      <vt:lpstr>Advances in Technology; Aids</vt:lpstr>
      <vt:lpstr>Migration</vt:lpstr>
      <vt:lpstr>PowerPoint Presentation</vt:lpstr>
      <vt:lpstr>PowerPoint Presentation</vt:lpstr>
      <vt:lpstr>Migration</vt:lpstr>
      <vt:lpstr>PowerPoint Presentation</vt:lpstr>
      <vt:lpstr>Migration</vt:lpstr>
      <vt:lpstr>PowerPoint Presentation</vt:lpstr>
      <vt:lpstr>PowerPoint Presentation</vt:lpstr>
      <vt:lpstr>Migration</vt:lpstr>
      <vt:lpstr>PowerPoint Presentation</vt:lpstr>
      <vt:lpstr>Migration</vt:lpstr>
      <vt:lpstr> </vt:lpstr>
      <vt:lpstr>PowerPoint Presentation</vt:lpstr>
      <vt:lpstr>Classification of migration types</vt:lpstr>
      <vt:lpstr>PowerPoint Presentation</vt:lpstr>
      <vt:lpstr>PowerPoint Presentation</vt:lpstr>
      <vt:lpstr>PowerPoint Presentation</vt:lpstr>
      <vt:lpstr>Impacts of Migration</vt:lpstr>
      <vt:lpstr>Advantages for receiver/host region</vt:lpstr>
      <vt:lpstr>Advantages for receiver/host Countries</vt:lpstr>
      <vt:lpstr>Disadvantages for receiver/Host</vt:lpstr>
      <vt:lpstr>Advantages for donor regions</vt:lpstr>
      <vt:lpstr>Disadvantages on Donor Country</vt:lpstr>
      <vt:lpstr>Impact of Migration on Donor Country</vt:lpstr>
      <vt:lpstr>PowerPoint Presentation</vt:lpstr>
      <vt:lpstr>PowerPoint Presentation</vt:lpstr>
      <vt:lpstr>PowerPoint Presentation</vt:lpstr>
      <vt:lpstr>Exam Question</vt:lpstr>
      <vt:lpstr>Racial      Tension;     France</vt:lpstr>
      <vt:lpstr>Rioting in France</vt:lpstr>
      <vt:lpstr>Rioting in France</vt:lpstr>
      <vt:lpstr>Rioting in France</vt:lpstr>
      <vt:lpstr>Rioting in France-Solutions</vt:lpstr>
      <vt:lpstr>PowerPoint Presentation</vt:lpstr>
      <vt:lpstr>PowerPoint Presentation</vt:lpstr>
      <vt:lpstr>PowerPoint Presentation</vt:lpstr>
      <vt:lpstr>PowerPoint Presentation</vt:lpstr>
      <vt:lpstr>Migration Ireland</vt:lpstr>
      <vt:lpstr>Migration Ireland1840-1950</vt:lpstr>
      <vt:lpstr>PowerPoint Presentation</vt:lpstr>
      <vt:lpstr>Migration Ireland 1960</vt:lpstr>
      <vt:lpstr>Migration Ireland 1970</vt:lpstr>
      <vt:lpstr>PowerPoint Presentation</vt:lpstr>
      <vt:lpstr>Migration Ireland 1980</vt:lpstr>
      <vt:lpstr>PowerPoint Presentation</vt:lpstr>
      <vt:lpstr>Migration Ireland1990-2009 “The Celtic Tiger” “The Boom Years”</vt:lpstr>
      <vt:lpstr>PowerPoint Presentation</vt:lpstr>
      <vt:lpstr>Migration Ireland 2010- “The doom years”</vt:lpstr>
      <vt:lpstr>PowerPoint Presentation</vt:lpstr>
      <vt:lpstr>Chapter 4: Migration</vt:lpstr>
      <vt:lpstr>Chapter 4: Migration</vt:lpstr>
      <vt:lpstr>Irish Migration Policy</vt:lpstr>
      <vt:lpstr>Irish Migration Policy</vt:lpstr>
      <vt:lpstr>Irish Migration Policy</vt:lpstr>
      <vt:lpstr>Rights of Migrant workers</vt:lpstr>
      <vt:lpstr>Asylum Seekers</vt:lpstr>
      <vt:lpstr>Rights of asylum seekers</vt:lpstr>
      <vt:lpstr>Asylum Seekers</vt:lpstr>
      <vt:lpstr>PowerPoint Presentation</vt:lpstr>
      <vt:lpstr>PowerPoint Presentation</vt:lpstr>
      <vt:lpstr>PowerPoint Presentation</vt:lpstr>
      <vt:lpstr>Refuge in the EU</vt:lpstr>
      <vt:lpstr>PowerPoint Presentation</vt:lpstr>
      <vt:lpstr>PowerPoint Presentation</vt:lpstr>
      <vt:lpstr>Refuge in the EU</vt:lpstr>
      <vt:lpstr>PowerPoint Presentation</vt:lpstr>
      <vt:lpstr>EU plans uniform policy on asylum seekers  MARTIN BANKS  October 23, 2009 </vt:lpstr>
      <vt:lpstr>EU plans uniform policy on asylum seekers  MARTIN BANKS  October 23, 2009</vt:lpstr>
      <vt:lpstr>Refugee Status in Ireland</vt:lpstr>
      <vt:lpstr>Application for Refugee Status in Ireland</vt:lpstr>
      <vt:lpstr>Refugee Status in Ireland</vt:lpstr>
      <vt:lpstr>PowerPoint Presentation</vt:lpstr>
      <vt:lpstr>Exams Question 2006 12 (a)</vt:lpstr>
      <vt:lpstr>PowerPoint Presentation</vt:lpstr>
      <vt:lpstr>EU Immigration Policy</vt:lpstr>
      <vt:lpstr>The Accession States</vt:lpstr>
      <vt:lpstr>The Accession States</vt:lpstr>
      <vt:lpstr>EU Migration Policy-Why</vt:lpstr>
      <vt:lpstr>EU Migration Policy-Benefits</vt:lpstr>
      <vt:lpstr>EU Migration Policy-Problems</vt:lpstr>
      <vt:lpstr>PowerPoint Presentation</vt:lpstr>
      <vt:lpstr>Exam Question</vt:lpstr>
      <vt:lpstr>PowerPoint Presentation</vt:lpstr>
      <vt:lpstr>Impact of rural to urban migration</vt:lpstr>
      <vt:lpstr>Rural to Urban Migration</vt:lpstr>
      <vt:lpstr>Case Study:  Bombay, India </vt:lpstr>
      <vt:lpstr>Rural to Urban Migration Problems Bombay</vt:lpstr>
      <vt:lpstr>Rural to Urban Migration Problems Bombay</vt:lpstr>
      <vt:lpstr>Rural to Urban Migration Solutions- Bombay</vt:lpstr>
      <vt:lpstr>Rural to Urban Migration Solutions- Dublin</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dynamics of population</dc:title>
  <dc:creator>Valued Acer Customer</dc:creator>
  <cp:lastModifiedBy>Denis Boland</cp:lastModifiedBy>
  <cp:revision>183</cp:revision>
  <dcterms:created xsi:type="dcterms:W3CDTF">2010-03-03T19:14:32Z</dcterms:created>
  <dcterms:modified xsi:type="dcterms:W3CDTF">2014-11-14T11:09:23Z</dcterms:modified>
</cp:coreProperties>
</file>